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1"/>
  </p:notesMasterIdLst>
  <p:handoutMasterIdLst>
    <p:handoutMasterId r:id="rId22"/>
  </p:handoutMasterIdLst>
  <p:sldIdLst>
    <p:sldId id="1971" r:id="rId2"/>
    <p:sldId id="2162" r:id="rId3"/>
    <p:sldId id="2163" r:id="rId4"/>
    <p:sldId id="2164" r:id="rId5"/>
    <p:sldId id="2165" r:id="rId6"/>
    <p:sldId id="2166" r:id="rId7"/>
    <p:sldId id="2167" r:id="rId8"/>
    <p:sldId id="2147" r:id="rId9"/>
    <p:sldId id="2156" r:id="rId10"/>
    <p:sldId id="2160" r:id="rId11"/>
    <p:sldId id="2152" r:id="rId12"/>
    <p:sldId id="2158" r:id="rId13"/>
    <p:sldId id="2150" r:id="rId14"/>
    <p:sldId id="2161" r:id="rId15"/>
    <p:sldId id="2159" r:id="rId16"/>
    <p:sldId id="2151" r:id="rId17"/>
    <p:sldId id="2157" r:id="rId18"/>
    <p:sldId id="2133" r:id="rId19"/>
    <p:sldId id="2064" r:id="rId20"/>
  </p:sldIdLst>
  <p:sldSz cx="24377650" cy="13716000"/>
  <p:notesSz cx="6797675" cy="987425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33" userDrawn="1">
          <p15:clr>
            <a:srgbClr val="A4A3A4"/>
          </p15:clr>
        </p15:guide>
        <p15:guide id="4" pos="14278" userDrawn="1">
          <p15:clr>
            <a:srgbClr val="A4A3A4"/>
          </p15:clr>
        </p15:guide>
        <p15:guide id="5" pos="1078" userDrawn="1">
          <p15:clr>
            <a:srgbClr val="A4A3A4"/>
          </p15:clr>
        </p15:guide>
        <p15:guide id="7" pos="7678" userDrawn="1">
          <p15:clr>
            <a:srgbClr val="A4A3A4"/>
          </p15:clr>
        </p15:guide>
        <p15:guide id="8" orient="horz" pos="52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lia Trinkūnienė" initials="DT" lastIdx="4" clrIdx="0">
    <p:extLst>
      <p:ext uri="{19B8F6BF-5375-455C-9EA6-DF929625EA0E}">
        <p15:presenceInfo xmlns:p15="http://schemas.microsoft.com/office/powerpoint/2012/main" userId="S-1-5-21-4209697224-3871758227-447121003-1841" providerId="AD"/>
      </p:ext>
    </p:extLst>
  </p:cmAuthor>
  <p:cmAuthor id="2" name="Lina Šemetulskytė" initials="LŠ" lastIdx="4" clrIdx="1">
    <p:extLst>
      <p:ext uri="{19B8F6BF-5375-455C-9EA6-DF929625EA0E}">
        <p15:presenceInfo xmlns:p15="http://schemas.microsoft.com/office/powerpoint/2012/main" userId="S-1-5-21-4209697224-3871758227-447121003-11006" providerId="AD"/>
      </p:ext>
    </p:extLst>
  </p:cmAuthor>
  <p:cmAuthor id="3" name="Violeta Plotnikovienė" initials="VP" lastIdx="4" clrIdx="2">
    <p:extLst>
      <p:ext uri="{19B8F6BF-5375-455C-9EA6-DF929625EA0E}">
        <p15:presenceInfo xmlns:p15="http://schemas.microsoft.com/office/powerpoint/2012/main" userId="S-1-5-21-4209697224-3871758227-447121003-248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3D1AF"/>
    <a:srgbClr val="C9CBCD"/>
    <a:srgbClr val="FF7043"/>
    <a:srgbClr val="7F7F7F"/>
    <a:srgbClr val="EAEAEA"/>
    <a:srgbClr val="D9DBDC"/>
    <a:srgbClr val="D5D7D9"/>
    <a:srgbClr val="C40109"/>
    <a:srgbClr val="3B1F4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Tamsus stilius 2 – paryškinimas 1/paryškinima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Vidutinis stilius 4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Šviesus stilius 1 – paryškinima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Šviesus stilius 1 – paryškinimas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Šviesus stilius 2 – paryškinima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Vidutinis stili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 stiliaus, be tinklelio">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Šviesus stilius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Šviesus stilius 1 – paryškinima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7AC3CCA-C797-4891-BE02-D94E43425B78}" styleName="Vidutinis stilius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A488322-F2BA-4B5B-9748-0D474271808F}" styleName="Vidutinis stilius 3 – paryškinima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Vidutinis stilius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5394" autoAdjust="0"/>
  </p:normalViewPr>
  <p:slideViewPr>
    <p:cSldViewPr snapToGrid="0" snapToObjects="1">
      <p:cViewPr varScale="1">
        <p:scale>
          <a:sx n="45" d="100"/>
          <a:sy n="45" d="100"/>
        </p:scale>
        <p:origin x="322" y="38"/>
      </p:cViewPr>
      <p:guideLst>
        <p:guide orient="horz" pos="2233"/>
        <p:guide pos="14278"/>
        <p:guide pos="1078"/>
        <p:guide pos="7678"/>
        <p:guide orient="horz" pos="528"/>
      </p:guideLst>
    </p:cSldViewPr>
  </p:slideViewPr>
  <p:notesTextViewPr>
    <p:cViewPr>
      <p:scale>
        <a:sx n="100" d="100"/>
        <a:sy n="100" d="100"/>
      </p:scale>
      <p:origin x="0" y="0"/>
    </p:cViewPr>
  </p:notesTextViewPr>
  <p:sorterViewPr>
    <p:cViewPr>
      <p:scale>
        <a:sx n="40" d="100"/>
        <a:sy n="40" d="100"/>
      </p:scale>
      <p:origin x="0" y="0"/>
    </p:cViewPr>
  </p:sorterViewPr>
  <p:notesViewPr>
    <p:cSldViewPr snapToGrid="0" snapToObjects="1" showGuides="1">
      <p:cViewPr varScale="1">
        <p:scale>
          <a:sx n="80" d="100"/>
          <a:sy n="80" d="100"/>
        </p:scale>
        <p:origin x="40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07061\Desktop\Astos\Renginiai\Stebesenos_komiteto_2022_11_17\Skaidr&#279;s\duomenys_diagramo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07061\Desktop\Astos\Renginiai\Stebesenos_komiteto_2022_11_17\Skaidr&#279;s\duomenys_diagramo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Linai!$B$1</c:f>
              <c:strCache>
                <c:ptCount val="1"/>
                <c:pt idx="0">
                  <c:v>VSF-sienos 2014-2020 m.</c:v>
                </c:pt>
              </c:strCache>
            </c:strRef>
          </c:tx>
          <c:spPr>
            <a:solidFill>
              <a:schemeClr val="accent1"/>
            </a:solidFill>
            <a:ln>
              <a:noFill/>
            </a:ln>
            <a:effectLst/>
            <a:sp3d/>
          </c:spPr>
          <c:invertIfNegative val="0"/>
          <c:dLbls>
            <c:dLbl>
              <c:idx val="0"/>
              <c:layout>
                <c:manualLayout>
                  <c:x val="-6.9482418736649343E-2"/>
                  <c:y val="-6.009435918487864E-2"/>
                </c:manualLayout>
              </c:layout>
              <c:tx>
                <c:rich>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r>
                      <a:rPr lang="en-US" sz="3200" dirty="0" smtClean="0">
                        <a:effectLst/>
                      </a:rPr>
                      <a:t>195 610 598,70</a:t>
                    </a:r>
                    <a:endParaRPr lang="en-US" sz="3200" dirty="0"/>
                  </a:p>
                </c:rich>
              </c:tx>
              <c:spPr>
                <a:noFill/>
                <a:ln>
                  <a:noFill/>
                </a:ln>
                <a:effectLst/>
              </c:spPr>
              <c:txPr>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BB2-46B3-9E76-3B287138E59C}"/>
                </c:ext>
                <c:ext xmlns:c15="http://schemas.microsoft.com/office/drawing/2012/chart" uri="{CE6537A1-D6FC-4f65-9D91-7224C49458BB}">
                  <c15:layout>
                    <c:manualLayout>
                      <c:w val="0.37338333725808853"/>
                      <c:h val="8.7871307430333653E-2"/>
                    </c:manualLayout>
                  </c15:layout>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Linai!$A$2</c:f>
              <c:strCache>
                <c:ptCount val="1"/>
                <c:pt idx="0">
                  <c:v>ES lėšos</c:v>
                </c:pt>
              </c:strCache>
            </c:strRef>
          </c:cat>
          <c:val>
            <c:numRef>
              <c:f>Linai!$B$2</c:f>
              <c:numCache>
                <c:formatCode>#,##0.00</c:formatCode>
                <c:ptCount val="1"/>
                <c:pt idx="0">
                  <c:v>201997795.68000001</c:v>
                </c:pt>
              </c:numCache>
            </c:numRef>
          </c:val>
          <c:extLst xmlns:c16r2="http://schemas.microsoft.com/office/drawing/2015/06/chart">
            <c:ext xmlns:c16="http://schemas.microsoft.com/office/drawing/2014/chart" uri="{C3380CC4-5D6E-409C-BE32-E72D297353CC}">
              <c16:uniqueId val="{00000000-9BB2-46B3-9E76-3B287138E59C}"/>
            </c:ext>
          </c:extLst>
        </c:ser>
        <c:ser>
          <c:idx val="1"/>
          <c:order val="1"/>
          <c:tx>
            <c:strRef>
              <c:f>Linai!$C$1</c:f>
              <c:strCache>
                <c:ptCount val="1"/>
                <c:pt idx="0">
                  <c:v>SVVP 2021-2027 m.</c:v>
                </c:pt>
              </c:strCache>
            </c:strRef>
          </c:tx>
          <c:spPr>
            <a:solidFill>
              <a:schemeClr val="tx1">
                <a:lumMod val="60000"/>
                <a:lumOff val="40000"/>
              </a:schemeClr>
            </a:solidFill>
            <a:ln>
              <a:noFill/>
            </a:ln>
            <a:effectLst/>
            <a:sp3d/>
          </c:spPr>
          <c:invertIfNegative val="0"/>
          <c:dLbls>
            <c:dLbl>
              <c:idx val="0"/>
              <c:layout>
                <c:manualLayout>
                  <c:x val="8.5831223145272723E-2"/>
                  <c:y val="-6.1429789388987056E-2"/>
                </c:manualLayout>
              </c:layout>
              <c:tx>
                <c:rich>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r>
                      <a:rPr lang="en-US" dirty="0" smtClean="0"/>
                      <a:t>286 222 345,29</a:t>
                    </a:r>
                    <a:endParaRPr lang="en-US" dirty="0"/>
                  </a:p>
                </c:rich>
              </c:tx>
              <c:spPr>
                <a:noFill/>
                <a:ln>
                  <a:noFill/>
                </a:ln>
                <a:effectLst/>
              </c:spPr>
              <c:txPr>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9BB2-46B3-9E76-3B287138E59C}"/>
                </c:ext>
                <c:ext xmlns:c15="http://schemas.microsoft.com/office/drawing/2012/chart" uri="{CE6537A1-D6FC-4f65-9D91-7224C49458BB}">
                  <c15:layout>
                    <c:manualLayout>
                      <c:w val="0.28930377172802541"/>
                      <c:h val="6.9175284572815854E-2"/>
                    </c:manualLayout>
                  </c15:layout>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Linai!$A$2</c:f>
              <c:strCache>
                <c:ptCount val="1"/>
                <c:pt idx="0">
                  <c:v>ES lėšos</c:v>
                </c:pt>
              </c:strCache>
            </c:strRef>
          </c:cat>
          <c:val>
            <c:numRef>
              <c:f>Linai!$C$2</c:f>
              <c:numCache>
                <c:formatCode>#,##0.00</c:formatCode>
                <c:ptCount val="1"/>
                <c:pt idx="0">
                  <c:v>303395686</c:v>
                </c:pt>
              </c:numCache>
            </c:numRef>
          </c:val>
          <c:extLst xmlns:c16r2="http://schemas.microsoft.com/office/drawing/2015/06/chart">
            <c:ext xmlns:c16="http://schemas.microsoft.com/office/drawing/2014/chart" uri="{C3380CC4-5D6E-409C-BE32-E72D297353CC}">
              <c16:uniqueId val="{00000001-9BB2-46B3-9E76-3B287138E59C}"/>
            </c:ext>
          </c:extLst>
        </c:ser>
        <c:dLbls>
          <c:showLegendKey val="0"/>
          <c:showVal val="0"/>
          <c:showCatName val="0"/>
          <c:showSerName val="0"/>
          <c:showPercent val="0"/>
          <c:showBubbleSize val="0"/>
        </c:dLbls>
        <c:gapWidth val="150"/>
        <c:shape val="box"/>
        <c:axId val="436381576"/>
        <c:axId val="436381184"/>
        <c:axId val="0"/>
      </c:bar3DChart>
      <c:catAx>
        <c:axId val="4363815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1" i="0" u="none" strike="noStrike" kern="1200" baseline="0">
                <a:solidFill>
                  <a:schemeClr val="tx1">
                    <a:lumMod val="50000"/>
                  </a:schemeClr>
                </a:solidFill>
                <a:latin typeface="+mn-lt"/>
                <a:ea typeface="+mn-ea"/>
                <a:cs typeface="+mn-cs"/>
              </a:defRPr>
            </a:pPr>
            <a:endParaRPr lang="lt-LT"/>
          </a:p>
        </c:txPr>
        <c:crossAx val="436381184"/>
        <c:crosses val="autoZero"/>
        <c:auto val="1"/>
        <c:lblAlgn val="ctr"/>
        <c:lblOffset val="100"/>
        <c:noMultiLvlLbl val="0"/>
      </c:catAx>
      <c:valAx>
        <c:axId val="436381184"/>
        <c:scaling>
          <c:orientation val="minMax"/>
        </c:scaling>
        <c:delete val="1"/>
        <c:axPos val="l"/>
        <c:majorGridlines>
          <c:spPr>
            <a:ln w="9525" cap="flat" cmpd="sng" algn="ctr">
              <a:noFill/>
              <a:round/>
            </a:ln>
            <a:effectLst/>
          </c:spPr>
        </c:majorGridlines>
        <c:numFmt formatCode="#,##0.00" sourceLinked="1"/>
        <c:majorTickMark val="none"/>
        <c:minorTickMark val="none"/>
        <c:tickLblPos val="nextTo"/>
        <c:crossAx val="436381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1" i="0" u="none" strike="noStrike" kern="1200" baseline="0">
              <a:solidFill>
                <a:schemeClr val="tx1">
                  <a:lumMod val="50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2845489178204083E-2"/>
          <c:y val="4.273376203792937E-2"/>
          <c:w val="0.97430902164359179"/>
          <c:h val="0.80239273315741411"/>
        </c:manualLayout>
      </c:layout>
      <c:bar3DChart>
        <c:barDir val="col"/>
        <c:grouping val="clustered"/>
        <c:varyColors val="0"/>
        <c:ser>
          <c:idx val="0"/>
          <c:order val="0"/>
          <c:tx>
            <c:strRef>
              <c:f>Linai!$G$1</c:f>
              <c:strCache>
                <c:ptCount val="1"/>
                <c:pt idx="0">
                  <c:v>VSF-policija 2014-2020 m.</c:v>
                </c:pt>
              </c:strCache>
            </c:strRef>
          </c:tx>
          <c:spPr>
            <a:solidFill>
              <a:schemeClr val="accent1"/>
            </a:solidFill>
            <a:ln>
              <a:noFill/>
            </a:ln>
            <a:effectLst/>
            <a:sp3d/>
          </c:spPr>
          <c:invertIfNegative val="0"/>
          <c:dLbls>
            <c:dLbl>
              <c:idx val="0"/>
              <c:layout>
                <c:manualLayout>
                  <c:x val="-7.9992364427907248E-2"/>
                  <c:y val="-9.2362008647423041E-2"/>
                </c:manualLayout>
              </c:layout>
              <c:spPr>
                <a:noFill/>
                <a:ln>
                  <a:noFill/>
                </a:ln>
                <a:effectLst/>
              </c:spPr>
              <c:txPr>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0.28411886518700485"/>
                      <c:h val="9.8554738699974595E-2"/>
                    </c:manualLayout>
                  </c15:layout>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Linai!$F$2</c:f>
              <c:strCache>
                <c:ptCount val="1"/>
                <c:pt idx="0">
                  <c:v>ES lėšos</c:v>
                </c:pt>
              </c:strCache>
            </c:strRef>
          </c:cat>
          <c:val>
            <c:numRef>
              <c:f>Linai!$G$2</c:f>
              <c:numCache>
                <c:formatCode>#,##0.00</c:formatCode>
                <c:ptCount val="1"/>
                <c:pt idx="0">
                  <c:v>18360988</c:v>
                </c:pt>
              </c:numCache>
            </c:numRef>
          </c:val>
          <c:extLst xmlns:c16r2="http://schemas.microsoft.com/office/drawing/2015/06/chart">
            <c:ext xmlns:c16="http://schemas.microsoft.com/office/drawing/2014/chart" uri="{C3380CC4-5D6E-409C-BE32-E72D297353CC}">
              <c16:uniqueId val="{00000000-5844-41BE-9FC2-6F94E285B595}"/>
            </c:ext>
          </c:extLst>
        </c:ser>
        <c:ser>
          <c:idx val="1"/>
          <c:order val="1"/>
          <c:tx>
            <c:strRef>
              <c:f>Linai!$H$1</c:f>
              <c:strCache>
                <c:ptCount val="1"/>
                <c:pt idx="0">
                  <c:v>VSF 2021-2027 m.</c:v>
                </c:pt>
              </c:strCache>
            </c:strRef>
          </c:tx>
          <c:spPr>
            <a:solidFill>
              <a:schemeClr val="tx1">
                <a:lumMod val="60000"/>
                <a:lumOff val="40000"/>
              </a:schemeClr>
            </a:solidFill>
            <a:ln>
              <a:noFill/>
            </a:ln>
            <a:effectLst/>
            <a:sp3d/>
          </c:spPr>
          <c:invertIfNegative val="0"/>
          <c:dLbls>
            <c:dLbl>
              <c:idx val="0"/>
              <c:layout>
                <c:manualLayout>
                  <c:x val="5.07980708410797E-2"/>
                  <c:y val="-4.532081604240569E-2"/>
                </c:manualLayout>
              </c:layout>
              <c:tx>
                <c:rich>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r>
                      <a:rPr lang="en-US" sz="3200" b="1" i="0" u="none" strike="noStrike" baseline="0" dirty="0" smtClean="0">
                        <a:effectLst/>
                      </a:rPr>
                      <a:t>28 255 780,53</a:t>
                    </a:r>
                    <a:endParaRPr lang="en-US" dirty="0"/>
                  </a:p>
                </c:rich>
              </c:tx>
              <c:spPr>
                <a:noFill/>
                <a:ln>
                  <a:noFill/>
                </a:ln>
                <a:effectLst/>
              </c:spPr>
              <c:txPr>
                <a:bodyPr rot="0" spcFirstLastPara="1" vertOverflow="ellipsis" vert="horz" wrap="square" lIns="38100" tIns="19050" rIns="38100" bIns="19050" anchor="ctr" anchorCtr="1">
                  <a:no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844-41BE-9FC2-6F94E285B595}"/>
                </c:ext>
                <c:ext xmlns:c15="http://schemas.microsoft.com/office/drawing/2012/chart" uri="{CE6537A1-D6FC-4f65-9D91-7224C49458BB}">
                  <c15:layout>
                    <c:manualLayout>
                      <c:w val="0.30864207179993991"/>
                      <c:h val="8.1194147872065803E-2"/>
                    </c:manualLayout>
                  </c15:layout>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tx1">
                        <a:lumMod val="50000"/>
                      </a:schemeClr>
                    </a:solidFill>
                    <a:latin typeface="+mn-lt"/>
                    <a:ea typeface="+mn-ea"/>
                    <a:cs typeface="+mn-cs"/>
                  </a:defRPr>
                </a:pPr>
                <a:endParaRPr lang="lt-L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Linai!$F$2</c:f>
              <c:strCache>
                <c:ptCount val="1"/>
                <c:pt idx="0">
                  <c:v>ES lėšos</c:v>
                </c:pt>
              </c:strCache>
            </c:strRef>
          </c:cat>
          <c:val>
            <c:numRef>
              <c:f>Linai!$H$2</c:f>
              <c:numCache>
                <c:formatCode>#,##0.00</c:formatCode>
                <c:ptCount val="1"/>
                <c:pt idx="0">
                  <c:v>29951127.359999999</c:v>
                </c:pt>
              </c:numCache>
            </c:numRef>
          </c:val>
          <c:extLst xmlns:c16r2="http://schemas.microsoft.com/office/drawing/2015/06/chart">
            <c:ext xmlns:c16="http://schemas.microsoft.com/office/drawing/2014/chart" uri="{C3380CC4-5D6E-409C-BE32-E72D297353CC}">
              <c16:uniqueId val="{00000001-5844-41BE-9FC2-6F94E285B595}"/>
            </c:ext>
          </c:extLst>
        </c:ser>
        <c:dLbls>
          <c:showLegendKey val="0"/>
          <c:showVal val="1"/>
          <c:showCatName val="0"/>
          <c:showSerName val="0"/>
          <c:showPercent val="0"/>
          <c:showBubbleSize val="0"/>
        </c:dLbls>
        <c:gapWidth val="150"/>
        <c:shape val="box"/>
        <c:axId val="436388632"/>
        <c:axId val="436391768"/>
        <c:axId val="0"/>
      </c:bar3DChart>
      <c:catAx>
        <c:axId val="43638863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1" i="0" u="none" strike="noStrike" kern="1200" baseline="0">
                <a:solidFill>
                  <a:schemeClr val="tx1">
                    <a:lumMod val="50000"/>
                  </a:schemeClr>
                </a:solidFill>
                <a:latin typeface="+mn-lt"/>
                <a:ea typeface="+mn-ea"/>
                <a:cs typeface="+mn-cs"/>
              </a:defRPr>
            </a:pPr>
            <a:endParaRPr lang="lt-LT"/>
          </a:p>
        </c:txPr>
        <c:crossAx val="436391768"/>
        <c:crosses val="autoZero"/>
        <c:auto val="1"/>
        <c:lblAlgn val="ctr"/>
        <c:lblOffset val="100"/>
        <c:noMultiLvlLbl val="0"/>
      </c:catAx>
      <c:valAx>
        <c:axId val="436391768"/>
        <c:scaling>
          <c:orientation val="minMax"/>
        </c:scaling>
        <c:delete val="1"/>
        <c:axPos val="l"/>
        <c:majorGridlines>
          <c:spPr>
            <a:ln w="9525" cap="flat" cmpd="sng" algn="ctr">
              <a:noFill/>
              <a:round/>
            </a:ln>
            <a:effectLst/>
          </c:spPr>
        </c:majorGridlines>
        <c:numFmt formatCode="#,##0.00" sourceLinked="1"/>
        <c:majorTickMark val="none"/>
        <c:minorTickMark val="none"/>
        <c:tickLblPos val="nextTo"/>
        <c:crossAx val="436388632"/>
        <c:crosses val="autoZero"/>
        <c:crossBetween val="between"/>
      </c:valAx>
      <c:spPr>
        <a:noFill/>
        <a:ln>
          <a:noFill/>
        </a:ln>
        <a:effectLst/>
      </c:spPr>
    </c:plotArea>
    <c:legend>
      <c:legendPos val="b"/>
      <c:layout>
        <c:manualLayout>
          <c:xMode val="edge"/>
          <c:yMode val="edge"/>
          <c:x val="5.0000032182685845E-2"/>
          <c:y val="0.94354150829633221"/>
          <c:w val="0.89999993563462832"/>
          <c:h val="5.6458491703667776E-2"/>
        </c:manualLayout>
      </c:layout>
      <c:overlay val="0"/>
      <c:spPr>
        <a:noFill/>
        <a:ln>
          <a:noFill/>
        </a:ln>
        <a:effectLst/>
      </c:spPr>
      <c:txPr>
        <a:bodyPr rot="0" spcFirstLastPara="1" vertOverflow="ellipsis" vert="horz" wrap="square" anchor="ctr" anchorCtr="1"/>
        <a:lstStyle/>
        <a:p>
          <a:pPr>
            <a:defRPr sz="3200" b="1" i="0" u="none" strike="noStrike" kern="1200" baseline="0">
              <a:solidFill>
                <a:schemeClr val="tx1">
                  <a:lumMod val="50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64E2CA-3587-4B99-B2D5-A7564EDA26BB}" type="doc">
      <dgm:prSet loTypeId="urn:microsoft.com/office/officeart/2005/8/layout/hChevron3" loCatId="process" qsTypeId="urn:microsoft.com/office/officeart/2005/8/quickstyle/3d4" qsCatId="3D" csTypeId="urn:microsoft.com/office/officeart/2005/8/colors/accent6_3" csCatId="accent6" phldr="1"/>
      <dgm:spPr/>
    </dgm:pt>
    <dgm:pt modelId="{E9F4D94E-EA14-449F-AC99-260D3EA4380E}">
      <dgm:prSet phldrT="[Tekstas]" custT="1"/>
      <dgm:spPr/>
      <dgm:t>
        <a:bodyPr/>
        <a:lstStyle/>
        <a:p>
          <a:r>
            <a:rPr lang="lt-LT" sz="4000" b="1" noProof="0" dirty="0">
              <a:solidFill>
                <a:schemeClr val="tx1">
                  <a:lumMod val="50000"/>
                </a:schemeClr>
              </a:solidFill>
              <a:latin typeface="+mn-lt"/>
              <a:cs typeface="Calibri" panose="020F0502020204030204" pitchFamily="34" charset="0"/>
            </a:rPr>
            <a:t>Tarpinstitucinė darbo grupė programoms parengti</a:t>
          </a:r>
        </a:p>
        <a:p>
          <a:r>
            <a:rPr lang="lt-LT" sz="4000" noProof="0" dirty="0">
              <a:solidFill>
                <a:schemeClr val="tx1">
                  <a:lumMod val="50000"/>
                </a:schemeClr>
              </a:solidFill>
              <a:latin typeface="+mn-lt"/>
              <a:cs typeface="Calibri" panose="020F0502020204030204" pitchFamily="34" charset="0"/>
            </a:rPr>
            <a:t>2020 m. balandžio 6 d. </a:t>
          </a:r>
        </a:p>
      </dgm:t>
    </dgm:pt>
    <dgm:pt modelId="{72D24F4B-844A-4867-B7B5-B943028C957E}" type="parTrans" cxnId="{F78E2E53-7EE6-4476-9DE2-B892447A7E04}">
      <dgm:prSet/>
      <dgm:spPr/>
      <dgm:t>
        <a:bodyPr/>
        <a:lstStyle/>
        <a:p>
          <a:endParaRPr lang="en-US" sz="4000">
            <a:solidFill>
              <a:srgbClr val="000000"/>
            </a:solidFill>
            <a:latin typeface="Calibri" panose="020F0502020204030204" pitchFamily="34" charset="0"/>
            <a:cs typeface="Calibri" panose="020F0502020204030204" pitchFamily="34" charset="0"/>
          </a:endParaRPr>
        </a:p>
      </dgm:t>
    </dgm:pt>
    <dgm:pt modelId="{AD7580D3-DCCE-4A2D-82DF-31686BAD95AA}" type="sibTrans" cxnId="{F78E2E53-7EE6-4476-9DE2-B892447A7E04}">
      <dgm:prSet/>
      <dgm:spPr/>
      <dgm:t>
        <a:bodyPr/>
        <a:lstStyle/>
        <a:p>
          <a:endParaRPr lang="en-US" sz="4000">
            <a:solidFill>
              <a:srgbClr val="000000"/>
            </a:solidFill>
            <a:latin typeface="Calibri" panose="020F0502020204030204" pitchFamily="34" charset="0"/>
            <a:cs typeface="Calibri" panose="020F0502020204030204" pitchFamily="34" charset="0"/>
          </a:endParaRPr>
        </a:p>
      </dgm:t>
    </dgm:pt>
    <dgm:pt modelId="{89C2618E-0934-4CB1-AE40-F164FA808968}">
      <dgm:prSet phldrT="[Tekstas]" custT="1"/>
      <dgm:spPr/>
      <dgm:t>
        <a:bodyPr/>
        <a:lstStyle/>
        <a:p>
          <a:r>
            <a:rPr lang="lt-LT" sz="4000" b="1" noProof="0" dirty="0">
              <a:solidFill>
                <a:schemeClr val="tx1">
                  <a:lumMod val="50000"/>
                </a:schemeClr>
              </a:solidFill>
              <a:latin typeface="+mn-lt"/>
              <a:cs typeface="Calibri" panose="020F0502020204030204" pitchFamily="34" charset="0"/>
            </a:rPr>
            <a:t>Programų </a:t>
          </a:r>
          <a:r>
            <a:rPr lang="lt-LT" sz="4000" b="1" dirty="0">
              <a:solidFill>
                <a:schemeClr val="tx1">
                  <a:lumMod val="50000"/>
                </a:schemeClr>
              </a:solidFill>
              <a:latin typeface="+mn-lt"/>
              <a:cs typeface="Calibri" panose="020F0502020204030204" pitchFamily="34" charset="0"/>
            </a:rPr>
            <a:t>projektų rengimas, derinimas ir teikimas EK</a:t>
          </a:r>
          <a:endParaRPr lang="en-US" sz="4000" b="1" dirty="0">
            <a:solidFill>
              <a:schemeClr val="tx1">
                <a:lumMod val="50000"/>
              </a:schemeClr>
            </a:solidFill>
            <a:latin typeface="+mn-lt"/>
            <a:cs typeface="Calibri" panose="020F0502020204030204" pitchFamily="34" charset="0"/>
          </a:endParaRPr>
        </a:p>
      </dgm:t>
    </dgm:pt>
    <dgm:pt modelId="{842AB31C-2B4E-4323-ACF3-50104784C2C7}" type="parTrans" cxnId="{4408DF3B-EF9D-4CCE-AAAB-7EC9255E18F1}">
      <dgm:prSet/>
      <dgm:spPr/>
      <dgm:t>
        <a:bodyPr/>
        <a:lstStyle/>
        <a:p>
          <a:endParaRPr lang="en-US" sz="4000">
            <a:solidFill>
              <a:srgbClr val="000000"/>
            </a:solidFill>
            <a:latin typeface="Calibri" panose="020F0502020204030204" pitchFamily="34" charset="0"/>
            <a:cs typeface="Calibri" panose="020F0502020204030204" pitchFamily="34" charset="0"/>
          </a:endParaRPr>
        </a:p>
      </dgm:t>
    </dgm:pt>
    <dgm:pt modelId="{6DCA0BD2-1779-4B6D-92FD-647B9059B0D3}" type="sibTrans" cxnId="{4408DF3B-EF9D-4CCE-AAAB-7EC9255E18F1}">
      <dgm:prSet/>
      <dgm:spPr/>
      <dgm:t>
        <a:bodyPr/>
        <a:lstStyle/>
        <a:p>
          <a:endParaRPr lang="en-US" sz="4000">
            <a:solidFill>
              <a:srgbClr val="000000"/>
            </a:solidFill>
            <a:latin typeface="Calibri" panose="020F0502020204030204" pitchFamily="34" charset="0"/>
            <a:cs typeface="Calibri" panose="020F0502020204030204" pitchFamily="34" charset="0"/>
          </a:endParaRPr>
        </a:p>
      </dgm:t>
    </dgm:pt>
    <dgm:pt modelId="{5E53D88F-F398-40A3-8804-584325F6FDBC}">
      <dgm:prSet phldrT="[Tekstas]" custT="1"/>
      <dgm:spPr/>
      <dgm:t>
        <a:bodyPr/>
        <a:lstStyle/>
        <a:p>
          <a:r>
            <a:rPr lang="lt-LT" sz="4000" b="1" dirty="0">
              <a:solidFill>
                <a:schemeClr val="tx1">
                  <a:lumMod val="50000"/>
                </a:schemeClr>
              </a:solidFill>
              <a:latin typeface="+mn-lt"/>
              <a:cs typeface="Calibri" panose="020F0502020204030204" pitchFamily="34" charset="0"/>
            </a:rPr>
            <a:t>Patvirtinta EK</a:t>
          </a:r>
        </a:p>
        <a:p>
          <a:r>
            <a:rPr lang="lt-LT" sz="4000" b="1" dirty="0">
              <a:solidFill>
                <a:schemeClr val="tx1">
                  <a:lumMod val="50000"/>
                </a:schemeClr>
              </a:solidFill>
              <a:latin typeface="+mn-lt"/>
              <a:cs typeface="Calibri" panose="020F0502020204030204" pitchFamily="34" charset="0"/>
            </a:rPr>
            <a:t>SVVP 2022-10-10</a:t>
          </a:r>
        </a:p>
        <a:p>
          <a:r>
            <a:rPr lang="lt-LT" sz="4000" b="1" dirty="0">
              <a:solidFill>
                <a:schemeClr val="tx1">
                  <a:lumMod val="50000"/>
                </a:schemeClr>
              </a:solidFill>
              <a:latin typeface="+mn-lt"/>
              <a:cs typeface="Calibri" panose="020F0502020204030204" pitchFamily="34" charset="0"/>
            </a:rPr>
            <a:t>VSF </a:t>
          </a:r>
          <a:r>
            <a:rPr lang="en-US" sz="4000" b="1" dirty="0">
              <a:solidFill>
                <a:schemeClr val="tx1">
                  <a:lumMod val="50000"/>
                </a:schemeClr>
              </a:solidFill>
              <a:latin typeface="+mn-lt"/>
              <a:cs typeface="Calibri" panose="020F0502020204030204" pitchFamily="34" charset="0"/>
            </a:rPr>
            <a:t>2022</a:t>
          </a:r>
          <a:r>
            <a:rPr lang="lt-LT" sz="4000" b="1" dirty="0">
              <a:solidFill>
                <a:schemeClr val="tx1">
                  <a:lumMod val="50000"/>
                </a:schemeClr>
              </a:solidFill>
              <a:latin typeface="+mn-lt"/>
              <a:cs typeface="Calibri" panose="020F0502020204030204" pitchFamily="34" charset="0"/>
            </a:rPr>
            <a:t>-11-0</a:t>
          </a:r>
          <a:r>
            <a:rPr lang="en-US" sz="4000" b="1" dirty="0">
              <a:solidFill>
                <a:schemeClr val="tx1">
                  <a:lumMod val="50000"/>
                </a:schemeClr>
              </a:solidFill>
              <a:latin typeface="+mn-lt"/>
              <a:cs typeface="Calibri" panose="020F0502020204030204" pitchFamily="34" charset="0"/>
            </a:rPr>
            <a:t>7</a:t>
          </a:r>
        </a:p>
      </dgm:t>
    </dgm:pt>
    <dgm:pt modelId="{FF86B3E0-DFC3-4841-B4EC-3BCE76ED0D27}" type="parTrans" cxnId="{D1D8B4B4-A2D1-45EA-A61A-A81FEF973E88}">
      <dgm:prSet/>
      <dgm:spPr/>
      <dgm:t>
        <a:bodyPr/>
        <a:lstStyle/>
        <a:p>
          <a:endParaRPr lang="en-US" sz="4000">
            <a:solidFill>
              <a:srgbClr val="000000"/>
            </a:solidFill>
            <a:latin typeface="Calibri" panose="020F0502020204030204" pitchFamily="34" charset="0"/>
            <a:cs typeface="Calibri" panose="020F0502020204030204" pitchFamily="34" charset="0"/>
          </a:endParaRPr>
        </a:p>
      </dgm:t>
    </dgm:pt>
    <dgm:pt modelId="{83B24017-A53D-4CAD-B5F7-0812BDD9024B}" type="sibTrans" cxnId="{D1D8B4B4-A2D1-45EA-A61A-A81FEF973E88}">
      <dgm:prSet/>
      <dgm:spPr/>
      <dgm:t>
        <a:bodyPr/>
        <a:lstStyle/>
        <a:p>
          <a:endParaRPr lang="en-US" sz="4000">
            <a:solidFill>
              <a:srgbClr val="000000"/>
            </a:solidFill>
            <a:latin typeface="Calibri" panose="020F0502020204030204" pitchFamily="34" charset="0"/>
            <a:cs typeface="Calibri" panose="020F0502020204030204" pitchFamily="34" charset="0"/>
          </a:endParaRPr>
        </a:p>
      </dgm:t>
    </dgm:pt>
    <dgm:pt modelId="{CC30CEE2-CB7B-423A-85D1-61A494EBACA7}" type="pres">
      <dgm:prSet presAssocID="{9764E2CA-3587-4B99-B2D5-A7564EDA26BB}" presName="Name0" presStyleCnt="0">
        <dgm:presLayoutVars>
          <dgm:dir/>
          <dgm:resizeHandles val="exact"/>
        </dgm:presLayoutVars>
      </dgm:prSet>
      <dgm:spPr/>
    </dgm:pt>
    <dgm:pt modelId="{E047937E-CE50-497D-AA64-25CDED401EEB}" type="pres">
      <dgm:prSet presAssocID="{E9F4D94E-EA14-449F-AC99-260D3EA4380E}" presName="parTxOnly" presStyleLbl="node1" presStyleIdx="0" presStyleCnt="3" custScaleX="89867">
        <dgm:presLayoutVars>
          <dgm:bulletEnabled val="1"/>
        </dgm:presLayoutVars>
      </dgm:prSet>
      <dgm:spPr/>
      <dgm:t>
        <a:bodyPr/>
        <a:lstStyle/>
        <a:p>
          <a:endParaRPr lang="en-US"/>
        </a:p>
      </dgm:t>
    </dgm:pt>
    <dgm:pt modelId="{B367A5A9-6430-4035-B62A-F73B780B2BB4}" type="pres">
      <dgm:prSet presAssocID="{AD7580D3-DCCE-4A2D-82DF-31686BAD95AA}" presName="parSpace" presStyleCnt="0"/>
      <dgm:spPr/>
    </dgm:pt>
    <dgm:pt modelId="{E2526A75-81EA-41C6-930D-EBCF6B450EF4}" type="pres">
      <dgm:prSet presAssocID="{89C2618E-0934-4CB1-AE40-F164FA808968}" presName="parTxOnly" presStyleLbl="node1" presStyleIdx="1" presStyleCnt="3">
        <dgm:presLayoutVars>
          <dgm:bulletEnabled val="1"/>
        </dgm:presLayoutVars>
      </dgm:prSet>
      <dgm:spPr/>
      <dgm:t>
        <a:bodyPr/>
        <a:lstStyle/>
        <a:p>
          <a:endParaRPr lang="en-US"/>
        </a:p>
      </dgm:t>
    </dgm:pt>
    <dgm:pt modelId="{82CFEA1E-25E3-41DB-8847-C108ACCC36BA}" type="pres">
      <dgm:prSet presAssocID="{6DCA0BD2-1779-4B6D-92FD-647B9059B0D3}" presName="parSpace" presStyleCnt="0"/>
      <dgm:spPr/>
    </dgm:pt>
    <dgm:pt modelId="{04F949DB-5D7E-43D3-A630-068020A7E022}" type="pres">
      <dgm:prSet presAssocID="{5E53D88F-F398-40A3-8804-584325F6FDBC}" presName="parTxOnly" presStyleLbl="node1" presStyleIdx="2" presStyleCnt="3" custScaleX="111969">
        <dgm:presLayoutVars>
          <dgm:bulletEnabled val="1"/>
        </dgm:presLayoutVars>
      </dgm:prSet>
      <dgm:spPr/>
      <dgm:t>
        <a:bodyPr/>
        <a:lstStyle/>
        <a:p>
          <a:endParaRPr lang="en-US"/>
        </a:p>
      </dgm:t>
    </dgm:pt>
  </dgm:ptLst>
  <dgm:cxnLst>
    <dgm:cxn modelId="{F78E2E53-7EE6-4476-9DE2-B892447A7E04}" srcId="{9764E2CA-3587-4B99-B2D5-A7564EDA26BB}" destId="{E9F4D94E-EA14-449F-AC99-260D3EA4380E}" srcOrd="0" destOrd="0" parTransId="{72D24F4B-844A-4867-B7B5-B943028C957E}" sibTransId="{AD7580D3-DCCE-4A2D-82DF-31686BAD95AA}"/>
    <dgm:cxn modelId="{33C5DAD8-2A79-48D3-BC13-46D463D7C69C}" type="presOf" srcId="{89C2618E-0934-4CB1-AE40-F164FA808968}" destId="{E2526A75-81EA-41C6-930D-EBCF6B450EF4}" srcOrd="0" destOrd="0" presId="urn:microsoft.com/office/officeart/2005/8/layout/hChevron3"/>
    <dgm:cxn modelId="{BF2668EA-F0DF-490E-8DAA-7AF77565E97E}" type="presOf" srcId="{5E53D88F-F398-40A3-8804-584325F6FDBC}" destId="{04F949DB-5D7E-43D3-A630-068020A7E022}" srcOrd="0" destOrd="0" presId="urn:microsoft.com/office/officeart/2005/8/layout/hChevron3"/>
    <dgm:cxn modelId="{D1D8B4B4-A2D1-45EA-A61A-A81FEF973E88}" srcId="{9764E2CA-3587-4B99-B2D5-A7564EDA26BB}" destId="{5E53D88F-F398-40A3-8804-584325F6FDBC}" srcOrd="2" destOrd="0" parTransId="{FF86B3E0-DFC3-4841-B4EC-3BCE76ED0D27}" sibTransId="{83B24017-A53D-4CAD-B5F7-0812BDD9024B}"/>
    <dgm:cxn modelId="{DDB58379-22CC-4274-AAC4-09AFDA30486D}" type="presOf" srcId="{E9F4D94E-EA14-449F-AC99-260D3EA4380E}" destId="{E047937E-CE50-497D-AA64-25CDED401EEB}" srcOrd="0" destOrd="0" presId="urn:microsoft.com/office/officeart/2005/8/layout/hChevron3"/>
    <dgm:cxn modelId="{9881238C-CA2F-40DF-8770-E3952599F5FB}" type="presOf" srcId="{9764E2CA-3587-4B99-B2D5-A7564EDA26BB}" destId="{CC30CEE2-CB7B-423A-85D1-61A494EBACA7}" srcOrd="0" destOrd="0" presId="urn:microsoft.com/office/officeart/2005/8/layout/hChevron3"/>
    <dgm:cxn modelId="{4408DF3B-EF9D-4CCE-AAAB-7EC9255E18F1}" srcId="{9764E2CA-3587-4B99-B2D5-A7564EDA26BB}" destId="{89C2618E-0934-4CB1-AE40-F164FA808968}" srcOrd="1" destOrd="0" parTransId="{842AB31C-2B4E-4323-ACF3-50104784C2C7}" sibTransId="{6DCA0BD2-1779-4B6D-92FD-647B9059B0D3}"/>
    <dgm:cxn modelId="{853D0501-3808-4C7A-A8A8-BDF630A75437}" type="presParOf" srcId="{CC30CEE2-CB7B-423A-85D1-61A494EBACA7}" destId="{E047937E-CE50-497D-AA64-25CDED401EEB}" srcOrd="0" destOrd="0" presId="urn:microsoft.com/office/officeart/2005/8/layout/hChevron3"/>
    <dgm:cxn modelId="{A678A52B-C6B0-417A-8DE1-E9F69B11383E}" type="presParOf" srcId="{CC30CEE2-CB7B-423A-85D1-61A494EBACA7}" destId="{B367A5A9-6430-4035-B62A-F73B780B2BB4}" srcOrd="1" destOrd="0" presId="urn:microsoft.com/office/officeart/2005/8/layout/hChevron3"/>
    <dgm:cxn modelId="{5C80C821-FE84-4F9D-B2D1-231E39973A18}" type="presParOf" srcId="{CC30CEE2-CB7B-423A-85D1-61A494EBACA7}" destId="{E2526A75-81EA-41C6-930D-EBCF6B450EF4}" srcOrd="2" destOrd="0" presId="urn:microsoft.com/office/officeart/2005/8/layout/hChevron3"/>
    <dgm:cxn modelId="{8C985BDF-68B8-487E-A9F8-D4CAF0F20E98}" type="presParOf" srcId="{CC30CEE2-CB7B-423A-85D1-61A494EBACA7}" destId="{82CFEA1E-25E3-41DB-8847-C108ACCC36BA}" srcOrd="3" destOrd="0" presId="urn:microsoft.com/office/officeart/2005/8/layout/hChevron3"/>
    <dgm:cxn modelId="{6EC52F89-D41C-4049-9CCE-91230655F027}" type="presParOf" srcId="{CC30CEE2-CB7B-423A-85D1-61A494EBACA7}" destId="{04F949DB-5D7E-43D3-A630-068020A7E022}" srcOrd="4" destOrd="0" presId="urn:microsoft.com/office/officeart/2005/8/layout/hChevron3"/>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2946275" cy="49573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49863" y="0"/>
            <a:ext cx="2946275" cy="495736"/>
          </a:xfrm>
          <a:prstGeom prst="rect">
            <a:avLst/>
          </a:prstGeom>
        </p:spPr>
        <p:txBody>
          <a:bodyPr vert="horz" lIns="91440" tIns="45720" rIns="91440" bIns="45720" rtlCol="0"/>
          <a:lstStyle>
            <a:lvl1pPr algn="r">
              <a:defRPr sz="1200"/>
            </a:lvl1pPr>
          </a:lstStyle>
          <a:p>
            <a:fld id="{7A92FFAF-3206-41E7-9A3E-AAF70CD450CD}" type="datetimeFigureOut">
              <a:rPr lang="lt-LT" smtClean="0"/>
              <a:pPr/>
              <a:t>2023-06-28</a:t>
            </a:fld>
            <a:endParaRPr lang="lt-LT"/>
          </a:p>
        </p:txBody>
      </p:sp>
      <p:sp>
        <p:nvSpPr>
          <p:cNvPr id="4" name="Poraštės vietos rezervavimo ženklas 3"/>
          <p:cNvSpPr>
            <a:spLocks noGrp="1"/>
          </p:cNvSpPr>
          <p:nvPr>
            <p:ph type="ftr" sz="quarter" idx="2"/>
          </p:nvPr>
        </p:nvSpPr>
        <p:spPr>
          <a:xfrm>
            <a:off x="1" y="9378516"/>
            <a:ext cx="2946275" cy="495736"/>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49863" y="9378516"/>
            <a:ext cx="2946275" cy="495736"/>
          </a:xfrm>
          <a:prstGeom prst="rect">
            <a:avLst/>
          </a:prstGeom>
        </p:spPr>
        <p:txBody>
          <a:bodyPr vert="horz" lIns="91440" tIns="45720" rIns="91440" bIns="45720" rtlCol="0" anchor="b"/>
          <a:lstStyle>
            <a:lvl1pPr algn="r">
              <a:defRPr sz="1200"/>
            </a:lvl1pPr>
          </a:lstStyle>
          <a:p>
            <a:fld id="{195615CA-8471-4547-957F-C9A456BC2025}" type="slidenum">
              <a:rPr lang="lt-LT" smtClean="0"/>
              <a:pPr/>
              <a:t>‹#›</a:t>
            </a:fld>
            <a:endParaRPr lang="lt-LT"/>
          </a:p>
        </p:txBody>
      </p:sp>
    </p:spTree>
    <p:extLst>
      <p:ext uri="{BB962C8B-B14F-4D97-AF65-F5344CB8AC3E}">
        <p14:creationId xmlns:p14="http://schemas.microsoft.com/office/powerpoint/2010/main" val="1841107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3177" tIns="46589" rIns="93177" bIns="46589" rtlCol="0"/>
          <a:lstStyle>
            <a:lvl1pPr algn="l">
              <a:defRPr sz="1200">
                <a:latin typeface="Calibri Light"/>
              </a:defRPr>
            </a:lvl1pPr>
          </a:lstStyle>
          <a:p>
            <a:endParaRPr lang="en-US" dirty="0"/>
          </a:p>
        </p:txBody>
      </p:sp>
      <p:sp>
        <p:nvSpPr>
          <p:cNvPr id="3" name="Date Placeholder 2"/>
          <p:cNvSpPr>
            <a:spLocks noGrp="1"/>
          </p:cNvSpPr>
          <p:nvPr>
            <p:ph type="dt" idx="1"/>
          </p:nvPr>
        </p:nvSpPr>
        <p:spPr>
          <a:xfrm>
            <a:off x="3850443" y="0"/>
            <a:ext cx="2945659" cy="493713"/>
          </a:xfrm>
          <a:prstGeom prst="rect">
            <a:avLst/>
          </a:prstGeom>
        </p:spPr>
        <p:txBody>
          <a:bodyPr vert="horz" lIns="93177" tIns="46589" rIns="93177" bIns="46589" rtlCol="0"/>
          <a:lstStyle>
            <a:lvl1pPr algn="r">
              <a:defRPr sz="1200">
                <a:latin typeface="Calibri Light"/>
              </a:defRPr>
            </a:lvl1pPr>
          </a:lstStyle>
          <a:p>
            <a:fld id="{EFC10EE1-B198-C942-8235-326C972CBB30}" type="datetimeFigureOut">
              <a:rPr lang="en-US" smtClean="0"/>
              <a:pPr/>
              <a:t>6/28/2023</a:t>
            </a:fld>
            <a:endParaRPr lang="en-US" dirty="0"/>
          </a:p>
        </p:txBody>
      </p:sp>
      <p:sp>
        <p:nvSpPr>
          <p:cNvPr id="4" name="Slide Image Placeholder 3"/>
          <p:cNvSpPr>
            <a:spLocks noGrp="1" noRot="1" noChangeAspect="1"/>
          </p:cNvSpPr>
          <p:nvPr>
            <p:ph type="sldImg" idx="2"/>
          </p:nvPr>
        </p:nvSpPr>
        <p:spPr>
          <a:xfrm>
            <a:off x="107950" y="739775"/>
            <a:ext cx="6581775" cy="3703638"/>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378824"/>
            <a:ext cx="2945659" cy="493713"/>
          </a:xfrm>
          <a:prstGeom prst="rect">
            <a:avLst/>
          </a:prstGeom>
        </p:spPr>
        <p:txBody>
          <a:bodyPr vert="horz" lIns="93177" tIns="46589" rIns="93177" bIns="46589" rtlCol="0" anchor="b"/>
          <a:lstStyle>
            <a:lvl1pPr algn="l">
              <a:defRPr sz="1200">
                <a:latin typeface="Calibri Light"/>
              </a:defRPr>
            </a:lvl1pPr>
          </a:lstStyle>
          <a:p>
            <a:endParaRPr lang="en-US" dirty="0"/>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3177" tIns="46589" rIns="93177" bIns="46589" rtlCol="0" anchor="b"/>
          <a:lstStyle>
            <a:lvl1pPr algn="r">
              <a:defRPr sz="1200">
                <a:latin typeface="Calibri Light"/>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Calibri Light"/>
        <a:ea typeface="+mn-ea"/>
        <a:cs typeface="+mn-cs"/>
      </a:defRPr>
    </a:lvl1pPr>
    <a:lvl2pPr marL="914217" algn="l" defTabSz="914217" rtl="0" eaLnBrk="1" latinLnBrk="0" hangingPunct="1">
      <a:defRPr sz="2400" kern="1200">
        <a:solidFill>
          <a:schemeClr val="tx1"/>
        </a:solidFill>
        <a:latin typeface="Calibri Light"/>
        <a:ea typeface="+mn-ea"/>
        <a:cs typeface="+mn-cs"/>
      </a:defRPr>
    </a:lvl2pPr>
    <a:lvl3pPr marL="1828434" algn="l" defTabSz="914217" rtl="0" eaLnBrk="1" latinLnBrk="0" hangingPunct="1">
      <a:defRPr sz="2400" kern="1200">
        <a:solidFill>
          <a:schemeClr val="tx1"/>
        </a:solidFill>
        <a:latin typeface="Calibri Light"/>
        <a:ea typeface="+mn-ea"/>
        <a:cs typeface="+mn-cs"/>
      </a:defRPr>
    </a:lvl3pPr>
    <a:lvl4pPr marL="2742651" algn="l" defTabSz="914217" rtl="0" eaLnBrk="1" latinLnBrk="0" hangingPunct="1">
      <a:defRPr sz="2400" kern="1200">
        <a:solidFill>
          <a:schemeClr val="tx1"/>
        </a:solidFill>
        <a:latin typeface="Calibri Light"/>
        <a:ea typeface="+mn-ea"/>
        <a:cs typeface="+mn-cs"/>
      </a:defRPr>
    </a:lvl4pPr>
    <a:lvl5pPr marL="3656868" algn="l" defTabSz="914217" rtl="0" eaLnBrk="1" latinLnBrk="0" hangingPunct="1">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778647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1186793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14</a:t>
            </a:fld>
            <a:endParaRPr lang="en-US" dirty="0"/>
          </a:p>
        </p:txBody>
      </p:sp>
    </p:spTree>
    <p:extLst>
      <p:ext uri="{BB962C8B-B14F-4D97-AF65-F5344CB8AC3E}">
        <p14:creationId xmlns:p14="http://schemas.microsoft.com/office/powerpoint/2010/main" val="3182535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15</a:t>
            </a:fld>
            <a:endParaRPr lang="en-US" dirty="0"/>
          </a:p>
        </p:txBody>
      </p:sp>
    </p:spTree>
    <p:extLst>
      <p:ext uri="{BB962C8B-B14F-4D97-AF65-F5344CB8AC3E}">
        <p14:creationId xmlns:p14="http://schemas.microsoft.com/office/powerpoint/2010/main" val="3775667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16</a:t>
            </a:fld>
            <a:endParaRPr lang="en-US" dirty="0"/>
          </a:p>
        </p:txBody>
      </p:sp>
    </p:spTree>
    <p:extLst>
      <p:ext uri="{BB962C8B-B14F-4D97-AF65-F5344CB8AC3E}">
        <p14:creationId xmlns:p14="http://schemas.microsoft.com/office/powerpoint/2010/main" val="1900084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17</a:t>
            </a:fld>
            <a:endParaRPr lang="en-US" dirty="0"/>
          </a:p>
        </p:txBody>
      </p:sp>
    </p:spTree>
    <p:extLst>
      <p:ext uri="{BB962C8B-B14F-4D97-AF65-F5344CB8AC3E}">
        <p14:creationId xmlns:p14="http://schemas.microsoft.com/office/powerpoint/2010/main" val="1302815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19</a:t>
            </a:fld>
            <a:endParaRPr lang="en-US" dirty="0"/>
          </a:p>
        </p:txBody>
      </p:sp>
    </p:spTree>
    <p:extLst>
      <p:ext uri="{BB962C8B-B14F-4D97-AF65-F5344CB8AC3E}">
        <p14:creationId xmlns:p14="http://schemas.microsoft.com/office/powerpoint/2010/main" val="29026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Sumos be TP</a:t>
            </a:r>
          </a:p>
          <a:p>
            <a:pPr marL="0" marR="0" lvl="0" indent="0" algn="l" defTabSz="914217" rtl="0" eaLnBrk="1" fontAlgn="auto" latinLnBrk="0" hangingPunct="1">
              <a:lnSpc>
                <a:spcPct val="100000"/>
              </a:lnSpc>
              <a:spcBef>
                <a:spcPts val="0"/>
              </a:spcBef>
              <a:spcAft>
                <a:spcPts val="0"/>
              </a:spcAft>
              <a:buClrTx/>
              <a:buSzTx/>
              <a:buFontTx/>
              <a:buNone/>
              <a:tabLst/>
              <a:defRPr/>
            </a:pPr>
            <a:r>
              <a:rPr lang="lt-LT" dirty="0" smtClean="0">
                <a:solidFill>
                  <a:schemeClr val="tx1">
                    <a:lumMod val="50000"/>
                  </a:schemeClr>
                </a:solidFill>
                <a:cs typeface="Calibri" panose="020F0502020204030204" pitchFamily="34" charset="0"/>
              </a:rPr>
              <a:t>2021-2027 m. techninė parama:</a:t>
            </a:r>
          </a:p>
          <a:p>
            <a:pPr marL="0" marR="0" lvl="0" indent="0" algn="l" defTabSz="914217" rtl="0" eaLnBrk="1" fontAlgn="auto" latinLnBrk="0" hangingPunct="1">
              <a:lnSpc>
                <a:spcPct val="100000"/>
              </a:lnSpc>
              <a:spcBef>
                <a:spcPts val="0"/>
              </a:spcBef>
              <a:spcAft>
                <a:spcPts val="0"/>
              </a:spcAft>
              <a:buClrTx/>
              <a:buSzTx/>
              <a:buFontTx/>
              <a:buNone/>
              <a:tabLst/>
              <a:defRPr/>
            </a:pPr>
            <a:r>
              <a:rPr lang="lt-LT" dirty="0" smtClean="0">
                <a:solidFill>
                  <a:schemeClr val="tx1">
                    <a:lumMod val="50000"/>
                  </a:schemeClr>
                </a:solidFill>
                <a:cs typeface="Calibri" panose="020F0502020204030204" pitchFamily="34" charset="0"/>
              </a:rPr>
              <a:t>17 173 340,71 (SVVP)</a:t>
            </a:r>
          </a:p>
          <a:p>
            <a:pPr marL="0" marR="0" lvl="0" indent="0" algn="l" defTabSz="914217" rtl="0" eaLnBrk="1" fontAlgn="auto" latinLnBrk="0" hangingPunct="1">
              <a:lnSpc>
                <a:spcPct val="100000"/>
              </a:lnSpc>
              <a:spcBef>
                <a:spcPts val="0"/>
              </a:spcBef>
              <a:spcAft>
                <a:spcPts val="0"/>
              </a:spcAft>
              <a:buClrTx/>
              <a:buSzTx/>
              <a:buFontTx/>
              <a:buNone/>
              <a:tabLst/>
              <a:defRPr/>
            </a:pPr>
            <a:r>
              <a:rPr lang="lt-LT" dirty="0" smtClean="0">
                <a:solidFill>
                  <a:schemeClr val="tx1">
                    <a:lumMod val="50000"/>
                  </a:schemeClr>
                </a:solidFill>
                <a:cs typeface="Calibri" panose="020F0502020204030204" pitchFamily="34" charset="0"/>
              </a:rPr>
              <a:t>1 695 346,83 (VSF)</a:t>
            </a:r>
          </a:p>
          <a:p>
            <a:endParaRPr lang="lt-LT" dirty="0"/>
          </a:p>
        </p:txBody>
      </p:sp>
      <p:sp>
        <p:nvSpPr>
          <p:cNvPr id="4" name="Skaidrės numerio vietos rezervavimo ženklas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175420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9 PĮP vertinami už 33 </a:t>
            </a:r>
            <a:r>
              <a:rPr lang="lt-LT" dirty="0" err="1" smtClean="0"/>
              <a:t>mln</a:t>
            </a:r>
            <a:r>
              <a:rPr lang="lt-LT" dirty="0" smtClean="0"/>
              <a:t> eurų ES lėšų. 13 PĮP įvertinti už 3,86 </a:t>
            </a:r>
            <a:r>
              <a:rPr lang="lt-LT" dirty="0" err="1" smtClean="0"/>
              <a:t>mln</a:t>
            </a:r>
            <a:r>
              <a:rPr lang="lt-LT" dirty="0" smtClean="0"/>
              <a:t> eurų ES lėšų. 6 įgyvendinami už 93 mln. eurų ES lėšų. 1 baigtas</a:t>
            </a:r>
            <a:r>
              <a:rPr lang="lt-LT" baseline="0" dirty="0" smtClean="0"/>
              <a:t> už 595320 eurų ES lėšų. Iš viso apie 130 mln. eurų ES lėšų. </a:t>
            </a:r>
            <a:r>
              <a:rPr lang="lt-LT" b="1" baseline="0" dirty="0" smtClean="0">
                <a:solidFill>
                  <a:srgbClr val="FF0000"/>
                </a:solidFill>
              </a:rPr>
              <a:t>41 </a:t>
            </a:r>
            <a:r>
              <a:rPr lang="lt-LT" b="1" baseline="0" dirty="0" err="1" smtClean="0">
                <a:solidFill>
                  <a:srgbClr val="FF0000"/>
                </a:solidFill>
              </a:rPr>
              <a:t>proc</a:t>
            </a:r>
            <a:r>
              <a:rPr lang="lt-LT" b="1" baseline="0" dirty="0" smtClean="0">
                <a:solidFill>
                  <a:srgbClr val="FF0000"/>
                </a:solidFill>
              </a:rPr>
              <a:t> skirtų lėšų juda. </a:t>
            </a:r>
            <a:endParaRPr lang="lt-LT" b="1" dirty="0" smtClean="0">
              <a:solidFill>
                <a:srgbClr val="FF0000"/>
              </a:solidFill>
            </a:endParaRPr>
          </a:p>
          <a:p>
            <a:pPr marL="0" marR="0" lvl="0" indent="0" algn="l" defTabSz="914217" rtl="0" eaLnBrk="1" fontAlgn="auto" latinLnBrk="0" hangingPunct="1">
              <a:lnSpc>
                <a:spcPct val="100000"/>
              </a:lnSpc>
              <a:spcBef>
                <a:spcPts val="0"/>
              </a:spcBef>
              <a:spcAft>
                <a:spcPts val="0"/>
              </a:spcAft>
              <a:buClrTx/>
              <a:buSzTx/>
              <a:buFontTx/>
              <a:buNone/>
              <a:tabLst/>
              <a:defRPr/>
            </a:pPr>
            <a:r>
              <a:rPr lang="lt-LT" dirty="0" smtClean="0">
                <a:solidFill>
                  <a:srgbClr val="FF0000"/>
                </a:solidFill>
                <a:cs typeface="Calibri" panose="020F0502020204030204" pitchFamily="34" charset="0"/>
              </a:rPr>
              <a:t>Skirta STS rizikos valdymo priemonėms</a:t>
            </a:r>
            <a:r>
              <a:rPr lang="lt-LT" baseline="0" dirty="0" smtClean="0">
                <a:solidFill>
                  <a:srgbClr val="FF0000"/>
                </a:solidFill>
                <a:cs typeface="Calibri" panose="020F0502020204030204" pitchFamily="34" charset="0"/>
              </a:rPr>
              <a:t> įsigyti – sraigtasparniui ir kitai spec. įrangai</a:t>
            </a:r>
            <a:endParaRPr lang="lt-LT" dirty="0" smtClean="0">
              <a:solidFill>
                <a:srgbClr val="FF0000"/>
              </a:solidFill>
            </a:endParaRPr>
          </a:p>
          <a:p>
            <a:r>
              <a:rPr lang="lt-LT" dirty="0" smtClean="0"/>
              <a:t>VSAT techninių pajėgų saugant ES išorės</a:t>
            </a:r>
            <a:r>
              <a:rPr lang="lt-LT" baseline="0" dirty="0" smtClean="0"/>
              <a:t> sieną sustiprinimas.</a:t>
            </a:r>
          </a:p>
          <a:p>
            <a:r>
              <a:rPr lang="lt-LT" baseline="0" dirty="0" smtClean="0"/>
              <a:t>Nauji kvietimai paskelbti. </a:t>
            </a:r>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5</a:t>
            </a:fld>
            <a:endParaRPr lang="en-US" dirty="0"/>
          </a:p>
        </p:txBody>
      </p:sp>
    </p:spTree>
    <p:extLst>
      <p:ext uri="{BB962C8B-B14F-4D97-AF65-F5344CB8AC3E}">
        <p14:creationId xmlns:p14="http://schemas.microsoft.com/office/powerpoint/2010/main" val="2260799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marR="0" lvl="0" indent="0" algn="l" defTabSz="914217" rtl="0" eaLnBrk="1" fontAlgn="auto" latinLnBrk="0" hangingPunct="1">
              <a:lnSpc>
                <a:spcPct val="100000"/>
              </a:lnSpc>
              <a:spcBef>
                <a:spcPts val="0"/>
              </a:spcBef>
              <a:spcAft>
                <a:spcPts val="0"/>
              </a:spcAft>
              <a:buClrTx/>
              <a:buSzTx/>
              <a:buFontTx/>
              <a:buNone/>
              <a:tabLst/>
              <a:defRPr/>
            </a:pPr>
            <a:endParaRPr lang="lt-LT" dirty="0" smtClean="0">
              <a:solidFill>
                <a:schemeClr val="tx1">
                  <a:lumMod val="50000"/>
                </a:schemeClr>
              </a:solidFill>
              <a:cs typeface="Calibri" panose="020F0502020204030204" pitchFamily="34" charset="0"/>
            </a:endParaRPr>
          </a:p>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1242715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1" dirty="0" smtClean="0"/>
              <a:t>6 PĮP</a:t>
            </a:r>
            <a:r>
              <a:rPr lang="lt-LT" b="1" baseline="0" dirty="0" smtClean="0"/>
              <a:t> įvertinti už 3,25 </a:t>
            </a:r>
            <a:r>
              <a:rPr lang="lt-LT" b="1" baseline="0" dirty="0" err="1" smtClean="0"/>
              <a:t>mln</a:t>
            </a:r>
            <a:r>
              <a:rPr lang="lt-LT" b="1" baseline="0" dirty="0" smtClean="0"/>
              <a:t> eurų ES lėšų.</a:t>
            </a:r>
          </a:p>
          <a:p>
            <a:r>
              <a:rPr lang="lt-LT" b="1" baseline="0" dirty="0" smtClean="0"/>
              <a:t>1 PĮP vertinamas už </a:t>
            </a:r>
            <a:r>
              <a:rPr lang="en-US" b="1" baseline="0" dirty="0" smtClean="0"/>
              <a:t>685 t</a:t>
            </a:r>
            <a:r>
              <a:rPr lang="lt-LT" b="1" baseline="0" dirty="0" smtClean="0"/>
              <a:t>ū</a:t>
            </a:r>
            <a:r>
              <a:rPr lang="en-US" b="1" baseline="0" dirty="0" err="1" smtClean="0"/>
              <a:t>kst</a:t>
            </a:r>
            <a:r>
              <a:rPr lang="en-US" b="1" baseline="0" dirty="0" smtClean="0"/>
              <a:t>. </a:t>
            </a:r>
            <a:r>
              <a:rPr lang="lt-LT" b="1" baseline="0" dirty="0" smtClean="0"/>
              <a:t> </a:t>
            </a:r>
            <a:r>
              <a:rPr lang="lt-LT" b="1" baseline="0" dirty="0" err="1" smtClean="0"/>
              <a:t>eur</a:t>
            </a:r>
            <a:r>
              <a:rPr lang="lt-LT" b="1" baseline="0" dirty="0" smtClean="0"/>
              <a:t> ES lėšų.</a:t>
            </a:r>
            <a:endParaRPr lang="en-US" b="1" baseline="0" dirty="0" smtClean="0"/>
          </a:p>
          <a:p>
            <a:r>
              <a:rPr lang="en-US" b="1" baseline="0" dirty="0" err="1" smtClean="0"/>
              <a:t>Bendrai</a:t>
            </a:r>
            <a:r>
              <a:rPr lang="en-US" b="1" baseline="0" dirty="0" smtClean="0"/>
              <a:t> </a:t>
            </a:r>
            <a:r>
              <a:rPr lang="en-US" b="1" baseline="0" dirty="0" err="1" smtClean="0"/>
              <a:t>apie</a:t>
            </a:r>
            <a:r>
              <a:rPr lang="en-US" b="1" baseline="0" dirty="0" smtClean="0"/>
              <a:t> 4 </a:t>
            </a:r>
            <a:r>
              <a:rPr lang="en-US" b="1" baseline="0" dirty="0" err="1" smtClean="0"/>
              <a:t>mln</a:t>
            </a:r>
            <a:r>
              <a:rPr lang="en-US" b="1" baseline="0" dirty="0" smtClean="0"/>
              <a:t>. </a:t>
            </a:r>
            <a:r>
              <a:rPr lang="en-US" b="1" baseline="0" dirty="0" err="1" smtClean="0"/>
              <a:t>Eur</a:t>
            </a:r>
            <a:r>
              <a:rPr lang="lt-LT" b="1" baseline="0" dirty="0" smtClean="0"/>
              <a:t>ų</a:t>
            </a:r>
            <a:r>
              <a:rPr lang="en-US" b="1" baseline="0" dirty="0" smtClean="0"/>
              <a:t> ES l</a:t>
            </a:r>
            <a:r>
              <a:rPr lang="lt-LT" b="1" baseline="0" dirty="0" err="1" smtClean="0"/>
              <a:t>ėšų</a:t>
            </a:r>
            <a:endParaRPr lang="lt-LT" b="1"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1690469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1" dirty="0" smtClean="0"/>
              <a:t>Duomenų perdavimo ataskaita </a:t>
            </a:r>
            <a:r>
              <a:rPr lang="lt-LT" dirty="0" smtClean="0"/>
              <a:t>– tai suvestinių finansinių duomenų ir duomenų apie Programų rodiklių</a:t>
            </a:r>
            <a:r>
              <a:rPr lang="lt-LT" baseline="0" dirty="0" smtClean="0"/>
              <a:t> pasiekimus pateikimas EK per informacijos duomenų mainų sistemą SFC:</a:t>
            </a:r>
          </a:p>
          <a:p>
            <a:r>
              <a:rPr lang="lt-LT" dirty="0" smtClean="0"/>
              <a:t>a)atrinktų projektų skaičius, jų visos tinkamos finansuoti išlaidos, fondų įnašas ir vadovaujančiajai institucijai paramos gavėjų deklaruotos visos tinkamos finansuoti išlaidos; viskas suskirstoma pagal intervencinių priemonių rūšį; b) projektų produkto ir rezultato rodiklių vertės ir įgyvendinant veiksmus pasiektos vertės. Turime pateikti sumas, kurias numatyta nurodyti einamųjų ir ateinančių kalendorinių metų mokėjimo paraiškose, prognozes.</a:t>
            </a:r>
          </a:p>
          <a:p>
            <a:endParaRPr lang="lt-LT" dirty="0" smtClean="0"/>
          </a:p>
          <a:p>
            <a:r>
              <a:rPr lang="lt-LT" b="1" dirty="0" smtClean="0"/>
              <a:t>Mokėjimo paraiškoje </a:t>
            </a:r>
            <a:r>
              <a:rPr lang="lt-LT" dirty="0" smtClean="0"/>
              <a:t>nurodoma – a) visa suma tinkamų finansuoti išlaidų, paramos gavėjų patirtų ir sumokėtų įgyvendinant veiksmus, susijusius su konkrečiais tikslais, su kuriais susijusios reikiamos sąlygos įvykdytos, ir įgyvendinant veiksmus, susijusius su konkrečiais tikslais, su kuriais susijusios reikiamos sąlygos neįvykdytos, tačiau kuriais prisidedama prie reikiamų sąlygų įvykdymo, – įtraukta į apskaitos funkciją vykdančio subjekto sistemą; b) techninės paramos suma; c) visa suma viešojo įnašo, sumokėto ar mokėtino įgyvendinant konkrečius tikslus, su kuriais susijusios reikiamos sąlygos įvykdytos, ir įgyvendinant veiksmus, susijusius su konkrečiais tikslais, su kuriais susijusios reikiamos sąlygos neįvykdytos, tačiau kuriais prisidedama prie reikiamų sąlygų įvykdymo, – įtraukta į apskaitos funkciją vykdančio subjekto sistemą; d) visa suma tinkamų finansuoti išlaidų, paramos gavėjų patirtų ir sumokėtų įgyvendinant veiksmus, susijusius su konkrečiais tikslais, su kuriais susijusios reikiamos sąlygos neįvykdytos, išskyrus veiksmus, kuriais prisidedama prie reikiamų sąlygų įvykdymo, – įtraukta į apskaitos funkciją vykdančio subjekto sistemą.</a:t>
            </a:r>
          </a:p>
          <a:p>
            <a:endParaRPr lang="lt-LT" dirty="0" smtClean="0"/>
          </a:p>
          <a:p>
            <a:r>
              <a:rPr lang="lt-LT" b="1" dirty="0" smtClean="0"/>
              <a:t>Metinėse veiklos rezultatų ataskaitose </a:t>
            </a:r>
            <a:r>
              <a:rPr lang="lt-LT" dirty="0" smtClean="0"/>
              <a:t>visų pirma pateikiama informacija apie: a) pažangą, padarytą įgyvendinant valstybės narės programą ir siekiant joje nustatytų tarpinių bei siektinų reikšmių, remiantis aktualiausiais duomenimis; b) visus klausimus, darančius poveikį valstybės narės programos veiklos rezultatams, ir veiksmus, kurių imtasi jiems išspręsti, įskaitant informaciją dėl pažeidimų nagrinėjimo procedūrų; c) Priemonės lėšomis remiamų veiksmų ir kitų Sąjungos fondų lėšomis remiamų veiksmų, visų pirma trečiosiose valstybėse vykdomų arba su jomis susijusių veiksmų, papildomumą; d) valstybės narės programos indėlį įgyvendinant atitinkamą Sąjungos teisyną ir veiksmų planus; e) komunikacijos ir matomumo veiksmų įgyvendinimą; f) taikytinų reikiamų sąlygų įvykdymą ir jų taikymą visą programavimo laikotarpį, ypač pagrindinių teisių užtikrinimą; g) išlaidų lygį pagal Reglamento (ES) 2018/1240 85 straipsnio 2 ir 3 dalis, įtrauktą į sąskaitas pagal Reglamento (ES) 2021/1060 98 straipsnį; h) projektų įgyvendinimą trečiojoje valstybėje arba su ja susijusių projektų įgyvendinimą.</a:t>
            </a:r>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4229904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9</a:t>
            </a:fld>
            <a:endParaRPr lang="en-US" dirty="0"/>
          </a:p>
        </p:txBody>
      </p:sp>
    </p:spTree>
    <p:extLst>
      <p:ext uri="{BB962C8B-B14F-4D97-AF65-F5344CB8AC3E}">
        <p14:creationId xmlns:p14="http://schemas.microsoft.com/office/powerpoint/2010/main" val="1486684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2412993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06BE02D-20C0-F840-AFAC-BEA99C74FDC2}" type="slidenum">
              <a:rPr lang="en-US" smtClean="0"/>
              <a:pPr/>
              <a:t>11</a:t>
            </a:fld>
            <a:endParaRPr lang="en-US" dirty="0"/>
          </a:p>
        </p:txBody>
      </p:sp>
    </p:spTree>
    <p:extLst>
      <p:ext uri="{BB962C8B-B14F-4D97-AF65-F5344CB8AC3E}">
        <p14:creationId xmlns:p14="http://schemas.microsoft.com/office/powerpoint/2010/main" val="1734879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vices">
    <p:spTree>
      <p:nvGrpSpPr>
        <p:cNvPr id="1" name=""/>
        <p:cNvGrpSpPr/>
        <p:nvPr/>
      </p:nvGrpSpPr>
      <p:grpSpPr>
        <a:xfrm>
          <a:off x="0" y="0"/>
          <a:ext cx="0" cy="0"/>
          <a:chOff x="0" y="0"/>
          <a:chExt cx="0" cy="0"/>
        </a:xfrm>
      </p:grpSpPr>
      <p:sp>
        <p:nvSpPr>
          <p:cNvPr id="49" name="Picture Placeholder 13"/>
          <p:cNvSpPr>
            <a:spLocks noGrp="1"/>
          </p:cNvSpPr>
          <p:nvPr>
            <p:ph type="pic" sz="quarter" idx="14"/>
          </p:nvPr>
        </p:nvSpPr>
        <p:spPr>
          <a:xfrm>
            <a:off x="1771125" y="4462229"/>
            <a:ext cx="7793670" cy="4415549"/>
          </a:xfrm>
          <a:prstGeom prst="rect">
            <a:avLst/>
          </a:prstGeom>
          <a:effectLst/>
        </p:spPr>
        <p:txBody>
          <a:bodyPr>
            <a:normAutofit/>
          </a:bodyPr>
          <a:lstStyle>
            <a:lvl1pPr marL="0" indent="0">
              <a:buNone/>
              <a:defRPr sz="2400" b="1">
                <a:ln>
                  <a:noFill/>
                </a:ln>
                <a:solidFill>
                  <a:schemeClr val="tx2"/>
                </a:solidFill>
                <a:latin typeface="Lato Light" charset="0"/>
                <a:ea typeface="Lato Light" charset="0"/>
                <a:cs typeface="Lato Light" charset="0"/>
              </a:defRPr>
            </a:lvl1pPr>
          </a:lstStyle>
          <a:p>
            <a:endParaRPr lang="en-US" dirty="0"/>
          </a:p>
        </p:txBody>
      </p:sp>
      <p:sp>
        <p:nvSpPr>
          <p:cNvPr id="50" name="Picture Placeholder 13"/>
          <p:cNvSpPr>
            <a:spLocks noGrp="1"/>
          </p:cNvSpPr>
          <p:nvPr>
            <p:ph type="pic" sz="quarter" idx="15"/>
          </p:nvPr>
        </p:nvSpPr>
        <p:spPr>
          <a:xfrm>
            <a:off x="9205073" y="7304943"/>
            <a:ext cx="2490687" cy="3339164"/>
          </a:xfrm>
          <a:prstGeom prst="rect">
            <a:avLst/>
          </a:prstGeom>
          <a:effectLst/>
        </p:spPr>
        <p:txBody>
          <a:bodyPr>
            <a:normAutofit/>
          </a:bodyPr>
          <a:lstStyle>
            <a:lvl1pPr marL="0" indent="0">
              <a:buNone/>
              <a:defRPr sz="2400" b="1">
                <a:ln>
                  <a:noFill/>
                </a:ln>
                <a:solidFill>
                  <a:schemeClr val="tx2"/>
                </a:solidFill>
                <a:latin typeface="Lato Light" charset="0"/>
                <a:ea typeface="Lato Light" charset="0"/>
                <a:cs typeface="Lato Light" charset="0"/>
              </a:defRPr>
            </a:lvl1pPr>
          </a:lstStyle>
          <a:p>
            <a:endParaRPr lang="en-US" dirty="0"/>
          </a:p>
        </p:txBody>
      </p:sp>
      <p:sp>
        <p:nvSpPr>
          <p:cNvPr id="51" name="Picture Placeholder 13"/>
          <p:cNvSpPr>
            <a:spLocks noGrp="1"/>
          </p:cNvSpPr>
          <p:nvPr>
            <p:ph type="pic" sz="quarter" idx="16"/>
          </p:nvPr>
        </p:nvSpPr>
        <p:spPr>
          <a:xfrm>
            <a:off x="7707248" y="8759819"/>
            <a:ext cx="1077568" cy="1861985"/>
          </a:xfrm>
          <a:prstGeom prst="rect">
            <a:avLst/>
          </a:prstGeom>
          <a:effectLst/>
        </p:spPr>
        <p:txBody>
          <a:bodyPr>
            <a:normAutofit/>
          </a:bodyPr>
          <a:lstStyle>
            <a:lvl1pPr marL="0" indent="0">
              <a:buNone/>
              <a:defRPr sz="2400" b="1">
                <a:ln>
                  <a:noFill/>
                </a:ln>
                <a:solidFill>
                  <a:schemeClr val="tx2"/>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44290835"/>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Pad_Martik-feat">
    <p:spTree>
      <p:nvGrpSpPr>
        <p:cNvPr id="1" name=""/>
        <p:cNvGrpSpPr/>
        <p:nvPr/>
      </p:nvGrpSpPr>
      <p:grpSpPr>
        <a:xfrm>
          <a:off x="0" y="0"/>
          <a:ext cx="0" cy="0"/>
          <a:chOff x="0" y="0"/>
          <a:chExt cx="0" cy="0"/>
        </a:xfrm>
      </p:grpSpPr>
      <p:sp>
        <p:nvSpPr>
          <p:cNvPr id="18" name="Picture Placeholder 13"/>
          <p:cNvSpPr>
            <a:spLocks noGrp="1"/>
          </p:cNvSpPr>
          <p:nvPr>
            <p:ph type="pic" sz="quarter" idx="14"/>
          </p:nvPr>
        </p:nvSpPr>
        <p:spPr>
          <a:xfrm>
            <a:off x="13904508" y="2987773"/>
            <a:ext cx="6336731" cy="795274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304438548"/>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Phone_Martik-feat">
    <p:spTree>
      <p:nvGrpSpPr>
        <p:cNvPr id="1" name=""/>
        <p:cNvGrpSpPr/>
        <p:nvPr/>
      </p:nvGrpSpPr>
      <p:grpSpPr>
        <a:xfrm>
          <a:off x="0" y="0"/>
          <a:ext cx="0" cy="0"/>
          <a:chOff x="0" y="0"/>
          <a:chExt cx="0" cy="0"/>
        </a:xfrm>
      </p:grpSpPr>
      <p:sp>
        <p:nvSpPr>
          <p:cNvPr id="19" name="Picture Placeholder 13"/>
          <p:cNvSpPr>
            <a:spLocks noGrp="1"/>
          </p:cNvSpPr>
          <p:nvPr>
            <p:ph type="pic" sz="quarter" idx="14"/>
          </p:nvPr>
        </p:nvSpPr>
        <p:spPr>
          <a:xfrm>
            <a:off x="10266445" y="4493384"/>
            <a:ext cx="3849024" cy="637136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65862802"/>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General Slide">
    <p:spTree>
      <p:nvGrpSpPr>
        <p:cNvPr id="1" name=""/>
        <p:cNvGrpSpPr/>
        <p:nvPr/>
      </p:nvGrpSpPr>
      <p:grpSpPr>
        <a:xfrm>
          <a:off x="0" y="0"/>
          <a:ext cx="0" cy="0"/>
          <a:chOff x="0" y="0"/>
          <a:chExt cx="0" cy="0"/>
        </a:xfrm>
      </p:grpSpPr>
      <p:sp>
        <p:nvSpPr>
          <p:cNvPr id="23" name="Picture Placeholder 13"/>
          <p:cNvSpPr>
            <a:spLocks noGrp="1"/>
          </p:cNvSpPr>
          <p:nvPr>
            <p:ph type="pic" sz="quarter" idx="14"/>
          </p:nvPr>
        </p:nvSpPr>
        <p:spPr>
          <a:xfrm>
            <a:off x="4674311" y="3717903"/>
            <a:ext cx="3820443" cy="6719107"/>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70754552"/>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2230603" y="3210724"/>
            <a:ext cx="10292010" cy="8386542"/>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561717988"/>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ortfolio 1">
    <p:spTree>
      <p:nvGrpSpPr>
        <p:cNvPr id="1" name=""/>
        <p:cNvGrpSpPr/>
        <p:nvPr/>
      </p:nvGrpSpPr>
      <p:grpSpPr>
        <a:xfrm>
          <a:off x="0" y="0"/>
          <a:ext cx="0" cy="0"/>
          <a:chOff x="0" y="0"/>
          <a:chExt cx="0" cy="0"/>
        </a:xfrm>
      </p:grpSpPr>
      <p:sp>
        <p:nvSpPr>
          <p:cNvPr id="5" name="Picture Placeholder 13"/>
          <p:cNvSpPr>
            <a:spLocks noGrp="1"/>
          </p:cNvSpPr>
          <p:nvPr>
            <p:ph type="pic" sz="quarter" idx="14"/>
          </p:nvPr>
        </p:nvSpPr>
        <p:spPr>
          <a:xfrm>
            <a:off x="0" y="6869151"/>
            <a:ext cx="12252906" cy="686915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13"/>
          <p:cNvSpPr>
            <a:spLocks noGrp="1"/>
          </p:cNvSpPr>
          <p:nvPr>
            <p:ph type="pic" sz="quarter" idx="15"/>
          </p:nvPr>
        </p:nvSpPr>
        <p:spPr>
          <a:xfrm>
            <a:off x="12252906" y="0"/>
            <a:ext cx="12124744" cy="686915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11537764"/>
      </p:ext>
    </p:extLst>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Portfolio 1">
    <p:spTree>
      <p:nvGrpSpPr>
        <p:cNvPr id="1" name=""/>
        <p:cNvGrpSpPr/>
        <p:nvPr/>
      </p:nvGrpSpPr>
      <p:grpSpPr>
        <a:xfrm>
          <a:off x="0" y="0"/>
          <a:ext cx="0" cy="0"/>
          <a:chOff x="0" y="0"/>
          <a:chExt cx="0" cy="0"/>
        </a:xfrm>
      </p:grpSpPr>
      <p:sp>
        <p:nvSpPr>
          <p:cNvPr id="7" name="Picture Placeholder 13"/>
          <p:cNvSpPr>
            <a:spLocks noGrp="1"/>
          </p:cNvSpPr>
          <p:nvPr>
            <p:ph type="pic" sz="quarter" idx="14"/>
          </p:nvPr>
        </p:nvSpPr>
        <p:spPr>
          <a:xfrm>
            <a:off x="7939668" y="0"/>
            <a:ext cx="7560527"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5"/>
          </p:nvPr>
        </p:nvSpPr>
        <p:spPr>
          <a:xfrm>
            <a:off x="0" y="-11150"/>
            <a:ext cx="7538224" cy="660196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6"/>
          </p:nvPr>
        </p:nvSpPr>
        <p:spPr>
          <a:xfrm>
            <a:off x="0" y="7114478"/>
            <a:ext cx="7538224" cy="660152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43439214"/>
      </p:ext>
    </p:extLst>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Portfolio 1">
    <p:spTree>
      <p:nvGrpSpPr>
        <p:cNvPr id="1" name=""/>
        <p:cNvGrpSpPr/>
        <p:nvPr/>
      </p:nvGrpSpPr>
      <p:grpSpPr>
        <a:xfrm>
          <a:off x="0" y="0"/>
          <a:ext cx="0" cy="0"/>
          <a:chOff x="0" y="0"/>
          <a:chExt cx="0" cy="0"/>
        </a:xfrm>
      </p:grpSpPr>
      <p:sp>
        <p:nvSpPr>
          <p:cNvPr id="6" name="Picture Placeholder 13"/>
          <p:cNvSpPr>
            <a:spLocks noGrp="1"/>
          </p:cNvSpPr>
          <p:nvPr>
            <p:ph type="pic" sz="quarter" idx="16"/>
          </p:nvPr>
        </p:nvSpPr>
        <p:spPr>
          <a:xfrm>
            <a:off x="12244038" y="3590692"/>
            <a:ext cx="9389327" cy="872304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84295879"/>
      </p:ext>
    </p:extLst>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Portfolio 1">
    <p:spTree>
      <p:nvGrpSpPr>
        <p:cNvPr id="1" name=""/>
        <p:cNvGrpSpPr/>
        <p:nvPr/>
      </p:nvGrpSpPr>
      <p:grpSpPr>
        <a:xfrm>
          <a:off x="0" y="0"/>
          <a:ext cx="0" cy="0"/>
          <a:chOff x="0" y="0"/>
          <a:chExt cx="0" cy="0"/>
        </a:xfrm>
      </p:grpSpPr>
      <p:sp>
        <p:nvSpPr>
          <p:cNvPr id="6" name="Picture Placeholder 13"/>
          <p:cNvSpPr>
            <a:spLocks noGrp="1"/>
          </p:cNvSpPr>
          <p:nvPr>
            <p:ph type="pic" sz="quarter" idx="16"/>
          </p:nvPr>
        </p:nvSpPr>
        <p:spPr>
          <a:xfrm>
            <a:off x="9746166" y="0"/>
            <a:ext cx="1463148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966071161"/>
      </p:ext>
    </p:extLst>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Portfolio 1">
    <p:spTree>
      <p:nvGrpSpPr>
        <p:cNvPr id="1" name=""/>
        <p:cNvGrpSpPr/>
        <p:nvPr/>
      </p:nvGrpSpPr>
      <p:grpSpPr>
        <a:xfrm>
          <a:off x="0" y="0"/>
          <a:ext cx="0" cy="0"/>
          <a:chOff x="0" y="0"/>
          <a:chExt cx="0" cy="0"/>
        </a:xfrm>
      </p:grpSpPr>
      <p:sp>
        <p:nvSpPr>
          <p:cNvPr id="7" name="Picture Placeholder 13"/>
          <p:cNvSpPr>
            <a:spLocks noGrp="1"/>
          </p:cNvSpPr>
          <p:nvPr>
            <p:ph type="pic" sz="quarter" idx="14"/>
          </p:nvPr>
        </p:nvSpPr>
        <p:spPr>
          <a:xfrm>
            <a:off x="8877455" y="0"/>
            <a:ext cx="7560527"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5"/>
          </p:nvPr>
        </p:nvSpPr>
        <p:spPr>
          <a:xfrm>
            <a:off x="16839426" y="7114032"/>
            <a:ext cx="7538224" cy="660196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6"/>
          </p:nvPr>
        </p:nvSpPr>
        <p:spPr>
          <a:xfrm>
            <a:off x="16839426" y="-11150"/>
            <a:ext cx="7538224" cy="660152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93155710"/>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6" name="Picture Placeholder 13"/>
          <p:cNvSpPr>
            <a:spLocks noGrp="1"/>
          </p:cNvSpPr>
          <p:nvPr>
            <p:ph type="pic" sz="quarter" idx="13"/>
          </p:nvPr>
        </p:nvSpPr>
        <p:spPr>
          <a:xfrm>
            <a:off x="6052825" y="3404846"/>
            <a:ext cx="16525541" cy="5270803"/>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14"/>
          </p:nvPr>
        </p:nvSpPr>
        <p:spPr>
          <a:xfrm>
            <a:off x="18666099" y="8995313"/>
            <a:ext cx="3912268"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5"/>
          </p:nvPr>
        </p:nvSpPr>
        <p:spPr>
          <a:xfrm>
            <a:off x="14461642" y="8995313"/>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 name="Picture Placeholder 13"/>
          <p:cNvSpPr>
            <a:spLocks noGrp="1"/>
          </p:cNvSpPr>
          <p:nvPr>
            <p:ph type="pic" sz="quarter" idx="16"/>
          </p:nvPr>
        </p:nvSpPr>
        <p:spPr>
          <a:xfrm>
            <a:off x="10236016" y="8995313"/>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1" name="Picture Placeholder 13"/>
          <p:cNvSpPr>
            <a:spLocks noGrp="1"/>
          </p:cNvSpPr>
          <p:nvPr>
            <p:ph type="pic" sz="quarter" idx="17"/>
          </p:nvPr>
        </p:nvSpPr>
        <p:spPr>
          <a:xfrm>
            <a:off x="6031559" y="8995313"/>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2" name="Picture Placeholder 13"/>
          <p:cNvSpPr>
            <a:spLocks noGrp="1"/>
          </p:cNvSpPr>
          <p:nvPr>
            <p:ph type="pic" sz="quarter" idx="18"/>
          </p:nvPr>
        </p:nvSpPr>
        <p:spPr>
          <a:xfrm>
            <a:off x="1848368" y="3404846"/>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3" name="Picture Placeholder 13"/>
          <p:cNvSpPr>
            <a:spLocks noGrp="1"/>
          </p:cNvSpPr>
          <p:nvPr>
            <p:ph type="pic" sz="quarter" idx="19"/>
          </p:nvPr>
        </p:nvSpPr>
        <p:spPr>
          <a:xfrm>
            <a:off x="1848368" y="6828529"/>
            <a:ext cx="3877056" cy="5248312"/>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528433890"/>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icture of 3 - Martik">
    <p:spTree>
      <p:nvGrpSpPr>
        <p:cNvPr id="1" name=""/>
        <p:cNvGrpSpPr/>
        <p:nvPr/>
      </p:nvGrpSpPr>
      <p:grpSpPr>
        <a:xfrm>
          <a:off x="0" y="0"/>
          <a:ext cx="0" cy="0"/>
          <a:chOff x="0" y="0"/>
          <a:chExt cx="0" cy="0"/>
        </a:xfrm>
      </p:grpSpPr>
      <p:sp>
        <p:nvSpPr>
          <p:cNvPr id="3" name="Picture Placeholder 13"/>
          <p:cNvSpPr>
            <a:spLocks noGrp="1"/>
          </p:cNvSpPr>
          <p:nvPr>
            <p:ph type="pic" sz="quarter" idx="13"/>
          </p:nvPr>
        </p:nvSpPr>
        <p:spPr>
          <a:xfrm>
            <a:off x="16157947" y="4350925"/>
            <a:ext cx="6335308" cy="474847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Picture Placeholder 13"/>
          <p:cNvSpPr>
            <a:spLocks noGrp="1"/>
          </p:cNvSpPr>
          <p:nvPr>
            <p:ph type="pic" sz="quarter" idx="14"/>
          </p:nvPr>
        </p:nvSpPr>
        <p:spPr>
          <a:xfrm>
            <a:off x="1906694" y="4350925"/>
            <a:ext cx="6345208" cy="474847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13"/>
          <p:cNvSpPr>
            <a:spLocks noGrp="1"/>
          </p:cNvSpPr>
          <p:nvPr>
            <p:ph type="pic" sz="quarter" idx="15"/>
          </p:nvPr>
        </p:nvSpPr>
        <p:spPr>
          <a:xfrm>
            <a:off x="8775844" y="4350925"/>
            <a:ext cx="6858161" cy="474847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956297539"/>
      </p:ext>
    </p:extLst>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rvices">
    <p:spTree>
      <p:nvGrpSpPr>
        <p:cNvPr id="1" name=""/>
        <p:cNvGrpSpPr/>
        <p:nvPr/>
      </p:nvGrpSpPr>
      <p:grpSpPr>
        <a:xfrm>
          <a:off x="0" y="0"/>
          <a:ext cx="0" cy="0"/>
          <a:chOff x="0" y="0"/>
          <a:chExt cx="0" cy="0"/>
        </a:xfrm>
      </p:grpSpPr>
      <p:sp>
        <p:nvSpPr>
          <p:cNvPr id="46" name="Picture Placeholder 13"/>
          <p:cNvSpPr>
            <a:spLocks noGrp="1"/>
          </p:cNvSpPr>
          <p:nvPr>
            <p:ph type="pic" sz="quarter" idx="19"/>
          </p:nvPr>
        </p:nvSpPr>
        <p:spPr>
          <a:xfrm>
            <a:off x="15911139" y="3773762"/>
            <a:ext cx="6168580" cy="8347909"/>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20965014"/>
      </p:ext>
    </p:extLst>
  </p:cSld>
  <p:clrMapOvr>
    <a:masterClrMapping/>
  </p:clrMapOvr>
  <p:transition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BreakSlide Left">
    <p:bg>
      <p:bgPr>
        <a:solidFill>
          <a:schemeClr val="bg2"/>
        </a:solidFill>
        <a:effectLst/>
      </p:bgPr>
    </p:bg>
    <p:spTree>
      <p:nvGrpSpPr>
        <p:cNvPr id="1" name=""/>
        <p:cNvGrpSpPr/>
        <p:nvPr/>
      </p:nvGrpSpPr>
      <p:grpSpPr>
        <a:xfrm>
          <a:off x="0" y="0"/>
          <a:ext cx="0" cy="0"/>
          <a:chOff x="0" y="0"/>
          <a:chExt cx="0" cy="0"/>
        </a:xfrm>
      </p:grpSpPr>
      <p:sp>
        <p:nvSpPr>
          <p:cNvPr id="3" name="Rectangle 2"/>
          <p:cNvSpPr/>
          <p:nvPr userDrawn="1"/>
        </p:nvSpPr>
        <p:spPr>
          <a:xfrm>
            <a:off x="11358859" y="636084"/>
            <a:ext cx="1667282" cy="531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charset="0"/>
            </a:endParaRPr>
          </a:p>
        </p:txBody>
      </p:sp>
      <p:sp>
        <p:nvSpPr>
          <p:cNvPr id="21" name="Picture Placeholder 20"/>
          <p:cNvSpPr>
            <a:spLocks noGrp="1"/>
          </p:cNvSpPr>
          <p:nvPr>
            <p:ph type="pic" sz="quarter" idx="19"/>
          </p:nvPr>
        </p:nvSpPr>
        <p:spPr>
          <a:xfrm>
            <a:off x="0" y="595256"/>
            <a:ext cx="11550794" cy="13120745"/>
          </a:xfrm>
          <a:custGeom>
            <a:avLst/>
            <a:gdLst>
              <a:gd name="connsiteX0" fmla="*/ 10767469 w 11550794"/>
              <a:gd name="connsiteY0" fmla="*/ 8565496 h 13120745"/>
              <a:gd name="connsiteX1" fmla="*/ 11521693 w 11550794"/>
              <a:gd name="connsiteY1" fmla="*/ 9085444 h 13120745"/>
              <a:gd name="connsiteX2" fmla="*/ 11028455 w 11550794"/>
              <a:gd name="connsiteY2" fmla="*/ 9984036 h 13120745"/>
              <a:gd name="connsiteX3" fmla="*/ 258220 w 11550794"/>
              <a:gd name="connsiteY3" fmla="*/ 13120745 h 13120745"/>
              <a:gd name="connsiteX4" fmla="*/ 0 w 11550794"/>
              <a:gd name="connsiteY4" fmla="*/ 13120745 h 13120745"/>
              <a:gd name="connsiteX5" fmla="*/ 0 w 11550794"/>
              <a:gd name="connsiteY5" fmla="*/ 11686063 h 13120745"/>
              <a:gd name="connsiteX6" fmla="*/ 10623100 w 11550794"/>
              <a:gd name="connsiteY6" fmla="*/ 8592204 h 13120745"/>
              <a:gd name="connsiteX7" fmla="*/ 10767469 w 11550794"/>
              <a:gd name="connsiteY7" fmla="*/ 8565496 h 13120745"/>
              <a:gd name="connsiteX8" fmla="*/ 10460068 w 11550794"/>
              <a:gd name="connsiteY8" fmla="*/ 6453641 h 13120745"/>
              <a:gd name="connsiteX9" fmla="*/ 11214292 w 11550794"/>
              <a:gd name="connsiteY9" fmla="*/ 6973588 h 13120745"/>
              <a:gd name="connsiteX10" fmla="*/ 10721054 w 11550794"/>
              <a:gd name="connsiteY10" fmla="*/ 7872181 h 13120745"/>
              <a:gd name="connsiteX11" fmla="*/ 404589 w 11550794"/>
              <a:gd name="connsiteY11" fmla="*/ 10876734 h 13120745"/>
              <a:gd name="connsiteX12" fmla="*/ 117780 w 11550794"/>
              <a:gd name="connsiteY12" fmla="*/ 10900937 h 13120745"/>
              <a:gd name="connsiteX13" fmla="*/ 0 w 11550794"/>
              <a:gd name="connsiteY13" fmla="*/ 10875354 h 13120745"/>
              <a:gd name="connsiteX14" fmla="*/ 0 w 11550794"/>
              <a:gd name="connsiteY14" fmla="*/ 9484680 h 13120745"/>
              <a:gd name="connsiteX15" fmla="*/ 10315699 w 11550794"/>
              <a:gd name="connsiteY15" fmla="*/ 6480349 h 13120745"/>
              <a:gd name="connsiteX16" fmla="*/ 10460068 w 11550794"/>
              <a:gd name="connsiteY16" fmla="*/ 6453641 h 13120745"/>
              <a:gd name="connsiteX17" fmla="*/ 10144249 w 11550794"/>
              <a:gd name="connsiteY17" fmla="*/ 4283946 h 13120745"/>
              <a:gd name="connsiteX18" fmla="*/ 10898473 w 11550794"/>
              <a:gd name="connsiteY18" fmla="*/ 4803891 h 13120745"/>
              <a:gd name="connsiteX19" fmla="*/ 10405235 w 11550794"/>
              <a:gd name="connsiteY19" fmla="*/ 5702484 h 13120745"/>
              <a:gd name="connsiteX20" fmla="*/ 450039 w 11550794"/>
              <a:gd name="connsiteY20" fmla="*/ 8601823 h 13120745"/>
              <a:gd name="connsiteX21" fmla="*/ 26331 w 11550794"/>
              <a:gd name="connsiteY21" fmla="*/ 8596290 h 13120745"/>
              <a:gd name="connsiteX22" fmla="*/ 0 w 11550794"/>
              <a:gd name="connsiteY22" fmla="*/ 8584956 h 13120745"/>
              <a:gd name="connsiteX23" fmla="*/ 0 w 11550794"/>
              <a:gd name="connsiteY23" fmla="*/ 7228038 h 13120745"/>
              <a:gd name="connsiteX24" fmla="*/ 44684 w 11550794"/>
              <a:gd name="connsiteY24" fmla="*/ 7209990 h 13120745"/>
              <a:gd name="connsiteX25" fmla="*/ 9999880 w 11550794"/>
              <a:gd name="connsiteY25" fmla="*/ 4310654 h 13120745"/>
              <a:gd name="connsiteX26" fmla="*/ 10144249 w 11550794"/>
              <a:gd name="connsiteY26" fmla="*/ 4283946 h 13120745"/>
              <a:gd name="connsiteX27" fmla="*/ 9836849 w 11550794"/>
              <a:gd name="connsiteY27" fmla="*/ 2172090 h 13120745"/>
              <a:gd name="connsiteX28" fmla="*/ 10591073 w 11550794"/>
              <a:gd name="connsiteY28" fmla="*/ 2692036 h 13120745"/>
              <a:gd name="connsiteX29" fmla="*/ 10097835 w 11550794"/>
              <a:gd name="connsiteY29" fmla="*/ 3590629 h 13120745"/>
              <a:gd name="connsiteX30" fmla="*/ 105879 w 11550794"/>
              <a:gd name="connsiteY30" fmla="*/ 6500672 h 13120745"/>
              <a:gd name="connsiteX31" fmla="*/ 0 w 11550794"/>
              <a:gd name="connsiteY31" fmla="*/ 6520260 h 13120745"/>
              <a:gd name="connsiteX32" fmla="*/ 0 w 11550794"/>
              <a:gd name="connsiteY32" fmla="*/ 5021622 h 13120745"/>
              <a:gd name="connsiteX33" fmla="*/ 9692480 w 11550794"/>
              <a:gd name="connsiteY33" fmla="*/ 2198798 h 13120745"/>
              <a:gd name="connsiteX34" fmla="*/ 9836849 w 11550794"/>
              <a:gd name="connsiteY34" fmla="*/ 2172090 h 13120745"/>
              <a:gd name="connsiteX35" fmla="*/ 9521029 w 11550794"/>
              <a:gd name="connsiteY35" fmla="*/ 2394 h 13120745"/>
              <a:gd name="connsiteX36" fmla="*/ 10275254 w 11550794"/>
              <a:gd name="connsiteY36" fmla="*/ 522340 h 13120745"/>
              <a:gd name="connsiteX37" fmla="*/ 9782015 w 11550794"/>
              <a:gd name="connsiteY37" fmla="*/ 1420933 h 13120745"/>
              <a:gd name="connsiteX38" fmla="*/ 0 w 11550794"/>
              <a:gd name="connsiteY38" fmla="*/ 4269834 h 13120745"/>
              <a:gd name="connsiteX39" fmla="*/ 0 w 11550794"/>
              <a:gd name="connsiteY39" fmla="*/ 2759947 h 13120745"/>
              <a:gd name="connsiteX40" fmla="*/ 9376660 w 11550794"/>
              <a:gd name="connsiteY40" fmla="*/ 29102 h 13120745"/>
              <a:gd name="connsiteX41" fmla="*/ 9521029 w 11550794"/>
              <a:gd name="connsiteY41" fmla="*/ 2394 h 1312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1550794" h="13120745">
                <a:moveTo>
                  <a:pt x="10767469" y="8565496"/>
                </a:moveTo>
                <a:cubicBezTo>
                  <a:pt x="11103485" y="8538031"/>
                  <a:pt x="11423750" y="8749143"/>
                  <a:pt x="11521693" y="9085444"/>
                </a:cubicBezTo>
                <a:cubicBezTo>
                  <a:pt x="11633629" y="9469786"/>
                  <a:pt x="11412799" y="9872100"/>
                  <a:pt x="11028455" y="9984036"/>
                </a:cubicBezTo>
                <a:lnTo>
                  <a:pt x="258220" y="13120745"/>
                </a:lnTo>
                <a:lnTo>
                  <a:pt x="0" y="13120745"/>
                </a:lnTo>
                <a:lnTo>
                  <a:pt x="0" y="11686063"/>
                </a:lnTo>
                <a:lnTo>
                  <a:pt x="10623100" y="8592204"/>
                </a:lnTo>
                <a:cubicBezTo>
                  <a:pt x="10671143" y="8578212"/>
                  <a:pt x="10719467" y="8569420"/>
                  <a:pt x="10767469" y="8565496"/>
                </a:cubicBezTo>
                <a:close/>
                <a:moveTo>
                  <a:pt x="10460068" y="6453641"/>
                </a:moveTo>
                <a:cubicBezTo>
                  <a:pt x="10796084" y="6426176"/>
                  <a:pt x="11116349" y="6637287"/>
                  <a:pt x="11214292" y="6973588"/>
                </a:cubicBezTo>
                <a:cubicBezTo>
                  <a:pt x="11326228" y="7357931"/>
                  <a:pt x="11105398" y="7760245"/>
                  <a:pt x="10721054" y="7872181"/>
                </a:cubicBezTo>
                <a:lnTo>
                  <a:pt x="404589" y="10876734"/>
                </a:lnTo>
                <a:cubicBezTo>
                  <a:pt x="308504" y="10904718"/>
                  <a:pt x="211294" y="10911904"/>
                  <a:pt x="117780" y="10900937"/>
                </a:cubicBezTo>
                <a:lnTo>
                  <a:pt x="0" y="10875354"/>
                </a:lnTo>
                <a:lnTo>
                  <a:pt x="0" y="9484680"/>
                </a:lnTo>
                <a:lnTo>
                  <a:pt x="10315699" y="6480349"/>
                </a:lnTo>
                <a:cubicBezTo>
                  <a:pt x="10363742" y="6466357"/>
                  <a:pt x="10412066" y="6457565"/>
                  <a:pt x="10460068" y="6453641"/>
                </a:cubicBezTo>
                <a:close/>
                <a:moveTo>
                  <a:pt x="10144249" y="4283946"/>
                </a:moveTo>
                <a:cubicBezTo>
                  <a:pt x="10480264" y="4256480"/>
                  <a:pt x="10800529" y="4467591"/>
                  <a:pt x="10898473" y="4803891"/>
                </a:cubicBezTo>
                <a:cubicBezTo>
                  <a:pt x="11010409" y="5188236"/>
                  <a:pt x="10789579" y="5590550"/>
                  <a:pt x="10405235" y="5702484"/>
                </a:cubicBezTo>
                <a:lnTo>
                  <a:pt x="450039" y="8601823"/>
                </a:lnTo>
                <a:cubicBezTo>
                  <a:pt x="305910" y="8643799"/>
                  <a:pt x="159254" y="8638979"/>
                  <a:pt x="26331" y="8596290"/>
                </a:cubicBezTo>
                <a:lnTo>
                  <a:pt x="0" y="8584956"/>
                </a:lnTo>
                <a:lnTo>
                  <a:pt x="0" y="7228038"/>
                </a:lnTo>
                <a:lnTo>
                  <a:pt x="44684" y="7209990"/>
                </a:lnTo>
                <a:lnTo>
                  <a:pt x="9999880" y="4310654"/>
                </a:lnTo>
                <a:cubicBezTo>
                  <a:pt x="10047923" y="4296662"/>
                  <a:pt x="10096247" y="4287869"/>
                  <a:pt x="10144249" y="4283946"/>
                </a:cubicBezTo>
                <a:close/>
                <a:moveTo>
                  <a:pt x="9836849" y="2172090"/>
                </a:moveTo>
                <a:cubicBezTo>
                  <a:pt x="10172865" y="2144624"/>
                  <a:pt x="10493130" y="2355735"/>
                  <a:pt x="10591073" y="2692036"/>
                </a:cubicBezTo>
                <a:cubicBezTo>
                  <a:pt x="10703009" y="3076379"/>
                  <a:pt x="10482179" y="3478693"/>
                  <a:pt x="10097835" y="3590629"/>
                </a:cubicBezTo>
                <a:lnTo>
                  <a:pt x="105879" y="6500672"/>
                </a:lnTo>
                <a:lnTo>
                  <a:pt x="0" y="6520260"/>
                </a:lnTo>
                <a:lnTo>
                  <a:pt x="0" y="5021622"/>
                </a:lnTo>
                <a:lnTo>
                  <a:pt x="9692480" y="2198798"/>
                </a:lnTo>
                <a:cubicBezTo>
                  <a:pt x="9740523" y="2184806"/>
                  <a:pt x="9788847" y="2176013"/>
                  <a:pt x="9836849" y="2172090"/>
                </a:cubicBezTo>
                <a:close/>
                <a:moveTo>
                  <a:pt x="9521029" y="2394"/>
                </a:moveTo>
                <a:cubicBezTo>
                  <a:pt x="9857045" y="-25072"/>
                  <a:pt x="10177310" y="186039"/>
                  <a:pt x="10275254" y="522340"/>
                </a:cubicBezTo>
                <a:cubicBezTo>
                  <a:pt x="10387189" y="906684"/>
                  <a:pt x="10166359" y="1308998"/>
                  <a:pt x="9782015" y="1420933"/>
                </a:cubicBezTo>
                <a:lnTo>
                  <a:pt x="0" y="4269834"/>
                </a:lnTo>
                <a:lnTo>
                  <a:pt x="0" y="2759947"/>
                </a:lnTo>
                <a:lnTo>
                  <a:pt x="9376660" y="29102"/>
                </a:lnTo>
                <a:cubicBezTo>
                  <a:pt x="9424703" y="15109"/>
                  <a:pt x="9473027" y="6317"/>
                  <a:pt x="9521029" y="2394"/>
                </a:cubicBezTo>
                <a:close/>
              </a:path>
            </a:pathLst>
          </a:custGeom>
          <a:effectLst/>
        </p:spPr>
        <p:txBody>
          <a:bodyPr wrap="square">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76667372"/>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BreakSlide Left">
    <p:bg>
      <p:bgPr>
        <a:solidFill>
          <a:srgbClr val="000000"/>
        </a:solidFill>
        <a:effectLst/>
      </p:bgPr>
    </p:bg>
    <p:spTree>
      <p:nvGrpSpPr>
        <p:cNvPr id="1" name=""/>
        <p:cNvGrpSpPr/>
        <p:nvPr/>
      </p:nvGrpSpPr>
      <p:grpSpPr>
        <a:xfrm>
          <a:off x="0" y="0"/>
          <a:ext cx="0" cy="0"/>
          <a:chOff x="0" y="0"/>
          <a:chExt cx="0" cy="0"/>
        </a:xfrm>
      </p:grpSpPr>
      <p:sp>
        <p:nvSpPr>
          <p:cNvPr id="21" name="Picture Placeholder 20"/>
          <p:cNvSpPr>
            <a:spLocks noGrp="1"/>
          </p:cNvSpPr>
          <p:nvPr>
            <p:ph type="pic" sz="quarter" idx="19"/>
          </p:nvPr>
        </p:nvSpPr>
        <p:spPr>
          <a:xfrm>
            <a:off x="0" y="595256"/>
            <a:ext cx="11550794" cy="13120745"/>
          </a:xfrm>
          <a:custGeom>
            <a:avLst/>
            <a:gdLst>
              <a:gd name="connsiteX0" fmla="*/ 10767469 w 11550794"/>
              <a:gd name="connsiteY0" fmla="*/ 8565496 h 13120745"/>
              <a:gd name="connsiteX1" fmla="*/ 11521693 w 11550794"/>
              <a:gd name="connsiteY1" fmla="*/ 9085444 h 13120745"/>
              <a:gd name="connsiteX2" fmla="*/ 11028455 w 11550794"/>
              <a:gd name="connsiteY2" fmla="*/ 9984036 h 13120745"/>
              <a:gd name="connsiteX3" fmla="*/ 258220 w 11550794"/>
              <a:gd name="connsiteY3" fmla="*/ 13120745 h 13120745"/>
              <a:gd name="connsiteX4" fmla="*/ 0 w 11550794"/>
              <a:gd name="connsiteY4" fmla="*/ 13120745 h 13120745"/>
              <a:gd name="connsiteX5" fmla="*/ 0 w 11550794"/>
              <a:gd name="connsiteY5" fmla="*/ 11686063 h 13120745"/>
              <a:gd name="connsiteX6" fmla="*/ 10623100 w 11550794"/>
              <a:gd name="connsiteY6" fmla="*/ 8592204 h 13120745"/>
              <a:gd name="connsiteX7" fmla="*/ 10767469 w 11550794"/>
              <a:gd name="connsiteY7" fmla="*/ 8565496 h 13120745"/>
              <a:gd name="connsiteX8" fmla="*/ 10460068 w 11550794"/>
              <a:gd name="connsiteY8" fmla="*/ 6453641 h 13120745"/>
              <a:gd name="connsiteX9" fmla="*/ 11214292 w 11550794"/>
              <a:gd name="connsiteY9" fmla="*/ 6973588 h 13120745"/>
              <a:gd name="connsiteX10" fmla="*/ 10721054 w 11550794"/>
              <a:gd name="connsiteY10" fmla="*/ 7872181 h 13120745"/>
              <a:gd name="connsiteX11" fmla="*/ 404589 w 11550794"/>
              <a:gd name="connsiteY11" fmla="*/ 10876734 h 13120745"/>
              <a:gd name="connsiteX12" fmla="*/ 117780 w 11550794"/>
              <a:gd name="connsiteY12" fmla="*/ 10900937 h 13120745"/>
              <a:gd name="connsiteX13" fmla="*/ 0 w 11550794"/>
              <a:gd name="connsiteY13" fmla="*/ 10875354 h 13120745"/>
              <a:gd name="connsiteX14" fmla="*/ 0 w 11550794"/>
              <a:gd name="connsiteY14" fmla="*/ 9484680 h 13120745"/>
              <a:gd name="connsiteX15" fmla="*/ 10315699 w 11550794"/>
              <a:gd name="connsiteY15" fmla="*/ 6480349 h 13120745"/>
              <a:gd name="connsiteX16" fmla="*/ 10460068 w 11550794"/>
              <a:gd name="connsiteY16" fmla="*/ 6453641 h 13120745"/>
              <a:gd name="connsiteX17" fmla="*/ 10144249 w 11550794"/>
              <a:gd name="connsiteY17" fmla="*/ 4283946 h 13120745"/>
              <a:gd name="connsiteX18" fmla="*/ 10898473 w 11550794"/>
              <a:gd name="connsiteY18" fmla="*/ 4803891 h 13120745"/>
              <a:gd name="connsiteX19" fmla="*/ 10405235 w 11550794"/>
              <a:gd name="connsiteY19" fmla="*/ 5702484 h 13120745"/>
              <a:gd name="connsiteX20" fmla="*/ 450039 w 11550794"/>
              <a:gd name="connsiteY20" fmla="*/ 8601823 h 13120745"/>
              <a:gd name="connsiteX21" fmla="*/ 26331 w 11550794"/>
              <a:gd name="connsiteY21" fmla="*/ 8596290 h 13120745"/>
              <a:gd name="connsiteX22" fmla="*/ 0 w 11550794"/>
              <a:gd name="connsiteY22" fmla="*/ 8584956 h 13120745"/>
              <a:gd name="connsiteX23" fmla="*/ 0 w 11550794"/>
              <a:gd name="connsiteY23" fmla="*/ 7228038 h 13120745"/>
              <a:gd name="connsiteX24" fmla="*/ 44684 w 11550794"/>
              <a:gd name="connsiteY24" fmla="*/ 7209990 h 13120745"/>
              <a:gd name="connsiteX25" fmla="*/ 9999880 w 11550794"/>
              <a:gd name="connsiteY25" fmla="*/ 4310654 h 13120745"/>
              <a:gd name="connsiteX26" fmla="*/ 10144249 w 11550794"/>
              <a:gd name="connsiteY26" fmla="*/ 4283946 h 13120745"/>
              <a:gd name="connsiteX27" fmla="*/ 9836849 w 11550794"/>
              <a:gd name="connsiteY27" fmla="*/ 2172090 h 13120745"/>
              <a:gd name="connsiteX28" fmla="*/ 10591073 w 11550794"/>
              <a:gd name="connsiteY28" fmla="*/ 2692036 h 13120745"/>
              <a:gd name="connsiteX29" fmla="*/ 10097835 w 11550794"/>
              <a:gd name="connsiteY29" fmla="*/ 3590629 h 13120745"/>
              <a:gd name="connsiteX30" fmla="*/ 105879 w 11550794"/>
              <a:gd name="connsiteY30" fmla="*/ 6500672 h 13120745"/>
              <a:gd name="connsiteX31" fmla="*/ 0 w 11550794"/>
              <a:gd name="connsiteY31" fmla="*/ 6520260 h 13120745"/>
              <a:gd name="connsiteX32" fmla="*/ 0 w 11550794"/>
              <a:gd name="connsiteY32" fmla="*/ 5021622 h 13120745"/>
              <a:gd name="connsiteX33" fmla="*/ 9692480 w 11550794"/>
              <a:gd name="connsiteY33" fmla="*/ 2198798 h 13120745"/>
              <a:gd name="connsiteX34" fmla="*/ 9836849 w 11550794"/>
              <a:gd name="connsiteY34" fmla="*/ 2172090 h 13120745"/>
              <a:gd name="connsiteX35" fmla="*/ 9521029 w 11550794"/>
              <a:gd name="connsiteY35" fmla="*/ 2394 h 13120745"/>
              <a:gd name="connsiteX36" fmla="*/ 10275254 w 11550794"/>
              <a:gd name="connsiteY36" fmla="*/ 522340 h 13120745"/>
              <a:gd name="connsiteX37" fmla="*/ 9782015 w 11550794"/>
              <a:gd name="connsiteY37" fmla="*/ 1420933 h 13120745"/>
              <a:gd name="connsiteX38" fmla="*/ 0 w 11550794"/>
              <a:gd name="connsiteY38" fmla="*/ 4269834 h 13120745"/>
              <a:gd name="connsiteX39" fmla="*/ 0 w 11550794"/>
              <a:gd name="connsiteY39" fmla="*/ 2759947 h 13120745"/>
              <a:gd name="connsiteX40" fmla="*/ 9376660 w 11550794"/>
              <a:gd name="connsiteY40" fmla="*/ 29102 h 13120745"/>
              <a:gd name="connsiteX41" fmla="*/ 9521029 w 11550794"/>
              <a:gd name="connsiteY41" fmla="*/ 2394 h 1312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1550794" h="13120745">
                <a:moveTo>
                  <a:pt x="10767469" y="8565496"/>
                </a:moveTo>
                <a:cubicBezTo>
                  <a:pt x="11103485" y="8538031"/>
                  <a:pt x="11423750" y="8749143"/>
                  <a:pt x="11521693" y="9085444"/>
                </a:cubicBezTo>
                <a:cubicBezTo>
                  <a:pt x="11633629" y="9469786"/>
                  <a:pt x="11412799" y="9872100"/>
                  <a:pt x="11028455" y="9984036"/>
                </a:cubicBezTo>
                <a:lnTo>
                  <a:pt x="258220" y="13120745"/>
                </a:lnTo>
                <a:lnTo>
                  <a:pt x="0" y="13120745"/>
                </a:lnTo>
                <a:lnTo>
                  <a:pt x="0" y="11686063"/>
                </a:lnTo>
                <a:lnTo>
                  <a:pt x="10623100" y="8592204"/>
                </a:lnTo>
                <a:cubicBezTo>
                  <a:pt x="10671143" y="8578212"/>
                  <a:pt x="10719467" y="8569420"/>
                  <a:pt x="10767469" y="8565496"/>
                </a:cubicBezTo>
                <a:close/>
                <a:moveTo>
                  <a:pt x="10460068" y="6453641"/>
                </a:moveTo>
                <a:cubicBezTo>
                  <a:pt x="10796084" y="6426176"/>
                  <a:pt x="11116349" y="6637287"/>
                  <a:pt x="11214292" y="6973588"/>
                </a:cubicBezTo>
                <a:cubicBezTo>
                  <a:pt x="11326228" y="7357931"/>
                  <a:pt x="11105398" y="7760245"/>
                  <a:pt x="10721054" y="7872181"/>
                </a:cubicBezTo>
                <a:lnTo>
                  <a:pt x="404589" y="10876734"/>
                </a:lnTo>
                <a:cubicBezTo>
                  <a:pt x="308504" y="10904718"/>
                  <a:pt x="211294" y="10911904"/>
                  <a:pt x="117780" y="10900937"/>
                </a:cubicBezTo>
                <a:lnTo>
                  <a:pt x="0" y="10875354"/>
                </a:lnTo>
                <a:lnTo>
                  <a:pt x="0" y="9484680"/>
                </a:lnTo>
                <a:lnTo>
                  <a:pt x="10315699" y="6480349"/>
                </a:lnTo>
                <a:cubicBezTo>
                  <a:pt x="10363742" y="6466357"/>
                  <a:pt x="10412066" y="6457565"/>
                  <a:pt x="10460068" y="6453641"/>
                </a:cubicBezTo>
                <a:close/>
                <a:moveTo>
                  <a:pt x="10144249" y="4283946"/>
                </a:moveTo>
                <a:cubicBezTo>
                  <a:pt x="10480264" y="4256480"/>
                  <a:pt x="10800529" y="4467591"/>
                  <a:pt x="10898473" y="4803891"/>
                </a:cubicBezTo>
                <a:cubicBezTo>
                  <a:pt x="11010409" y="5188236"/>
                  <a:pt x="10789579" y="5590550"/>
                  <a:pt x="10405235" y="5702484"/>
                </a:cubicBezTo>
                <a:lnTo>
                  <a:pt x="450039" y="8601823"/>
                </a:lnTo>
                <a:cubicBezTo>
                  <a:pt x="305910" y="8643799"/>
                  <a:pt x="159254" y="8638979"/>
                  <a:pt x="26331" y="8596290"/>
                </a:cubicBezTo>
                <a:lnTo>
                  <a:pt x="0" y="8584956"/>
                </a:lnTo>
                <a:lnTo>
                  <a:pt x="0" y="7228038"/>
                </a:lnTo>
                <a:lnTo>
                  <a:pt x="44684" y="7209990"/>
                </a:lnTo>
                <a:lnTo>
                  <a:pt x="9999880" y="4310654"/>
                </a:lnTo>
                <a:cubicBezTo>
                  <a:pt x="10047923" y="4296662"/>
                  <a:pt x="10096247" y="4287869"/>
                  <a:pt x="10144249" y="4283946"/>
                </a:cubicBezTo>
                <a:close/>
                <a:moveTo>
                  <a:pt x="9836849" y="2172090"/>
                </a:moveTo>
                <a:cubicBezTo>
                  <a:pt x="10172865" y="2144624"/>
                  <a:pt x="10493130" y="2355735"/>
                  <a:pt x="10591073" y="2692036"/>
                </a:cubicBezTo>
                <a:cubicBezTo>
                  <a:pt x="10703009" y="3076379"/>
                  <a:pt x="10482179" y="3478693"/>
                  <a:pt x="10097835" y="3590629"/>
                </a:cubicBezTo>
                <a:lnTo>
                  <a:pt x="105879" y="6500672"/>
                </a:lnTo>
                <a:lnTo>
                  <a:pt x="0" y="6520260"/>
                </a:lnTo>
                <a:lnTo>
                  <a:pt x="0" y="5021622"/>
                </a:lnTo>
                <a:lnTo>
                  <a:pt x="9692480" y="2198798"/>
                </a:lnTo>
                <a:cubicBezTo>
                  <a:pt x="9740523" y="2184806"/>
                  <a:pt x="9788847" y="2176013"/>
                  <a:pt x="9836849" y="2172090"/>
                </a:cubicBezTo>
                <a:close/>
                <a:moveTo>
                  <a:pt x="9521029" y="2394"/>
                </a:moveTo>
                <a:cubicBezTo>
                  <a:pt x="9857045" y="-25072"/>
                  <a:pt x="10177310" y="186039"/>
                  <a:pt x="10275254" y="522340"/>
                </a:cubicBezTo>
                <a:cubicBezTo>
                  <a:pt x="10387189" y="906684"/>
                  <a:pt x="10166359" y="1308998"/>
                  <a:pt x="9782015" y="1420933"/>
                </a:cubicBezTo>
                <a:lnTo>
                  <a:pt x="0" y="4269834"/>
                </a:lnTo>
                <a:lnTo>
                  <a:pt x="0" y="2759947"/>
                </a:lnTo>
                <a:lnTo>
                  <a:pt x="9376660" y="29102"/>
                </a:lnTo>
                <a:cubicBezTo>
                  <a:pt x="9424703" y="15109"/>
                  <a:pt x="9473027" y="6317"/>
                  <a:pt x="9521029" y="2394"/>
                </a:cubicBezTo>
                <a:close/>
              </a:path>
            </a:pathLst>
          </a:custGeom>
          <a:effectLst/>
        </p:spPr>
        <p:txBody>
          <a:bodyPr wrap="square">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574596534"/>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eo Layout">
    <p:spTree>
      <p:nvGrpSpPr>
        <p:cNvPr id="1" name=""/>
        <p:cNvGrpSpPr/>
        <p:nvPr/>
      </p:nvGrpSpPr>
      <p:grpSpPr>
        <a:xfrm>
          <a:off x="0" y="0"/>
          <a:ext cx="0" cy="0"/>
          <a:chOff x="0" y="0"/>
          <a:chExt cx="0" cy="0"/>
        </a:xfrm>
      </p:grpSpPr>
      <p:sp>
        <p:nvSpPr>
          <p:cNvPr id="9" name="Picture Placeholder 13"/>
          <p:cNvSpPr>
            <a:spLocks noGrp="1" noChangeAspect="1"/>
          </p:cNvSpPr>
          <p:nvPr>
            <p:ph type="pic" sz="quarter" idx="20" hasCustomPrompt="1"/>
          </p:nvPr>
        </p:nvSpPr>
        <p:spPr>
          <a:xfrm>
            <a:off x="18054509" y="8686837"/>
            <a:ext cx="1528654" cy="1527680"/>
          </a:xfrm>
          <a:prstGeom prst="ellipse">
            <a:avLst/>
          </a:prstGeom>
        </p:spPr>
        <p:txBody>
          <a:bodyPr>
            <a:noAutofit/>
          </a:bodyPr>
          <a:lstStyle>
            <a:lvl1pPr marL="0" indent="0">
              <a:lnSpc>
                <a:spcPct val="130000"/>
              </a:lnSpc>
              <a:buNone/>
              <a:defRPr sz="1500" baseline="0"/>
            </a:lvl1pPr>
          </a:lstStyle>
          <a:p>
            <a:r>
              <a:rPr lang="en-US" dirty="0"/>
              <a:t>Drag  Your Picture Here</a:t>
            </a:r>
          </a:p>
        </p:txBody>
      </p:sp>
      <p:sp>
        <p:nvSpPr>
          <p:cNvPr id="10" name="Picture Placeholder 13"/>
          <p:cNvSpPr>
            <a:spLocks noGrp="1" noChangeAspect="1"/>
          </p:cNvSpPr>
          <p:nvPr>
            <p:ph type="pic" sz="quarter" idx="21" hasCustomPrompt="1"/>
          </p:nvPr>
        </p:nvSpPr>
        <p:spPr>
          <a:xfrm>
            <a:off x="11353043" y="8637737"/>
            <a:ext cx="1716186" cy="1715092"/>
          </a:xfrm>
          <a:prstGeom prst="ellipse">
            <a:avLst/>
          </a:prstGeom>
        </p:spPr>
        <p:txBody>
          <a:bodyPr>
            <a:noAutofit/>
          </a:bodyPr>
          <a:lstStyle>
            <a:lvl1pPr marL="0" indent="0">
              <a:lnSpc>
                <a:spcPct val="130000"/>
              </a:lnSpc>
              <a:buNone/>
              <a:defRPr sz="1500" baseline="0"/>
            </a:lvl1pPr>
          </a:lstStyle>
          <a:p>
            <a:r>
              <a:rPr lang="en-US" dirty="0"/>
              <a:t>Drag  Your Picture Here</a:t>
            </a:r>
          </a:p>
        </p:txBody>
      </p:sp>
      <p:sp>
        <p:nvSpPr>
          <p:cNvPr id="14" name="Picture Placeholder 13"/>
          <p:cNvSpPr>
            <a:spLocks noGrp="1" noChangeAspect="1"/>
          </p:cNvSpPr>
          <p:nvPr>
            <p:ph type="pic" sz="quarter" idx="22" hasCustomPrompt="1"/>
          </p:nvPr>
        </p:nvSpPr>
        <p:spPr>
          <a:xfrm>
            <a:off x="4851465" y="8686837"/>
            <a:ext cx="1528654" cy="1527680"/>
          </a:xfrm>
          <a:prstGeom prst="ellipse">
            <a:avLst/>
          </a:prstGeom>
        </p:spPr>
        <p:txBody>
          <a:bodyPr>
            <a:noAutofit/>
          </a:bodyPr>
          <a:lstStyle>
            <a:lvl1pPr marL="0" indent="0">
              <a:lnSpc>
                <a:spcPct val="130000"/>
              </a:lnSpc>
              <a:buNone/>
              <a:defRPr sz="1500" baseline="0"/>
            </a:lvl1pPr>
          </a:lstStyle>
          <a:p>
            <a:r>
              <a:rPr lang="en-US" dirty="0"/>
              <a:t>Drag  Your Picture Here</a:t>
            </a:r>
          </a:p>
        </p:txBody>
      </p:sp>
    </p:spTree>
    <p:extLst>
      <p:ext uri="{BB962C8B-B14F-4D97-AF65-F5344CB8AC3E}">
        <p14:creationId xmlns:p14="http://schemas.microsoft.com/office/powerpoint/2010/main" val="968338082"/>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iphone_devices of 3">
    <p:spTree>
      <p:nvGrpSpPr>
        <p:cNvPr id="1" name=""/>
        <p:cNvGrpSpPr/>
        <p:nvPr/>
      </p:nvGrpSpPr>
      <p:grpSpPr>
        <a:xfrm>
          <a:off x="0" y="0"/>
          <a:ext cx="0" cy="0"/>
          <a:chOff x="0" y="0"/>
          <a:chExt cx="0" cy="0"/>
        </a:xfrm>
      </p:grpSpPr>
      <p:sp>
        <p:nvSpPr>
          <p:cNvPr id="8" name="Picture Placeholder 13"/>
          <p:cNvSpPr>
            <a:spLocks noGrp="1"/>
          </p:cNvSpPr>
          <p:nvPr>
            <p:ph type="pic" sz="quarter" idx="21"/>
          </p:nvPr>
        </p:nvSpPr>
        <p:spPr>
          <a:xfrm>
            <a:off x="10621148" y="4200677"/>
            <a:ext cx="3211551" cy="5679303"/>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9" name="Picture Placeholder 13"/>
          <p:cNvSpPr>
            <a:spLocks noGrp="1"/>
          </p:cNvSpPr>
          <p:nvPr>
            <p:ph type="pic" sz="quarter" idx="22"/>
          </p:nvPr>
        </p:nvSpPr>
        <p:spPr>
          <a:xfrm>
            <a:off x="17584697" y="4200677"/>
            <a:ext cx="3211551" cy="5679303"/>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10" name="Picture Placeholder 13"/>
          <p:cNvSpPr>
            <a:spLocks noGrp="1"/>
          </p:cNvSpPr>
          <p:nvPr>
            <p:ph type="pic" sz="quarter" idx="23"/>
          </p:nvPr>
        </p:nvSpPr>
        <p:spPr>
          <a:xfrm>
            <a:off x="3635298" y="4200677"/>
            <a:ext cx="3211551" cy="5679303"/>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Tree>
    <p:extLst>
      <p:ext uri="{BB962C8B-B14F-4D97-AF65-F5344CB8AC3E}">
        <p14:creationId xmlns:p14="http://schemas.microsoft.com/office/powerpoint/2010/main" val="261586592"/>
      </p:ext>
    </p:extLst>
  </p:cSld>
  <p:clrMapOvr>
    <a:masterClrMapping/>
  </p:clrMapOvr>
  <p:transition advClick="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esktop Mockup">
    <p:spTree>
      <p:nvGrpSpPr>
        <p:cNvPr id="1" name=""/>
        <p:cNvGrpSpPr/>
        <p:nvPr/>
      </p:nvGrpSpPr>
      <p:grpSpPr>
        <a:xfrm>
          <a:off x="0" y="0"/>
          <a:ext cx="0" cy="0"/>
          <a:chOff x="0" y="0"/>
          <a:chExt cx="0" cy="0"/>
        </a:xfrm>
      </p:grpSpPr>
      <p:sp>
        <p:nvSpPr>
          <p:cNvPr id="3" name="Rectangle 2"/>
          <p:cNvSpPr/>
          <p:nvPr userDrawn="1"/>
        </p:nvSpPr>
        <p:spPr>
          <a:xfrm>
            <a:off x="5821363" y="12623800"/>
            <a:ext cx="12688887" cy="6905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dirty="0">
              <a:latin typeface="Lato Light" charset="0"/>
            </a:endParaRPr>
          </a:p>
        </p:txBody>
      </p:sp>
      <p:sp>
        <p:nvSpPr>
          <p:cNvPr id="19" name="Picture Placeholder 13"/>
          <p:cNvSpPr>
            <a:spLocks noGrp="1"/>
          </p:cNvSpPr>
          <p:nvPr>
            <p:ph type="pic" sz="quarter" idx="21"/>
          </p:nvPr>
        </p:nvSpPr>
        <p:spPr>
          <a:xfrm>
            <a:off x="2828992" y="4418339"/>
            <a:ext cx="7784017" cy="4407802"/>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Tree>
    <p:extLst>
      <p:ext uri="{BB962C8B-B14F-4D97-AF65-F5344CB8AC3E}">
        <p14:creationId xmlns:p14="http://schemas.microsoft.com/office/powerpoint/2010/main" val="1837487128"/>
      </p:ext>
    </p:extLst>
  </p:cSld>
  <p:clrMapOvr>
    <a:masterClrMapping/>
  </p:clrMapOvr>
  <p:transition advClick="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Desktop Mockup">
    <p:spTree>
      <p:nvGrpSpPr>
        <p:cNvPr id="1" name=""/>
        <p:cNvGrpSpPr/>
        <p:nvPr/>
      </p:nvGrpSpPr>
      <p:grpSpPr>
        <a:xfrm>
          <a:off x="0" y="0"/>
          <a:ext cx="0" cy="0"/>
          <a:chOff x="0" y="0"/>
          <a:chExt cx="0" cy="0"/>
        </a:xfrm>
      </p:grpSpPr>
      <p:sp>
        <p:nvSpPr>
          <p:cNvPr id="3" name="Rectangle 2"/>
          <p:cNvSpPr/>
          <p:nvPr userDrawn="1"/>
        </p:nvSpPr>
        <p:spPr>
          <a:xfrm>
            <a:off x="5821363" y="12623800"/>
            <a:ext cx="12688887" cy="6905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dirty="0">
              <a:latin typeface="Lato Light" charset="0"/>
            </a:endParaRPr>
          </a:p>
        </p:txBody>
      </p:sp>
      <p:sp>
        <p:nvSpPr>
          <p:cNvPr id="34" name="Picture Placeholder 13"/>
          <p:cNvSpPr>
            <a:spLocks noGrp="1"/>
          </p:cNvSpPr>
          <p:nvPr>
            <p:ph type="pic" sz="quarter" idx="21"/>
          </p:nvPr>
        </p:nvSpPr>
        <p:spPr>
          <a:xfrm>
            <a:off x="13851735" y="4418339"/>
            <a:ext cx="7784017" cy="4407802"/>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5" name="Picture Placeholder 13"/>
          <p:cNvSpPr>
            <a:spLocks noGrp="1"/>
          </p:cNvSpPr>
          <p:nvPr>
            <p:ph type="pic" sz="quarter" idx="22"/>
          </p:nvPr>
        </p:nvSpPr>
        <p:spPr>
          <a:xfrm>
            <a:off x="2695178" y="4418339"/>
            <a:ext cx="7784017" cy="4407802"/>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Tree>
    <p:extLst>
      <p:ext uri="{BB962C8B-B14F-4D97-AF65-F5344CB8AC3E}">
        <p14:creationId xmlns:p14="http://schemas.microsoft.com/office/powerpoint/2010/main" val="1600831401"/>
      </p:ext>
    </p:extLst>
  </p:cSld>
  <p:clrMapOvr>
    <a:masterClrMapping/>
  </p:clrMapOvr>
  <p:transition advClick="0"/>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Big Picture">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946484"/>
            <a:ext cx="24377650" cy="13715999"/>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93202868"/>
      </p:ext>
    </p:extLst>
  </p:cSld>
  <p:clrMapOvr>
    <a:masterClrMapping/>
  </p:clrMapOvr>
  <p:transition advClick="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Welcome Message">
    <p:spTree>
      <p:nvGrpSpPr>
        <p:cNvPr id="1" name=""/>
        <p:cNvGrpSpPr/>
        <p:nvPr/>
      </p:nvGrpSpPr>
      <p:grpSpPr>
        <a:xfrm>
          <a:off x="0" y="0"/>
          <a:ext cx="0" cy="0"/>
          <a:chOff x="0" y="0"/>
          <a:chExt cx="0" cy="0"/>
        </a:xfrm>
      </p:grpSpPr>
      <p:sp>
        <p:nvSpPr>
          <p:cNvPr id="21" name="Picture Placeholder 13"/>
          <p:cNvSpPr>
            <a:spLocks noGrp="1" noChangeAspect="1"/>
          </p:cNvSpPr>
          <p:nvPr>
            <p:ph type="pic" sz="quarter" idx="20" hasCustomPrompt="1"/>
          </p:nvPr>
        </p:nvSpPr>
        <p:spPr>
          <a:xfrm>
            <a:off x="10296904" y="3116648"/>
            <a:ext cx="3790191" cy="3787775"/>
          </a:xfrm>
          <a:prstGeom prst="ellipse">
            <a:avLst/>
          </a:prstGeom>
        </p:spPr>
        <p:txBody>
          <a:bodyPr>
            <a:noAutofit/>
          </a:bodyPr>
          <a:lstStyle>
            <a:lvl1pPr marL="0" indent="0">
              <a:lnSpc>
                <a:spcPct val="130000"/>
              </a:lnSpc>
              <a:buNone/>
              <a:defRPr sz="2400" baseline="0"/>
            </a:lvl1pPr>
          </a:lstStyle>
          <a:p>
            <a:r>
              <a:rPr lang="en-US" dirty="0"/>
              <a:t>Drag  Your Picture Here</a:t>
            </a:r>
          </a:p>
        </p:txBody>
      </p:sp>
    </p:spTree>
    <p:extLst>
      <p:ext uri="{BB962C8B-B14F-4D97-AF65-F5344CB8AC3E}">
        <p14:creationId xmlns:p14="http://schemas.microsoft.com/office/powerpoint/2010/main" val="615812078"/>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3047206" y="2244726"/>
            <a:ext cx="18283238" cy="4775200"/>
          </a:xfrm>
        </p:spPr>
        <p:txBody>
          <a:bodyPr anchor="b"/>
          <a:lstStyle>
            <a:lvl1pPr algn="ctr">
              <a:defRPr sz="11997"/>
            </a:lvl1pPr>
          </a:lstStyle>
          <a:p>
            <a:r>
              <a:rPr lang="lt-LT"/>
              <a:t>Spustelėję redag. ruoš. pavad. stilių</a:t>
            </a:r>
            <a:endParaRPr lang="en-US"/>
          </a:p>
        </p:txBody>
      </p:sp>
      <p:sp>
        <p:nvSpPr>
          <p:cNvPr id="3" name="Antrinis pavadinimas 2"/>
          <p:cNvSpPr>
            <a:spLocks noGrp="1"/>
          </p:cNvSpPr>
          <p:nvPr>
            <p:ph type="subTitle" idx="1"/>
          </p:nvPr>
        </p:nvSpPr>
        <p:spPr>
          <a:xfrm>
            <a:off x="3047206" y="7204076"/>
            <a:ext cx="18283238" cy="3311524"/>
          </a:xfrm>
        </p:spPr>
        <p:txBody>
          <a:bodyPr/>
          <a:lstStyle>
            <a:lvl1pPr marL="0" indent="0" algn="ctr">
              <a:buNone/>
              <a:defRPr sz="4799"/>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lt-LT"/>
              <a:t>Spustelėję redag. ruoš. paantrš. stilių</a:t>
            </a:r>
            <a:endParaRPr lang="en-US"/>
          </a:p>
        </p:txBody>
      </p:sp>
      <p:sp>
        <p:nvSpPr>
          <p:cNvPr id="4" name="Datos vietos rezervavimo ženklas 3"/>
          <p:cNvSpPr>
            <a:spLocks noGrp="1"/>
          </p:cNvSpPr>
          <p:nvPr>
            <p:ph type="dt" sz="half" idx="10"/>
          </p:nvPr>
        </p:nvSpPr>
        <p:spPr/>
        <p:txBody>
          <a:bodyPr/>
          <a:lstStyle/>
          <a:p>
            <a:fld id="{5E6A9F07-1B7E-492A-8ED5-4488988483E4}" type="datetimeFigureOut">
              <a:rPr lang="en-US" smtClean="0"/>
              <a:t>6/28/2023</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C6A0A445-C648-4DE9-84C5-8713F7EBBA90}" type="slidenum">
              <a:rPr lang="en-US" smtClean="0"/>
              <a:t>‹#›</a:t>
            </a:fld>
            <a:endParaRPr lang="en-US"/>
          </a:p>
        </p:txBody>
      </p:sp>
    </p:spTree>
    <p:extLst>
      <p:ext uri="{BB962C8B-B14F-4D97-AF65-F5344CB8AC3E}">
        <p14:creationId xmlns:p14="http://schemas.microsoft.com/office/powerpoint/2010/main" val="391920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of 3 - v2 - Martik">
    <p:spTree>
      <p:nvGrpSpPr>
        <p:cNvPr id="1" name=""/>
        <p:cNvGrpSpPr/>
        <p:nvPr/>
      </p:nvGrpSpPr>
      <p:grpSpPr>
        <a:xfrm>
          <a:off x="0" y="0"/>
          <a:ext cx="0" cy="0"/>
          <a:chOff x="0" y="0"/>
          <a:chExt cx="0" cy="0"/>
        </a:xfrm>
      </p:grpSpPr>
      <p:sp>
        <p:nvSpPr>
          <p:cNvPr id="7" name="Picture Placeholder 13"/>
          <p:cNvSpPr>
            <a:spLocks noGrp="1"/>
          </p:cNvSpPr>
          <p:nvPr>
            <p:ph type="pic" sz="quarter" idx="14"/>
          </p:nvPr>
        </p:nvSpPr>
        <p:spPr>
          <a:xfrm>
            <a:off x="9181766" y="3969832"/>
            <a:ext cx="6039671" cy="622238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5"/>
          </p:nvPr>
        </p:nvSpPr>
        <p:spPr>
          <a:xfrm>
            <a:off x="15749858" y="3969832"/>
            <a:ext cx="6039671" cy="622238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6"/>
          </p:nvPr>
        </p:nvSpPr>
        <p:spPr>
          <a:xfrm>
            <a:off x="2546768" y="3969832"/>
            <a:ext cx="6039671" cy="622238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937558955"/>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Picture-Martik">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24377650"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766146081"/>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0" y="0"/>
            <a:ext cx="1219943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172063133"/>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12178216" y="0"/>
            <a:ext cx="1219943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64537114"/>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12178216" y="0"/>
            <a:ext cx="1219943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58219170"/>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13"/>
          <p:cNvSpPr>
            <a:spLocks noGrp="1"/>
          </p:cNvSpPr>
          <p:nvPr>
            <p:ph type="pic" sz="quarter" idx="13"/>
          </p:nvPr>
        </p:nvSpPr>
        <p:spPr>
          <a:xfrm>
            <a:off x="13475229" y="4506950"/>
            <a:ext cx="7955939" cy="5037863"/>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62292122"/>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General Slide">
    <p:spTree>
      <p:nvGrpSpPr>
        <p:cNvPr id="1" name=""/>
        <p:cNvGrpSpPr/>
        <p:nvPr/>
      </p:nvGrpSpPr>
      <p:grpSpPr>
        <a:xfrm>
          <a:off x="0" y="0"/>
          <a:ext cx="0" cy="0"/>
          <a:chOff x="0" y="0"/>
          <a:chExt cx="0" cy="0"/>
        </a:xfrm>
      </p:grpSpPr>
      <p:sp>
        <p:nvSpPr>
          <p:cNvPr id="104" name="Picture Placeholder 13"/>
          <p:cNvSpPr>
            <a:spLocks noGrp="1"/>
          </p:cNvSpPr>
          <p:nvPr>
            <p:ph type="pic" sz="quarter" idx="13"/>
          </p:nvPr>
        </p:nvSpPr>
        <p:spPr>
          <a:xfrm>
            <a:off x="11754462" y="4528987"/>
            <a:ext cx="8794705" cy="55563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5" name="Picture Placeholder 13"/>
          <p:cNvSpPr>
            <a:spLocks noGrp="1"/>
          </p:cNvSpPr>
          <p:nvPr>
            <p:ph type="pic" sz="quarter" idx="14"/>
          </p:nvPr>
        </p:nvSpPr>
        <p:spPr>
          <a:xfrm>
            <a:off x="20011940" y="6279360"/>
            <a:ext cx="2257767" cy="4026087"/>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671294892"/>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cxnSp>
        <p:nvCxnSpPr>
          <p:cNvPr id="5" name="Straight Connector 4">
            <a:extLst>
              <a:ext uri="{FF2B5EF4-FFF2-40B4-BE49-F238E27FC236}">
                <a16:creationId xmlns="" xmlns:a16="http://schemas.microsoft.com/office/drawing/2014/main" id="{BFF75AD4-1495-974A-89B6-673AA483EBC4}"/>
              </a:ext>
            </a:extLst>
          </p:cNvPr>
          <p:cNvCxnSpPr>
            <a:cxnSpLocks/>
          </p:cNvCxnSpPr>
          <p:nvPr userDrawn="1"/>
        </p:nvCxnSpPr>
        <p:spPr>
          <a:xfrm>
            <a:off x="1711325" y="12596463"/>
            <a:ext cx="953326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747FF307-CFC9-6841-B10A-600CCB7D2612}"/>
              </a:ext>
            </a:extLst>
          </p:cNvPr>
          <p:cNvCxnSpPr>
            <a:cxnSpLocks/>
          </p:cNvCxnSpPr>
          <p:nvPr userDrawn="1"/>
        </p:nvCxnSpPr>
        <p:spPr>
          <a:xfrm>
            <a:off x="13132726" y="12590717"/>
            <a:ext cx="9533599" cy="15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 xmlns:a16="http://schemas.microsoft.com/office/drawing/2014/main" id="{0280D65C-4D0B-CD4E-8666-A55C8F286443}"/>
              </a:ext>
            </a:extLst>
          </p:cNvPr>
          <p:cNvSpPr txBox="1"/>
          <p:nvPr userDrawn="1"/>
        </p:nvSpPr>
        <p:spPr>
          <a:xfrm>
            <a:off x="22130252" y="12873170"/>
            <a:ext cx="786038" cy="461628"/>
          </a:xfrm>
          <a:prstGeom prst="rect">
            <a:avLst/>
          </a:prstGeom>
          <a:noFill/>
        </p:spPr>
        <p:txBody>
          <a:bodyPr wrap="none" lIns="182843" tIns="91422" rIns="182843" bIns="91422" rtlCol="0">
            <a:spAutoFit/>
          </a:bodyPr>
          <a:lstStyle/>
          <a:p>
            <a:pPr algn="ctr"/>
            <a:fld id="{260E2A6B-A809-4840-BF14-8648BC0BDF87}" type="slidenum">
              <a:rPr lang="id-ID" sz="1800" b="1" i="0" smtClean="0">
                <a:solidFill>
                  <a:schemeClr val="tx2"/>
                </a:solidFill>
                <a:latin typeface="Montserrat Light" charset="0"/>
                <a:ea typeface="Montserrat Light" charset="0"/>
                <a:cs typeface="Montserrat Light" charset="0"/>
              </a:rPr>
              <a:pPr algn="ctr"/>
              <a:t>‹#›</a:t>
            </a:fld>
            <a:r>
              <a:rPr lang="id-ID" sz="1800" b="1" i="0" dirty="0">
                <a:solidFill>
                  <a:schemeClr val="tx2"/>
                </a:solidFill>
                <a:latin typeface="Montserrat Light" charset="0"/>
                <a:ea typeface="Montserrat Light" charset="0"/>
                <a:cs typeface="Montserrat Light" charset="0"/>
              </a:rPr>
              <a:t>  </a:t>
            </a:r>
          </a:p>
        </p:txBody>
      </p:sp>
      <p:sp>
        <p:nvSpPr>
          <p:cNvPr id="9" name="Rectangle 8">
            <a:extLst>
              <a:ext uri="{FF2B5EF4-FFF2-40B4-BE49-F238E27FC236}">
                <a16:creationId xmlns="" xmlns:a16="http://schemas.microsoft.com/office/drawing/2014/main" id="{45AE990F-5B0B-724A-AA78-EED6BA0AAC5D}"/>
              </a:ext>
            </a:extLst>
          </p:cNvPr>
          <p:cNvSpPr>
            <a:spLocks/>
          </p:cNvSpPr>
          <p:nvPr userDrawn="1"/>
        </p:nvSpPr>
        <p:spPr bwMode="auto">
          <a:xfrm>
            <a:off x="21093469" y="12997823"/>
            <a:ext cx="112851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none" lIns="0" tIns="0" rIns="0" bIns="0" anchor="ctr" anchorCtr="0">
            <a:spAutoFit/>
          </a:bodyPr>
          <a:lstStyle/>
          <a:p>
            <a:pPr algn="r" defTabSz="4572000"/>
            <a:r>
              <a:rPr lang="lt-LT" sz="1400" b="1" i="0" spc="300" dirty="0">
                <a:solidFill>
                  <a:schemeClr val="tx2"/>
                </a:solidFill>
                <a:latin typeface="+mj-lt"/>
                <a:ea typeface="Montserrat Light" charset="0"/>
                <a:cs typeface="Montserrat Light" charset="0"/>
                <a:sym typeface="Bebas Neue" charset="0"/>
              </a:rPr>
              <a:t>PUSLAPIS</a:t>
            </a:r>
            <a:endParaRPr lang="en-US" sz="1400" b="1" i="0" spc="300" dirty="0">
              <a:solidFill>
                <a:schemeClr val="tx2"/>
              </a:solidFill>
              <a:latin typeface="+mj-lt"/>
              <a:ea typeface="Montserrat Light" charset="0"/>
              <a:cs typeface="Montserrat Light" charset="0"/>
              <a:sym typeface="Bebas Neue" charset="0"/>
            </a:endParaRPr>
          </a:p>
        </p:txBody>
      </p:sp>
      <p:pic>
        <p:nvPicPr>
          <p:cNvPr id="2" name="Paveikslėlis 1"/>
          <p:cNvPicPr>
            <a:picLocks noChangeAspect="1"/>
          </p:cNvPicPr>
          <p:nvPr userDrawn="1"/>
        </p:nvPicPr>
        <p:blipFill>
          <a:blip r:embed="rId31" cstate="print"/>
          <a:stretch>
            <a:fillRect/>
          </a:stretch>
        </p:blipFill>
        <p:spPr>
          <a:xfrm>
            <a:off x="11312895" y="11787391"/>
            <a:ext cx="1739621" cy="1638143"/>
          </a:xfrm>
          <a:prstGeom prst="rect">
            <a:avLst/>
          </a:prstGeom>
        </p:spPr>
      </p:pic>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3945" r:id="rId1"/>
    <p:sldLayoutId id="2147483920" r:id="rId2"/>
    <p:sldLayoutId id="2147483921" r:id="rId3"/>
    <p:sldLayoutId id="2147483917" r:id="rId4"/>
    <p:sldLayoutId id="2147483918" r:id="rId5"/>
    <p:sldLayoutId id="2147483927" r:id="rId6"/>
    <p:sldLayoutId id="2147483919" r:id="rId7"/>
    <p:sldLayoutId id="2147483936" r:id="rId8"/>
    <p:sldLayoutId id="2147483916" r:id="rId9"/>
    <p:sldLayoutId id="2147483939" r:id="rId10"/>
    <p:sldLayoutId id="2147483938" r:id="rId11"/>
    <p:sldLayoutId id="2147483937" r:id="rId12"/>
    <p:sldLayoutId id="2147483876" r:id="rId13"/>
    <p:sldLayoutId id="2147483922" r:id="rId14"/>
    <p:sldLayoutId id="2147483923" r:id="rId15"/>
    <p:sldLayoutId id="2147483925" r:id="rId16"/>
    <p:sldLayoutId id="2147483926" r:id="rId17"/>
    <p:sldLayoutId id="2147483924" r:id="rId18"/>
    <p:sldLayoutId id="2147483878" r:id="rId19"/>
    <p:sldLayoutId id="2147483879" r:id="rId20"/>
    <p:sldLayoutId id="2147483929" r:id="rId21"/>
    <p:sldLayoutId id="2147483933" r:id="rId22"/>
    <p:sldLayoutId id="2147483914" r:id="rId23"/>
    <p:sldLayoutId id="2147483951" r:id="rId24"/>
    <p:sldLayoutId id="2147483947" r:id="rId25"/>
    <p:sldLayoutId id="2147483950" r:id="rId26"/>
    <p:sldLayoutId id="2147483948" r:id="rId27"/>
    <p:sldLayoutId id="2147483953" r:id="rId28"/>
    <p:sldLayoutId id="2147483954" r:id="rId29"/>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hf hdr="0" ftr="0" dt="0"/>
  <p:txStyles>
    <p:titleStyle>
      <a:lvl1pPr algn="l" defTabSz="1828434" rtl="0" eaLnBrk="1" latinLnBrk="0" hangingPunct="1">
        <a:lnSpc>
          <a:spcPct val="90000"/>
        </a:lnSpc>
        <a:spcBef>
          <a:spcPct val="0"/>
        </a:spcBef>
        <a:buNone/>
        <a:defRPr lang="en-US" sz="6000" kern="1200">
          <a:solidFill>
            <a:schemeClr val="tx1"/>
          </a:solidFill>
          <a:latin typeface="Lato Light" charset="0"/>
          <a:ea typeface="Lato Light" charset="0"/>
          <a:cs typeface="Lato Light"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Lato Light" charset="0"/>
          <a:ea typeface="Lato Light" charset="0"/>
          <a:cs typeface="Lato Light"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kern="1200" dirty="0" smtClean="0">
          <a:solidFill>
            <a:schemeClr val="tx1"/>
          </a:solidFill>
          <a:effectLst/>
          <a:latin typeface="Lato Light" charset="0"/>
          <a:ea typeface="Lato Light" charset="0"/>
          <a:cs typeface="Lato Light"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kern="1200" dirty="0" smtClean="0">
          <a:solidFill>
            <a:schemeClr val="tx1"/>
          </a:solidFill>
          <a:effectLst/>
          <a:latin typeface="Lato Light" charset="0"/>
          <a:ea typeface="Lato Light" charset="0"/>
          <a:cs typeface="Lato Light"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kern="1200" dirty="0" smtClean="0">
          <a:solidFill>
            <a:schemeClr val="tx1"/>
          </a:solidFill>
          <a:effectLst/>
          <a:latin typeface="Lato Light" charset="0"/>
          <a:ea typeface="Lato Light" charset="0"/>
          <a:cs typeface="Lato Light"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kern="1200" dirty="0">
          <a:solidFill>
            <a:schemeClr val="tx1"/>
          </a:solidFill>
          <a:effectLst/>
          <a:latin typeface="Lato Light" charset="0"/>
          <a:ea typeface="Lato Light" charset="0"/>
          <a:cs typeface="Lato Light"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320" userDrawn="1">
          <p15:clr>
            <a:srgbClr val="F26B43"/>
          </p15:clr>
        </p15:guide>
        <p15:guide id="2" pos="767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8.xml"/><Relationship Id="rId6" Type="http://schemas.microsoft.com/office/2007/relationships/hdphoto" Target="../media/hdphoto1.wdp"/><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9.xml"/><Relationship Id="rId5" Type="http://schemas.openxmlformats.org/officeDocument/2006/relationships/image" Target="../media/image5.jpe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0FB396F-BFD8-2E44-9DB8-4CE10E053B42}"/>
              </a:ext>
            </a:extLst>
          </p:cNvPr>
          <p:cNvPicPr>
            <a:picLocks noChangeAspect="1"/>
          </p:cNvPicPr>
          <p:nvPr/>
        </p:nvPicPr>
        <p:blipFill>
          <a:blip r:embed="rId3" cstate="print"/>
          <a:stretch>
            <a:fillRect/>
          </a:stretch>
        </p:blipFill>
        <p:spPr>
          <a:xfrm>
            <a:off x="0" y="32658"/>
            <a:ext cx="24377650" cy="13712428"/>
          </a:xfrm>
          <a:prstGeom prst="rect">
            <a:avLst/>
          </a:prstGeom>
        </p:spPr>
      </p:pic>
      <p:sp>
        <p:nvSpPr>
          <p:cNvPr id="6" name="Rectangle 5">
            <a:extLst>
              <a:ext uri="{FF2B5EF4-FFF2-40B4-BE49-F238E27FC236}">
                <a16:creationId xmlns="" xmlns:a16="http://schemas.microsoft.com/office/drawing/2014/main" id="{592E8F52-F44C-8D44-926B-A1E5F806623C}"/>
              </a:ext>
            </a:extLst>
          </p:cNvPr>
          <p:cNvSpPr/>
          <p:nvPr/>
        </p:nvSpPr>
        <p:spPr>
          <a:xfrm>
            <a:off x="752128" y="4589603"/>
            <a:ext cx="22557469" cy="5228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051112" y="5365736"/>
            <a:ext cx="21722434" cy="2800767"/>
          </a:xfrm>
          <a:prstGeom prst="rect">
            <a:avLst/>
          </a:prstGeom>
          <a:noFill/>
        </p:spPr>
        <p:txBody>
          <a:bodyPr wrap="square" rtlCol="0">
            <a:spAutoFit/>
          </a:bodyPr>
          <a:lstStyle/>
          <a:p>
            <a:pPr algn="ctr">
              <a:tabLst>
                <a:tab pos="3060065" algn="ctr"/>
                <a:tab pos="6120130" algn="r"/>
                <a:tab pos="540385" algn="l"/>
                <a:tab pos="3060065" algn="ctr"/>
                <a:tab pos="6120130" algn="r"/>
              </a:tabLst>
            </a:pPr>
            <a:r>
              <a:rPr lang="lt-LT" sz="4400" b="1" dirty="0">
                <a:solidFill>
                  <a:schemeClr val="tx1">
                    <a:lumMod val="50000"/>
                  </a:schemeClr>
                </a:solidFill>
                <a:effectLst/>
                <a:ea typeface="Calibri" panose="020F0502020204030204" pitchFamily="34" charset="0"/>
                <a:cs typeface="Calibri" panose="020F0502020204030204" pitchFamily="34" charset="0"/>
              </a:rPr>
              <a:t>SIENŲ VALDYMO IR VIZŲ POLITIKOS FINANSINĖS PARAMOS PRIEMONĖS, ĮTRAUKTOS Į INTEGRUOTO SIENŲ VALDYMO </a:t>
            </a:r>
            <a:r>
              <a:rPr lang="lt-LT" sz="4400" b="1" dirty="0" smtClean="0">
                <a:solidFill>
                  <a:schemeClr val="tx1">
                    <a:lumMod val="50000"/>
                  </a:schemeClr>
                </a:solidFill>
                <a:effectLst/>
                <a:ea typeface="Calibri" panose="020F0502020204030204" pitchFamily="34" charset="0"/>
                <a:cs typeface="Calibri" panose="020F0502020204030204" pitchFamily="34" charset="0"/>
              </a:rPr>
              <a:t>FONDĄ, </a:t>
            </a:r>
            <a:r>
              <a:rPr lang="lt-LT" sz="4400" b="1" dirty="0">
                <a:solidFill>
                  <a:schemeClr val="tx1">
                    <a:lumMod val="50000"/>
                  </a:schemeClr>
                </a:solidFill>
                <a:effectLst/>
                <a:ea typeface="Calibri" panose="020F0502020204030204" pitchFamily="34" charset="0"/>
                <a:cs typeface="Calibri" panose="020F0502020204030204" pitchFamily="34" charset="0"/>
              </a:rPr>
              <a:t>IR VIDAUS SAUGUMO FONDO 2021–2027 M. PROGRAMŲ</a:t>
            </a:r>
          </a:p>
          <a:p>
            <a:pPr algn="ctr">
              <a:tabLst>
                <a:tab pos="3060065" algn="ctr"/>
                <a:tab pos="6120130" algn="r"/>
                <a:tab pos="540385" algn="l"/>
                <a:tab pos="3060065" algn="ctr"/>
                <a:tab pos="6120130" algn="r"/>
              </a:tabLst>
            </a:pPr>
            <a:r>
              <a:rPr lang="lt-LT" sz="4400" b="1" dirty="0">
                <a:solidFill>
                  <a:schemeClr val="tx1">
                    <a:lumMod val="50000"/>
                  </a:schemeClr>
                </a:solidFill>
                <a:effectLst/>
                <a:ea typeface="Calibri" panose="020F0502020204030204" pitchFamily="34" charset="0"/>
                <a:cs typeface="Calibri" panose="020F0502020204030204" pitchFamily="34" charset="0"/>
              </a:rPr>
              <a:t>STEBĖSENOS KOMITETO </a:t>
            </a:r>
            <a:r>
              <a:rPr lang="lt-LT" sz="4400" b="1" dirty="0" smtClean="0">
                <a:solidFill>
                  <a:schemeClr val="tx1">
                    <a:lumMod val="50000"/>
                  </a:schemeClr>
                </a:solidFill>
                <a:effectLst/>
                <a:ea typeface="Calibri" panose="020F0502020204030204" pitchFamily="34" charset="0"/>
                <a:cs typeface="Calibri" panose="020F0502020204030204" pitchFamily="34" charset="0"/>
              </a:rPr>
              <a:t>4</a:t>
            </a:r>
            <a:r>
              <a:rPr lang="en-US" sz="4400" b="1" dirty="0" smtClean="0">
                <a:solidFill>
                  <a:schemeClr val="tx1">
                    <a:lumMod val="50000"/>
                  </a:schemeClr>
                </a:solidFill>
                <a:effectLst/>
                <a:ea typeface="Calibri" panose="020F0502020204030204" pitchFamily="34" charset="0"/>
                <a:cs typeface="Calibri" panose="020F0502020204030204" pitchFamily="34" charset="0"/>
              </a:rPr>
              <a:t>-ASIS</a:t>
            </a:r>
            <a:r>
              <a:rPr lang="lt-LT" sz="4400" b="1" dirty="0" smtClean="0">
                <a:solidFill>
                  <a:schemeClr val="tx1">
                    <a:lumMod val="50000"/>
                  </a:schemeClr>
                </a:solidFill>
                <a:effectLst/>
                <a:ea typeface="Calibri" panose="020F0502020204030204" pitchFamily="34" charset="0"/>
                <a:cs typeface="Calibri" panose="020F0502020204030204" pitchFamily="34" charset="0"/>
              </a:rPr>
              <a:t> </a:t>
            </a:r>
            <a:r>
              <a:rPr lang="lt-LT" sz="4400" b="1" dirty="0">
                <a:solidFill>
                  <a:schemeClr val="tx1">
                    <a:lumMod val="50000"/>
                  </a:schemeClr>
                </a:solidFill>
                <a:effectLst/>
                <a:ea typeface="Calibri" panose="020F0502020204030204" pitchFamily="34" charset="0"/>
                <a:cs typeface="Calibri" panose="020F0502020204030204" pitchFamily="34" charset="0"/>
              </a:rPr>
              <a:t>POSĖD</a:t>
            </a:r>
            <a:r>
              <a:rPr lang="en-US" sz="4400" b="1" dirty="0">
                <a:solidFill>
                  <a:schemeClr val="tx1">
                    <a:lumMod val="50000"/>
                  </a:schemeClr>
                </a:solidFill>
                <a:effectLst/>
                <a:ea typeface="Calibri" panose="020F0502020204030204" pitchFamily="34" charset="0"/>
                <a:cs typeface="Calibri" panose="020F0502020204030204" pitchFamily="34" charset="0"/>
              </a:rPr>
              <a:t>IS</a:t>
            </a:r>
            <a:endParaRPr lang="lt-LT" sz="4400" dirty="0">
              <a:solidFill>
                <a:schemeClr val="tx1">
                  <a:lumMod val="50000"/>
                </a:schemeClr>
              </a:solidFill>
              <a:effectLst/>
              <a:ea typeface="Calibri" panose="020F0502020204030204" pitchFamily="34" charset="0"/>
              <a:cs typeface="Calibri" panose="020F0502020204030204" pitchFamily="34" charset="0"/>
            </a:endParaRPr>
          </a:p>
        </p:txBody>
      </p:sp>
      <p:sp>
        <p:nvSpPr>
          <p:cNvPr id="15" name="Rectangle 14"/>
          <p:cNvSpPr/>
          <p:nvPr/>
        </p:nvSpPr>
        <p:spPr>
          <a:xfrm>
            <a:off x="1068053" y="5365736"/>
            <a:ext cx="141837" cy="3908217"/>
          </a:xfrm>
          <a:prstGeom prst="rect">
            <a:avLst/>
          </a:prstGeom>
          <a:solidFill>
            <a:srgbClr val="C401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pic>
        <p:nvPicPr>
          <p:cNvPr id="8" name="Paveikslėlis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239522" y="795130"/>
            <a:ext cx="3582684" cy="3309036"/>
          </a:xfrm>
          <a:prstGeom prst="rect">
            <a:avLst/>
          </a:prstGeom>
        </p:spPr>
      </p:pic>
      <p:sp>
        <p:nvSpPr>
          <p:cNvPr id="2" name="Rectangle 1"/>
          <p:cNvSpPr/>
          <p:nvPr/>
        </p:nvSpPr>
        <p:spPr>
          <a:xfrm>
            <a:off x="8962432" y="7833131"/>
            <a:ext cx="5899793" cy="1692771"/>
          </a:xfrm>
          <a:prstGeom prst="rect">
            <a:avLst/>
          </a:prstGeom>
        </p:spPr>
        <p:txBody>
          <a:bodyPr wrap="square">
            <a:spAutoFit/>
          </a:bodyPr>
          <a:lstStyle/>
          <a:p>
            <a:pPr algn="ctr"/>
            <a:endParaRPr lang="lt-LT" sz="4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ctr"/>
            <a:r>
              <a:rPr lang="en-US" sz="3200" dirty="0" smtClean="0">
                <a:solidFill>
                  <a:schemeClr val="tx1">
                    <a:lumMod val="50000"/>
                  </a:schemeClr>
                </a:solidFill>
                <a:ea typeface="Calibri" panose="020F0502020204030204" pitchFamily="34" charset="0"/>
                <a:cs typeface="Calibri" panose="020F0502020204030204" pitchFamily="34" charset="0"/>
              </a:rPr>
              <a:t>202</a:t>
            </a:r>
            <a:r>
              <a:rPr lang="lt-LT" sz="3200" dirty="0" smtClean="0">
                <a:solidFill>
                  <a:schemeClr val="tx1">
                    <a:lumMod val="50000"/>
                  </a:schemeClr>
                </a:solidFill>
                <a:ea typeface="Calibri" panose="020F0502020204030204" pitchFamily="34" charset="0"/>
                <a:cs typeface="Calibri" panose="020F0502020204030204" pitchFamily="34" charset="0"/>
              </a:rPr>
              <a:t>3</a:t>
            </a:r>
            <a:r>
              <a:rPr lang="en-US" sz="3200" dirty="0" smtClean="0">
                <a:solidFill>
                  <a:schemeClr val="tx1">
                    <a:lumMod val="50000"/>
                  </a:schemeClr>
                </a:solidFill>
                <a:ea typeface="Calibri" panose="020F0502020204030204" pitchFamily="34" charset="0"/>
                <a:cs typeface="Calibri" panose="020F0502020204030204" pitchFamily="34" charset="0"/>
              </a:rPr>
              <a:t>-</a:t>
            </a:r>
            <a:r>
              <a:rPr lang="lt-LT" sz="3200" dirty="0" smtClean="0">
                <a:solidFill>
                  <a:schemeClr val="tx1">
                    <a:lumMod val="50000"/>
                  </a:schemeClr>
                </a:solidFill>
                <a:ea typeface="Calibri" panose="020F0502020204030204" pitchFamily="34" charset="0"/>
                <a:cs typeface="Calibri" panose="020F0502020204030204" pitchFamily="34" charset="0"/>
              </a:rPr>
              <a:t>06</a:t>
            </a:r>
            <a:r>
              <a:rPr lang="en-US" sz="3200" dirty="0" smtClean="0">
                <a:solidFill>
                  <a:schemeClr val="tx1">
                    <a:lumMod val="50000"/>
                  </a:schemeClr>
                </a:solidFill>
                <a:ea typeface="Calibri" panose="020F0502020204030204" pitchFamily="34" charset="0"/>
                <a:cs typeface="Calibri" panose="020F0502020204030204" pitchFamily="34" charset="0"/>
              </a:rPr>
              <a:t>-2</a:t>
            </a:r>
            <a:r>
              <a:rPr lang="lt-LT" sz="3200" dirty="0" smtClean="0">
                <a:solidFill>
                  <a:schemeClr val="tx1">
                    <a:lumMod val="50000"/>
                  </a:schemeClr>
                </a:solidFill>
                <a:ea typeface="Calibri" panose="020F0502020204030204" pitchFamily="34" charset="0"/>
                <a:cs typeface="Calibri" panose="020F0502020204030204" pitchFamily="34" charset="0"/>
              </a:rPr>
              <a:t>7</a:t>
            </a:r>
            <a:endParaRPr lang="en-US" sz="3200" dirty="0">
              <a:solidFill>
                <a:schemeClr val="tx1">
                  <a:lumMod val="50000"/>
                </a:schemeClr>
              </a:solidFill>
              <a:ea typeface="Calibri" panose="020F0502020204030204" pitchFamily="34" charset="0"/>
              <a:cs typeface="Calibri" panose="020F0502020204030204" pitchFamily="34" charset="0"/>
            </a:endParaRPr>
          </a:p>
          <a:p>
            <a:pPr algn="ctr"/>
            <a:r>
              <a:rPr lang="lt-LT" sz="3200" dirty="0">
                <a:solidFill>
                  <a:schemeClr val="tx1">
                    <a:lumMod val="50000"/>
                  </a:schemeClr>
                </a:solidFill>
                <a:cs typeface="Calibri" panose="020F0502020204030204" pitchFamily="34" charset="0"/>
              </a:rPr>
              <a:t>Vilnius</a:t>
            </a:r>
          </a:p>
        </p:txBody>
      </p:sp>
      <p:pic>
        <p:nvPicPr>
          <p:cNvPr id="3" name="Paveikslėlis 2"/>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474036" y="10242643"/>
            <a:ext cx="3113651" cy="3154710"/>
          </a:xfrm>
          <a:prstGeom prst="rect">
            <a:avLst/>
          </a:prstGeom>
        </p:spPr>
      </p:pic>
    </p:spTree>
    <p:extLst>
      <p:ext uri="{BB962C8B-B14F-4D97-AF65-F5344CB8AC3E}">
        <p14:creationId xmlns:p14="http://schemas.microsoft.com/office/powerpoint/2010/main" val="21212087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947616" y="672367"/>
            <a:ext cx="22248834" cy="830997"/>
          </a:xfrm>
          <a:prstGeom prst="rect">
            <a:avLst/>
          </a:prstGeom>
          <a:noFill/>
        </p:spPr>
        <p:txBody>
          <a:bodyPr wrap="square" rtlCol="0">
            <a:spAutoFit/>
          </a:bodyPr>
          <a:lstStyle/>
          <a:p>
            <a:pPr algn="ctr"/>
            <a:r>
              <a:rPr lang="pt-BR" sz="4800" b="1" dirty="0">
                <a:solidFill>
                  <a:schemeClr val="tx1">
                    <a:lumMod val="50000"/>
                  </a:schemeClr>
                </a:solidFill>
                <a:ea typeface="Calibri" panose="020F0502020204030204" pitchFamily="34" charset="0"/>
                <a:cs typeface="Calibri" panose="020F0502020204030204" pitchFamily="34" charset="0"/>
              </a:rPr>
              <a:t>SVVP programos pakeitimo </a:t>
            </a:r>
            <a:r>
              <a:rPr lang="lt-LT" sz="4800" b="1" dirty="0" smtClean="0">
                <a:solidFill>
                  <a:schemeClr val="tx1">
                    <a:lumMod val="50000"/>
                  </a:schemeClr>
                </a:solidFill>
                <a:ea typeface="Calibri" panose="020F0502020204030204" pitchFamily="34" charset="0"/>
                <a:cs typeface="Calibri" panose="020F0502020204030204" pitchFamily="34" charset="0"/>
              </a:rPr>
              <a:t>tvirtinimas (2)</a:t>
            </a:r>
            <a:endParaRPr lang="lt-LT" sz="4800" dirty="0">
              <a:solidFill>
                <a:schemeClr val="tx1">
                  <a:lumMod val="50000"/>
                </a:schemeClr>
              </a:solidFill>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
        <p:nvSpPr>
          <p:cNvPr id="4" name="TextBox 3"/>
          <p:cNvSpPr txBox="1"/>
          <p:nvPr/>
        </p:nvSpPr>
        <p:spPr>
          <a:xfrm>
            <a:off x="2590645" y="2448997"/>
            <a:ext cx="19978354" cy="8648521"/>
          </a:xfrm>
          <a:prstGeom prst="rect">
            <a:avLst/>
          </a:prstGeom>
          <a:noFill/>
        </p:spPr>
        <p:txBody>
          <a:bodyPr wrap="none" rtlCol="0">
            <a:spAutoFit/>
          </a:bodyPr>
          <a:lstStyle/>
          <a:p>
            <a:r>
              <a:rPr lang="lt-LT" sz="4000" b="1" dirty="0" smtClean="0">
                <a:solidFill>
                  <a:schemeClr val="tx2"/>
                </a:solidFill>
              </a:rPr>
              <a:t>Konkretus veiksmas Nr. </a:t>
            </a:r>
            <a:r>
              <a:rPr lang="lt-LT" sz="4000" b="1" dirty="0">
                <a:solidFill>
                  <a:schemeClr val="tx2"/>
                </a:solidFill>
              </a:rPr>
              <a:t>BMVI/2023-2024/SA/1.2.2/03: Europos sienų ir pakrančių </a:t>
            </a:r>
            <a:endParaRPr lang="lt-LT" sz="4000" b="1" dirty="0" smtClean="0">
              <a:solidFill>
                <a:schemeClr val="tx2"/>
              </a:solidFill>
            </a:endParaRPr>
          </a:p>
          <a:p>
            <a:r>
              <a:rPr lang="lt-LT" sz="4000" b="1" dirty="0" smtClean="0">
                <a:solidFill>
                  <a:schemeClr val="tx2"/>
                </a:solidFill>
              </a:rPr>
              <a:t>apsaugos </a:t>
            </a:r>
            <a:r>
              <a:rPr lang="lt-LT" sz="4000" b="1" dirty="0">
                <a:solidFill>
                  <a:schemeClr val="tx2"/>
                </a:solidFill>
              </a:rPr>
              <a:t>agentūros nacionalinių komponentų įrangą, įsigyta pagal SVV ir </a:t>
            </a:r>
            <a:endParaRPr lang="lt-LT" sz="4000" b="1" dirty="0" smtClean="0">
              <a:solidFill>
                <a:schemeClr val="tx2"/>
              </a:solidFill>
            </a:endParaRPr>
          </a:p>
          <a:p>
            <a:r>
              <a:rPr lang="lt-LT" sz="4000" b="1" dirty="0" smtClean="0">
                <a:solidFill>
                  <a:schemeClr val="tx2"/>
                </a:solidFill>
              </a:rPr>
              <a:t>perduota </a:t>
            </a:r>
            <a:r>
              <a:rPr lang="lt-LT" sz="4000" b="1" dirty="0" err="1">
                <a:solidFill>
                  <a:schemeClr val="tx2"/>
                </a:solidFill>
              </a:rPr>
              <a:t>Frontex</a:t>
            </a:r>
            <a:r>
              <a:rPr lang="lt-LT" sz="4000" b="1" dirty="0">
                <a:solidFill>
                  <a:schemeClr val="tx2"/>
                </a:solidFill>
              </a:rPr>
              <a:t> </a:t>
            </a:r>
            <a:endParaRPr lang="lt-LT" sz="4000" b="1" dirty="0" smtClean="0">
              <a:solidFill>
                <a:schemeClr val="tx2"/>
              </a:solidFill>
            </a:endParaRPr>
          </a:p>
          <a:p>
            <a:r>
              <a:rPr lang="lt-LT" sz="4000" dirty="0" smtClean="0">
                <a:solidFill>
                  <a:schemeClr val="tx2"/>
                </a:solidFill>
              </a:rPr>
              <a:t> </a:t>
            </a:r>
          </a:p>
          <a:p>
            <a:pPr lvl="0"/>
            <a:r>
              <a:rPr lang="lt-LT" sz="4000" dirty="0">
                <a:solidFill>
                  <a:schemeClr val="tx2"/>
                </a:solidFill>
              </a:rPr>
              <a:t>Konkrečiam veiksmui skirta: 3 204 000,00 </a:t>
            </a:r>
            <a:r>
              <a:rPr lang="lt-LT" sz="4000" dirty="0" smtClean="0">
                <a:solidFill>
                  <a:schemeClr val="tx2"/>
                </a:solidFill>
              </a:rPr>
              <a:t>EUR</a:t>
            </a:r>
          </a:p>
          <a:p>
            <a:pPr lvl="0"/>
            <a:r>
              <a:rPr lang="lt-LT" sz="4000" dirty="0">
                <a:solidFill>
                  <a:schemeClr val="tx2"/>
                </a:solidFill>
              </a:rPr>
              <a:t>Techninei paramai: 192,240.00 </a:t>
            </a:r>
            <a:r>
              <a:rPr lang="lt-LT" sz="4000" dirty="0" err="1">
                <a:solidFill>
                  <a:schemeClr val="tx2"/>
                </a:solidFill>
              </a:rPr>
              <a:t>Eur</a:t>
            </a:r>
            <a:endParaRPr lang="lt-LT" sz="4000" dirty="0" smtClean="0">
              <a:solidFill>
                <a:schemeClr val="tx2"/>
              </a:solidFill>
            </a:endParaRPr>
          </a:p>
          <a:p>
            <a:pPr lvl="0"/>
            <a:r>
              <a:rPr lang="lt-LT" sz="4000" dirty="0">
                <a:solidFill>
                  <a:schemeClr val="tx2"/>
                </a:solidFill>
              </a:rPr>
              <a:t>Planuojama įsigyti:</a:t>
            </a:r>
          </a:p>
          <a:p>
            <a:pPr lvl="0"/>
            <a:r>
              <a:rPr lang="lt-LT" sz="4000" dirty="0">
                <a:solidFill>
                  <a:schemeClr val="tx2"/>
                </a:solidFill>
              </a:rPr>
              <a:t>•	Patrulinių transporto priemonių – 10 </a:t>
            </a:r>
            <a:r>
              <a:rPr lang="lt-LT" sz="4000" dirty="0" smtClean="0">
                <a:solidFill>
                  <a:schemeClr val="tx2"/>
                </a:solidFill>
              </a:rPr>
              <a:t>vnt.</a:t>
            </a:r>
            <a:endParaRPr lang="lt-LT" sz="4000" dirty="0">
              <a:solidFill>
                <a:schemeClr val="tx2"/>
              </a:solidFill>
            </a:endParaRPr>
          </a:p>
          <a:p>
            <a:pPr lvl="0"/>
            <a:r>
              <a:rPr lang="lt-LT" sz="4000" dirty="0">
                <a:solidFill>
                  <a:schemeClr val="tx2"/>
                </a:solidFill>
              </a:rPr>
              <a:t>•	Patrulinių transporto priemonių, pritaikytų šunims pervežti – 3 vnt.</a:t>
            </a:r>
          </a:p>
          <a:p>
            <a:pPr lvl="0"/>
            <a:r>
              <a:rPr lang="lt-LT" sz="4000" dirty="0">
                <a:solidFill>
                  <a:schemeClr val="tx2"/>
                </a:solidFill>
              </a:rPr>
              <a:t>•	</a:t>
            </a:r>
            <a:r>
              <a:rPr lang="lt-LT" sz="4000" dirty="0" err="1">
                <a:solidFill>
                  <a:schemeClr val="tx2"/>
                </a:solidFill>
              </a:rPr>
              <a:t>Bepiločių</a:t>
            </a:r>
            <a:r>
              <a:rPr lang="lt-LT" sz="4000" dirty="0">
                <a:solidFill>
                  <a:schemeClr val="tx2"/>
                </a:solidFill>
              </a:rPr>
              <a:t> orlaivių Sistema – 1 </a:t>
            </a:r>
            <a:r>
              <a:rPr lang="lt-LT" sz="4000" dirty="0" err="1">
                <a:solidFill>
                  <a:schemeClr val="tx2"/>
                </a:solidFill>
              </a:rPr>
              <a:t>vnt</a:t>
            </a:r>
            <a:r>
              <a:rPr lang="lt-LT" sz="4000" dirty="0">
                <a:solidFill>
                  <a:schemeClr val="tx2"/>
                </a:solidFill>
              </a:rPr>
              <a:t> (1 System </a:t>
            </a:r>
            <a:r>
              <a:rPr lang="lt-LT" sz="4000" dirty="0" err="1">
                <a:solidFill>
                  <a:schemeClr val="tx2"/>
                </a:solidFill>
              </a:rPr>
              <a:t>comprising</a:t>
            </a:r>
            <a:r>
              <a:rPr lang="lt-LT" sz="4000" dirty="0">
                <a:solidFill>
                  <a:schemeClr val="tx2"/>
                </a:solidFill>
              </a:rPr>
              <a:t> 3 </a:t>
            </a:r>
            <a:r>
              <a:rPr lang="lt-LT" sz="4000" dirty="0" err="1">
                <a:solidFill>
                  <a:schemeClr val="tx2"/>
                </a:solidFill>
              </a:rPr>
              <a:t>Vertical</a:t>
            </a:r>
            <a:r>
              <a:rPr lang="lt-LT" sz="4000" dirty="0">
                <a:solidFill>
                  <a:schemeClr val="tx2"/>
                </a:solidFill>
              </a:rPr>
              <a:t> Take-</a:t>
            </a:r>
            <a:r>
              <a:rPr lang="lt-LT" sz="4000" dirty="0" err="1">
                <a:solidFill>
                  <a:schemeClr val="tx2"/>
                </a:solidFill>
              </a:rPr>
              <a:t>off</a:t>
            </a:r>
            <a:r>
              <a:rPr lang="lt-LT" sz="4000" dirty="0">
                <a:solidFill>
                  <a:schemeClr val="tx2"/>
                </a:solidFill>
              </a:rPr>
              <a:t> </a:t>
            </a:r>
            <a:r>
              <a:rPr lang="lt-LT" sz="4000" dirty="0" err="1">
                <a:solidFill>
                  <a:schemeClr val="tx2"/>
                </a:solidFill>
              </a:rPr>
              <a:t>and</a:t>
            </a:r>
            <a:r>
              <a:rPr lang="lt-LT" sz="4000" dirty="0">
                <a:solidFill>
                  <a:schemeClr val="tx2"/>
                </a:solidFill>
              </a:rPr>
              <a:t> </a:t>
            </a:r>
            <a:endParaRPr lang="lt-LT" sz="4000" dirty="0" smtClean="0">
              <a:solidFill>
                <a:schemeClr val="tx2"/>
              </a:solidFill>
            </a:endParaRPr>
          </a:p>
          <a:p>
            <a:pPr lvl="0"/>
            <a:r>
              <a:rPr lang="lt-LT" sz="4000" dirty="0">
                <a:solidFill>
                  <a:schemeClr val="tx2"/>
                </a:solidFill>
              </a:rPr>
              <a:t> </a:t>
            </a:r>
            <a:r>
              <a:rPr lang="lt-LT" sz="4000" dirty="0" smtClean="0">
                <a:solidFill>
                  <a:schemeClr val="tx2"/>
                </a:solidFill>
              </a:rPr>
              <a:t>            </a:t>
            </a:r>
            <a:r>
              <a:rPr lang="lt-LT" sz="4000" dirty="0" err="1" smtClean="0">
                <a:solidFill>
                  <a:schemeClr val="tx2"/>
                </a:solidFill>
              </a:rPr>
              <a:t>Landing</a:t>
            </a:r>
            <a:r>
              <a:rPr lang="lt-LT" sz="4000" dirty="0" smtClean="0">
                <a:solidFill>
                  <a:schemeClr val="tx2"/>
                </a:solidFill>
              </a:rPr>
              <a:t> </a:t>
            </a:r>
            <a:r>
              <a:rPr lang="lt-LT" sz="4000" dirty="0" err="1">
                <a:solidFill>
                  <a:schemeClr val="tx2"/>
                </a:solidFill>
              </a:rPr>
              <a:t>Remotely</a:t>
            </a:r>
            <a:r>
              <a:rPr lang="lt-LT" sz="4000" dirty="0">
                <a:solidFill>
                  <a:schemeClr val="tx2"/>
                </a:solidFill>
              </a:rPr>
              <a:t> </a:t>
            </a:r>
            <a:r>
              <a:rPr lang="lt-LT" sz="4000" dirty="0" err="1">
                <a:solidFill>
                  <a:schemeClr val="tx2"/>
                </a:solidFill>
              </a:rPr>
              <a:t>Piloted</a:t>
            </a:r>
            <a:r>
              <a:rPr lang="lt-LT" sz="4000" dirty="0">
                <a:solidFill>
                  <a:schemeClr val="tx2"/>
                </a:solidFill>
              </a:rPr>
              <a:t> </a:t>
            </a:r>
            <a:r>
              <a:rPr lang="lt-LT" sz="4000" dirty="0" err="1">
                <a:solidFill>
                  <a:schemeClr val="tx2"/>
                </a:solidFill>
              </a:rPr>
              <a:t>Aircraft</a:t>
            </a:r>
            <a:r>
              <a:rPr lang="lt-LT" sz="4000" dirty="0">
                <a:solidFill>
                  <a:schemeClr val="tx2"/>
                </a:solidFill>
              </a:rPr>
              <a:t> (40/50 Kg </a:t>
            </a:r>
            <a:r>
              <a:rPr lang="lt-LT" sz="4000" dirty="0" err="1">
                <a:solidFill>
                  <a:schemeClr val="tx2"/>
                </a:solidFill>
              </a:rPr>
              <a:t>each</a:t>
            </a:r>
            <a:r>
              <a:rPr lang="lt-LT" sz="4000" dirty="0">
                <a:solidFill>
                  <a:schemeClr val="tx2"/>
                </a:solidFill>
              </a:rPr>
              <a:t>)</a:t>
            </a:r>
          </a:p>
          <a:p>
            <a:pPr lvl="0"/>
            <a:endParaRPr lang="lt-LT" sz="4000" dirty="0" smtClean="0">
              <a:solidFill>
                <a:schemeClr val="tx2"/>
              </a:solidFill>
            </a:endParaRPr>
          </a:p>
          <a:p>
            <a:r>
              <a:rPr lang="lt-LT" sz="4000" i="1" dirty="0" smtClean="0">
                <a:solidFill>
                  <a:schemeClr val="tx2"/>
                </a:solidFill>
              </a:rPr>
              <a:t> </a:t>
            </a:r>
            <a:endParaRPr lang="lt-LT" sz="4000" dirty="0" smtClean="0">
              <a:solidFill>
                <a:schemeClr val="tx2"/>
              </a:solidFill>
            </a:endParaRPr>
          </a:p>
          <a:p>
            <a:endParaRPr lang="lt-LT" dirty="0">
              <a:solidFill>
                <a:schemeClr val="tx2"/>
              </a:solidFill>
            </a:endParaRPr>
          </a:p>
        </p:txBody>
      </p:sp>
    </p:spTree>
    <p:extLst>
      <p:ext uri="{BB962C8B-B14F-4D97-AF65-F5344CB8AC3E}">
        <p14:creationId xmlns:p14="http://schemas.microsoft.com/office/powerpoint/2010/main" val="2925505398"/>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947616" y="672367"/>
            <a:ext cx="22248834" cy="830997"/>
          </a:xfrm>
          <a:prstGeom prst="rect">
            <a:avLst/>
          </a:prstGeom>
          <a:noFill/>
        </p:spPr>
        <p:txBody>
          <a:bodyPr wrap="square" rtlCol="0">
            <a:spAutoFit/>
          </a:bodyPr>
          <a:lstStyle/>
          <a:p>
            <a:pPr algn="ctr"/>
            <a:r>
              <a:rPr lang="pt-BR" sz="4800" b="1" dirty="0">
                <a:solidFill>
                  <a:schemeClr val="tx1">
                    <a:lumMod val="50000"/>
                  </a:schemeClr>
                </a:solidFill>
                <a:ea typeface="Calibri" panose="020F0502020204030204" pitchFamily="34" charset="0"/>
                <a:cs typeface="Calibri" panose="020F0502020204030204" pitchFamily="34" charset="0"/>
              </a:rPr>
              <a:t>SVVP programos pakeitimo </a:t>
            </a:r>
            <a:r>
              <a:rPr lang="lt-LT" sz="4800" b="1" dirty="0" smtClean="0">
                <a:solidFill>
                  <a:schemeClr val="tx1">
                    <a:lumMod val="50000"/>
                  </a:schemeClr>
                </a:solidFill>
                <a:ea typeface="Calibri" panose="020F0502020204030204" pitchFamily="34" charset="0"/>
                <a:cs typeface="Calibri" panose="020F0502020204030204" pitchFamily="34" charset="0"/>
              </a:rPr>
              <a:t>tvirtinimas (3)</a:t>
            </a:r>
            <a:endParaRPr lang="lt-LT" sz="4800" dirty="0">
              <a:solidFill>
                <a:schemeClr val="tx1">
                  <a:lumMod val="50000"/>
                </a:schemeClr>
              </a:solidFill>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graphicFrame>
        <p:nvGraphicFramePr>
          <p:cNvPr id="7" name="Lentelė 6"/>
          <p:cNvGraphicFramePr>
            <a:graphicFrameLocks noGrp="1"/>
          </p:cNvGraphicFramePr>
          <p:nvPr>
            <p:extLst>
              <p:ext uri="{D42A27DB-BD31-4B8C-83A1-F6EECF244321}">
                <p14:modId xmlns:p14="http://schemas.microsoft.com/office/powerpoint/2010/main" val="2969879702"/>
              </p:ext>
            </p:extLst>
          </p:nvPr>
        </p:nvGraphicFramePr>
        <p:xfrm>
          <a:off x="1172562" y="3228812"/>
          <a:ext cx="21643895" cy="4114800"/>
        </p:xfrm>
        <a:graphic>
          <a:graphicData uri="http://schemas.openxmlformats.org/drawingml/2006/table">
            <a:tbl>
              <a:tblPr firstRow="1" bandRow="1">
                <a:tableStyleId>{5C22544A-7EE6-4342-B048-85BDC9FD1C3A}</a:tableStyleId>
              </a:tblPr>
              <a:tblGrid>
                <a:gridCol w="7775495"/>
                <a:gridCol w="4180114"/>
                <a:gridCol w="5050972"/>
                <a:gridCol w="4637314"/>
              </a:tblGrid>
              <a:tr h="370840">
                <a:tc>
                  <a:txBody>
                    <a:bodyPr/>
                    <a:lstStyle/>
                    <a:p>
                      <a:pPr algn="ctr"/>
                      <a:endParaRPr lang="lt-LT" sz="4400" dirty="0">
                        <a:latin typeface="+mn-lt"/>
                      </a:endParaRPr>
                    </a:p>
                  </a:txBody>
                  <a:tcPr/>
                </a:tc>
                <a:tc>
                  <a:txBody>
                    <a:bodyPr/>
                    <a:lstStyle/>
                    <a:p>
                      <a:pPr algn="ctr"/>
                      <a:r>
                        <a:rPr lang="lt-LT" sz="4400" dirty="0" smtClean="0">
                          <a:latin typeface="+mn-lt"/>
                        </a:rPr>
                        <a:t>ES lėšos</a:t>
                      </a:r>
                      <a:endParaRPr lang="lt-LT" sz="4400" dirty="0">
                        <a:latin typeface="+mn-lt"/>
                      </a:endParaRPr>
                    </a:p>
                  </a:txBody>
                  <a:tcPr/>
                </a:tc>
                <a:tc>
                  <a:txBody>
                    <a:bodyPr/>
                    <a:lstStyle/>
                    <a:p>
                      <a:pPr algn="ctr"/>
                      <a:r>
                        <a:rPr lang="lt-LT" sz="4400" dirty="0" smtClean="0">
                          <a:latin typeface="+mn-lt"/>
                        </a:rPr>
                        <a:t>BF lėšos</a:t>
                      </a:r>
                      <a:endParaRPr lang="lt-LT" sz="4400" dirty="0">
                        <a:latin typeface="+mn-lt"/>
                      </a:endParaRPr>
                    </a:p>
                  </a:txBody>
                  <a:tcPr/>
                </a:tc>
                <a:tc>
                  <a:txBody>
                    <a:bodyPr/>
                    <a:lstStyle/>
                    <a:p>
                      <a:pPr algn="ctr"/>
                      <a:r>
                        <a:rPr lang="lt-LT" sz="4400" dirty="0" smtClean="0">
                          <a:latin typeface="+mn-lt"/>
                        </a:rPr>
                        <a:t>Iš viso</a:t>
                      </a:r>
                      <a:endParaRPr lang="lt-LT" sz="4400" dirty="0">
                        <a:latin typeface="+mn-lt"/>
                      </a:endParaRPr>
                    </a:p>
                  </a:txBody>
                  <a:tcPr/>
                </a:tc>
              </a:tr>
              <a:tr h="370840">
                <a:tc>
                  <a:txBody>
                    <a:bodyPr/>
                    <a:lstStyle/>
                    <a:p>
                      <a:pPr>
                        <a:spcAft>
                          <a:spcPts val="0"/>
                        </a:spcAft>
                      </a:pPr>
                      <a:r>
                        <a:rPr lang="lt-LT" sz="4400" b="1" dirty="0">
                          <a:solidFill>
                            <a:srgbClr val="000000"/>
                          </a:solidFill>
                          <a:effectLst/>
                          <a:latin typeface="+mn-lt"/>
                          <a:ea typeface="Calibri" panose="020F0502020204030204" pitchFamily="34" charset="0"/>
                        </a:rPr>
                        <a:t>Buvo patvirtintoje programoje</a:t>
                      </a:r>
                      <a:endParaRPr lang="lt-LT" sz="4400" dirty="0">
                        <a:effectLst/>
                        <a:latin typeface="+mn-lt"/>
                        <a:ea typeface="Calibri" panose="020F0502020204030204" pitchFamily="34" charset="0"/>
                      </a:endParaRPr>
                    </a:p>
                  </a:txBody>
                  <a:tcPr marL="68580" marR="68580" marT="0" marB="0" anchor="b"/>
                </a:tc>
                <a:tc>
                  <a:txBody>
                    <a:bodyPr/>
                    <a:lstStyle/>
                    <a:p>
                      <a:pPr algn="r">
                        <a:spcAft>
                          <a:spcPts val="0"/>
                        </a:spcAft>
                      </a:pPr>
                      <a:r>
                        <a:rPr lang="lt-LT" sz="4400" b="1" dirty="0">
                          <a:solidFill>
                            <a:srgbClr val="000000"/>
                          </a:solidFill>
                          <a:effectLst/>
                          <a:latin typeface="+mn-lt"/>
                          <a:ea typeface="Calibri" panose="020F0502020204030204" pitchFamily="34" charset="0"/>
                        </a:rPr>
                        <a:t>303 395 686,00</a:t>
                      </a:r>
                      <a:endParaRPr lang="lt-LT" sz="4400" dirty="0">
                        <a:effectLst/>
                        <a:latin typeface="+mn-lt"/>
                        <a:ea typeface="Calibri" panose="020F0502020204030204" pitchFamily="34" charset="0"/>
                      </a:endParaRPr>
                    </a:p>
                  </a:txBody>
                  <a:tcPr marL="68580" marR="68580" marT="0" marB="0"/>
                </a:tc>
                <a:tc>
                  <a:txBody>
                    <a:bodyPr/>
                    <a:lstStyle/>
                    <a:p>
                      <a:pPr algn="r">
                        <a:spcAft>
                          <a:spcPts val="0"/>
                        </a:spcAft>
                      </a:pPr>
                      <a:r>
                        <a:rPr lang="lt-LT" sz="4400" b="1">
                          <a:solidFill>
                            <a:srgbClr val="000000"/>
                          </a:solidFill>
                          <a:effectLst/>
                          <a:latin typeface="+mn-lt"/>
                          <a:ea typeface="Calibri" panose="020F0502020204030204" pitchFamily="34" charset="0"/>
                        </a:rPr>
                        <a:t>20 587 101,04</a:t>
                      </a:r>
                      <a:endParaRPr lang="lt-LT" sz="4400">
                        <a:effectLst/>
                        <a:latin typeface="+mn-lt"/>
                        <a:ea typeface="Calibri" panose="020F0502020204030204" pitchFamily="34" charset="0"/>
                      </a:endParaRPr>
                    </a:p>
                  </a:txBody>
                  <a:tcPr marL="68580" marR="68580" marT="0" marB="0"/>
                </a:tc>
                <a:tc>
                  <a:txBody>
                    <a:bodyPr/>
                    <a:lstStyle/>
                    <a:p>
                      <a:pPr algn="r">
                        <a:spcAft>
                          <a:spcPts val="0"/>
                        </a:spcAft>
                      </a:pPr>
                      <a:r>
                        <a:rPr lang="lt-LT" sz="4400" b="1">
                          <a:solidFill>
                            <a:srgbClr val="000000"/>
                          </a:solidFill>
                          <a:effectLst/>
                          <a:latin typeface="+mn-lt"/>
                          <a:ea typeface="Calibri" panose="020F0502020204030204" pitchFamily="34" charset="0"/>
                        </a:rPr>
                        <a:t>323 982 787,04</a:t>
                      </a:r>
                      <a:endParaRPr lang="lt-LT" sz="4400">
                        <a:effectLst/>
                        <a:latin typeface="+mn-lt"/>
                        <a:ea typeface="Calibri" panose="020F0502020204030204" pitchFamily="34" charset="0"/>
                      </a:endParaRPr>
                    </a:p>
                  </a:txBody>
                  <a:tcPr marL="68580" marR="68580" marT="0" marB="0"/>
                </a:tc>
              </a:tr>
              <a:tr h="370840">
                <a:tc>
                  <a:txBody>
                    <a:bodyPr/>
                    <a:lstStyle/>
                    <a:p>
                      <a:pPr>
                        <a:spcAft>
                          <a:spcPts val="0"/>
                        </a:spcAft>
                      </a:pPr>
                      <a:r>
                        <a:rPr lang="lt-LT" sz="4400" b="1">
                          <a:solidFill>
                            <a:srgbClr val="000000"/>
                          </a:solidFill>
                          <a:effectLst/>
                          <a:latin typeface="+mn-lt"/>
                          <a:ea typeface="Calibri" panose="020F0502020204030204" pitchFamily="34" charset="0"/>
                        </a:rPr>
                        <a:t>STS konkretus veiksmas</a:t>
                      </a:r>
                      <a:endParaRPr lang="lt-LT" sz="4400">
                        <a:effectLst/>
                        <a:latin typeface="+mn-lt"/>
                        <a:ea typeface="Calibri" panose="020F0502020204030204" pitchFamily="34" charset="0"/>
                      </a:endParaRPr>
                    </a:p>
                  </a:txBody>
                  <a:tcPr marL="68580" marR="68580" marT="0" marB="0" anchor="b"/>
                </a:tc>
                <a:tc>
                  <a:txBody>
                    <a:bodyPr/>
                    <a:lstStyle/>
                    <a:p>
                      <a:pPr algn="r">
                        <a:spcAft>
                          <a:spcPts val="0"/>
                        </a:spcAft>
                      </a:pPr>
                      <a:r>
                        <a:rPr lang="lt-LT" sz="4400" b="1">
                          <a:solidFill>
                            <a:srgbClr val="000000"/>
                          </a:solidFill>
                          <a:effectLst/>
                          <a:latin typeface="+mn-lt"/>
                          <a:ea typeface="Calibri" panose="020F0502020204030204" pitchFamily="34" charset="0"/>
                        </a:rPr>
                        <a:t>23 999 999,99</a:t>
                      </a:r>
                      <a:endParaRPr lang="lt-LT" sz="4400">
                        <a:effectLst/>
                        <a:latin typeface="+mn-lt"/>
                        <a:ea typeface="Calibri" panose="020F0502020204030204" pitchFamily="34" charset="0"/>
                      </a:endParaRPr>
                    </a:p>
                  </a:txBody>
                  <a:tcPr marL="68580" marR="68580" marT="0" marB="0" anchor="b"/>
                </a:tc>
                <a:tc>
                  <a:txBody>
                    <a:bodyPr/>
                    <a:lstStyle/>
                    <a:p>
                      <a:pPr algn="r">
                        <a:spcAft>
                          <a:spcPts val="0"/>
                        </a:spcAft>
                      </a:pPr>
                      <a:r>
                        <a:rPr lang="lt-LT" sz="4400" b="1">
                          <a:solidFill>
                            <a:srgbClr val="000000"/>
                          </a:solidFill>
                          <a:effectLst/>
                          <a:latin typeface="+mn-lt"/>
                          <a:ea typeface="Calibri" panose="020F0502020204030204" pitchFamily="34" charset="0"/>
                        </a:rPr>
                        <a:t>0,00</a:t>
                      </a:r>
                      <a:endParaRPr lang="lt-LT" sz="4400">
                        <a:effectLst/>
                        <a:latin typeface="+mn-lt"/>
                        <a:ea typeface="Calibri" panose="020F0502020204030204" pitchFamily="34" charset="0"/>
                      </a:endParaRPr>
                    </a:p>
                  </a:txBody>
                  <a:tcPr marL="68580" marR="68580" marT="0" marB="0"/>
                </a:tc>
                <a:tc>
                  <a:txBody>
                    <a:bodyPr/>
                    <a:lstStyle/>
                    <a:p>
                      <a:pPr algn="r">
                        <a:spcAft>
                          <a:spcPts val="0"/>
                        </a:spcAft>
                      </a:pPr>
                      <a:r>
                        <a:rPr lang="lt-LT" sz="4400" b="1">
                          <a:solidFill>
                            <a:srgbClr val="000000"/>
                          </a:solidFill>
                          <a:effectLst/>
                          <a:latin typeface="+mn-lt"/>
                          <a:ea typeface="Calibri" panose="020F0502020204030204" pitchFamily="34" charset="0"/>
                        </a:rPr>
                        <a:t>23 999 999,99</a:t>
                      </a:r>
                      <a:endParaRPr lang="lt-LT" sz="4400">
                        <a:effectLst/>
                        <a:latin typeface="+mn-lt"/>
                        <a:ea typeface="Calibri" panose="020F0502020204030204" pitchFamily="34" charset="0"/>
                      </a:endParaRPr>
                    </a:p>
                  </a:txBody>
                  <a:tcPr marL="68580" marR="68580" marT="0" marB="0"/>
                </a:tc>
              </a:tr>
              <a:tr h="370840">
                <a:tc>
                  <a:txBody>
                    <a:bodyPr/>
                    <a:lstStyle/>
                    <a:p>
                      <a:pPr>
                        <a:spcAft>
                          <a:spcPts val="0"/>
                        </a:spcAft>
                      </a:pPr>
                      <a:r>
                        <a:rPr lang="lt-LT" sz="4400" b="1">
                          <a:solidFill>
                            <a:srgbClr val="000000"/>
                          </a:solidFill>
                          <a:effectLst/>
                          <a:latin typeface="+mn-lt"/>
                          <a:ea typeface="Calibri" panose="020F0502020204030204" pitchFamily="34" charset="0"/>
                        </a:rPr>
                        <a:t>Frontex įranga</a:t>
                      </a:r>
                      <a:endParaRPr lang="lt-LT" sz="4400">
                        <a:effectLst/>
                        <a:latin typeface="+mn-lt"/>
                        <a:ea typeface="Calibri" panose="020F0502020204030204" pitchFamily="34" charset="0"/>
                      </a:endParaRPr>
                    </a:p>
                  </a:txBody>
                  <a:tcPr marL="68580" marR="68580" marT="0" marB="0" anchor="b"/>
                </a:tc>
                <a:tc>
                  <a:txBody>
                    <a:bodyPr/>
                    <a:lstStyle/>
                    <a:p>
                      <a:pPr algn="r">
                        <a:spcAft>
                          <a:spcPts val="0"/>
                        </a:spcAft>
                      </a:pPr>
                      <a:r>
                        <a:rPr lang="lt-LT" sz="4400" b="1">
                          <a:solidFill>
                            <a:srgbClr val="000000"/>
                          </a:solidFill>
                          <a:effectLst/>
                          <a:latin typeface="+mn-lt"/>
                          <a:ea typeface="Calibri" panose="020F0502020204030204" pitchFamily="34" charset="0"/>
                        </a:rPr>
                        <a:t>3 396 240,00</a:t>
                      </a:r>
                      <a:endParaRPr lang="lt-LT" sz="4400">
                        <a:effectLst/>
                        <a:latin typeface="+mn-lt"/>
                        <a:ea typeface="Calibri" panose="020F0502020204030204" pitchFamily="34" charset="0"/>
                      </a:endParaRPr>
                    </a:p>
                  </a:txBody>
                  <a:tcPr marL="68580" marR="68580" marT="0" marB="0" anchor="b"/>
                </a:tc>
                <a:tc>
                  <a:txBody>
                    <a:bodyPr/>
                    <a:lstStyle/>
                    <a:p>
                      <a:pPr algn="r">
                        <a:spcAft>
                          <a:spcPts val="0"/>
                        </a:spcAft>
                      </a:pPr>
                      <a:r>
                        <a:rPr lang="lt-LT" sz="4400" b="1">
                          <a:solidFill>
                            <a:srgbClr val="000000"/>
                          </a:solidFill>
                          <a:effectLst/>
                          <a:latin typeface="+mn-lt"/>
                          <a:ea typeface="Calibri" panose="020F0502020204030204" pitchFamily="34" charset="0"/>
                        </a:rPr>
                        <a:t>356 000,00</a:t>
                      </a:r>
                      <a:endParaRPr lang="lt-LT" sz="4400">
                        <a:effectLst/>
                        <a:latin typeface="+mn-lt"/>
                        <a:ea typeface="Calibri" panose="020F0502020204030204" pitchFamily="34" charset="0"/>
                      </a:endParaRPr>
                    </a:p>
                  </a:txBody>
                  <a:tcPr marL="68580" marR="68580" marT="0" marB="0"/>
                </a:tc>
                <a:tc>
                  <a:txBody>
                    <a:bodyPr/>
                    <a:lstStyle/>
                    <a:p>
                      <a:pPr algn="r">
                        <a:spcAft>
                          <a:spcPts val="0"/>
                        </a:spcAft>
                      </a:pPr>
                      <a:r>
                        <a:rPr lang="lt-LT" sz="4400" b="1">
                          <a:solidFill>
                            <a:srgbClr val="000000"/>
                          </a:solidFill>
                          <a:effectLst/>
                          <a:latin typeface="+mn-lt"/>
                          <a:ea typeface="Calibri" panose="020F0502020204030204" pitchFamily="34" charset="0"/>
                        </a:rPr>
                        <a:t>3 752 240,00</a:t>
                      </a:r>
                      <a:endParaRPr lang="lt-LT" sz="4400">
                        <a:effectLst/>
                        <a:latin typeface="+mn-lt"/>
                        <a:ea typeface="Calibri" panose="020F0502020204030204" pitchFamily="34" charset="0"/>
                      </a:endParaRPr>
                    </a:p>
                  </a:txBody>
                  <a:tcPr marL="68580" marR="68580" marT="0" marB="0"/>
                </a:tc>
              </a:tr>
              <a:tr h="370840">
                <a:tc>
                  <a:txBody>
                    <a:bodyPr/>
                    <a:lstStyle/>
                    <a:p>
                      <a:pPr>
                        <a:spcAft>
                          <a:spcPts val="0"/>
                        </a:spcAft>
                      </a:pPr>
                      <a:r>
                        <a:rPr lang="lt-LT" sz="4400" b="1" dirty="0">
                          <a:solidFill>
                            <a:srgbClr val="000000"/>
                          </a:solidFill>
                          <a:effectLst/>
                          <a:latin typeface="+mn-lt"/>
                          <a:ea typeface="Calibri" panose="020F0502020204030204" pitchFamily="34" charset="0"/>
                        </a:rPr>
                        <a:t>SVVP papildyta </a:t>
                      </a:r>
                      <a:r>
                        <a:rPr lang="lt-LT" sz="4400" b="1" dirty="0" smtClean="0">
                          <a:solidFill>
                            <a:srgbClr val="000000"/>
                          </a:solidFill>
                          <a:effectLst/>
                          <a:latin typeface="+mn-lt"/>
                          <a:ea typeface="Calibri" panose="020F0502020204030204" pitchFamily="34" charset="0"/>
                        </a:rPr>
                        <a:t>programa</a:t>
                      </a:r>
                      <a:endParaRPr lang="lt-LT" sz="4400" dirty="0">
                        <a:effectLst/>
                        <a:latin typeface="+mn-lt"/>
                        <a:ea typeface="Calibri" panose="020F0502020204030204" pitchFamily="34" charset="0"/>
                      </a:endParaRPr>
                    </a:p>
                  </a:txBody>
                  <a:tcPr marL="68580" marR="68580" marT="0" marB="0" anchor="b"/>
                </a:tc>
                <a:tc>
                  <a:txBody>
                    <a:bodyPr/>
                    <a:lstStyle/>
                    <a:p>
                      <a:pPr algn="r">
                        <a:spcAft>
                          <a:spcPts val="0"/>
                        </a:spcAft>
                      </a:pPr>
                      <a:r>
                        <a:rPr lang="lt-LT" sz="4400" b="1" dirty="0">
                          <a:solidFill>
                            <a:srgbClr val="000000"/>
                          </a:solidFill>
                          <a:effectLst/>
                          <a:latin typeface="+mn-lt"/>
                          <a:ea typeface="Calibri" panose="020F0502020204030204" pitchFamily="34" charset="0"/>
                        </a:rPr>
                        <a:t>330 791 925,99</a:t>
                      </a:r>
                      <a:endParaRPr lang="lt-LT" sz="4400" dirty="0">
                        <a:effectLst/>
                        <a:latin typeface="+mn-lt"/>
                        <a:ea typeface="Calibri" panose="020F0502020204030204" pitchFamily="34" charset="0"/>
                      </a:endParaRPr>
                    </a:p>
                  </a:txBody>
                  <a:tcPr marL="68580" marR="68580" marT="0" marB="0"/>
                </a:tc>
                <a:tc>
                  <a:txBody>
                    <a:bodyPr/>
                    <a:lstStyle/>
                    <a:p>
                      <a:pPr algn="r">
                        <a:spcAft>
                          <a:spcPts val="0"/>
                        </a:spcAft>
                      </a:pPr>
                      <a:r>
                        <a:rPr lang="lt-LT" sz="4400" b="1">
                          <a:solidFill>
                            <a:srgbClr val="000000"/>
                          </a:solidFill>
                          <a:effectLst/>
                          <a:latin typeface="+mn-lt"/>
                          <a:ea typeface="Calibri" panose="020F0502020204030204" pitchFamily="34" charset="0"/>
                        </a:rPr>
                        <a:t>20 943 101,04</a:t>
                      </a:r>
                      <a:endParaRPr lang="lt-LT" sz="4400">
                        <a:effectLst/>
                        <a:latin typeface="+mn-lt"/>
                        <a:ea typeface="Calibri" panose="020F0502020204030204" pitchFamily="34" charset="0"/>
                      </a:endParaRPr>
                    </a:p>
                  </a:txBody>
                  <a:tcPr marL="68580" marR="68580" marT="0" marB="0"/>
                </a:tc>
                <a:tc>
                  <a:txBody>
                    <a:bodyPr/>
                    <a:lstStyle/>
                    <a:p>
                      <a:pPr algn="r">
                        <a:spcAft>
                          <a:spcPts val="0"/>
                        </a:spcAft>
                      </a:pPr>
                      <a:r>
                        <a:rPr lang="lt-LT" sz="4400" b="1" dirty="0">
                          <a:solidFill>
                            <a:srgbClr val="000000"/>
                          </a:solidFill>
                          <a:effectLst/>
                          <a:latin typeface="+mn-lt"/>
                          <a:ea typeface="Calibri" panose="020F0502020204030204" pitchFamily="34" charset="0"/>
                        </a:rPr>
                        <a:t>351 735 027,03</a:t>
                      </a:r>
                      <a:endParaRPr lang="lt-LT" sz="4400" dirty="0">
                        <a:effectLst/>
                        <a:latin typeface="+mn-lt"/>
                        <a:ea typeface="Calibri" panose="020F0502020204030204" pitchFamily="34" charset="0"/>
                      </a:endParaRPr>
                    </a:p>
                  </a:txBody>
                  <a:tcPr marL="68580" marR="68580" marT="0" marB="0"/>
                </a:tc>
              </a:tr>
            </a:tbl>
          </a:graphicData>
        </a:graphic>
      </p:graphicFrame>
      <p:sp>
        <p:nvSpPr>
          <p:cNvPr id="3" name="TextBox 2"/>
          <p:cNvSpPr txBox="1"/>
          <p:nvPr/>
        </p:nvSpPr>
        <p:spPr>
          <a:xfrm>
            <a:off x="1172562" y="8545471"/>
            <a:ext cx="22336371" cy="1754326"/>
          </a:xfrm>
          <a:prstGeom prst="rect">
            <a:avLst/>
          </a:prstGeom>
          <a:noFill/>
        </p:spPr>
        <p:txBody>
          <a:bodyPr wrap="none" rtlCol="0">
            <a:spAutoFit/>
          </a:bodyPr>
          <a:lstStyle/>
          <a:p>
            <a:r>
              <a:rPr lang="lt-LT" b="1" dirty="0" smtClean="0">
                <a:solidFill>
                  <a:srgbClr val="000000"/>
                </a:solidFill>
              </a:rPr>
              <a:t>NUTARTA</a:t>
            </a:r>
            <a:r>
              <a:rPr lang="lt-LT" dirty="0" smtClean="0">
                <a:solidFill>
                  <a:srgbClr val="000000"/>
                </a:solidFill>
              </a:rPr>
              <a:t>. Patvirtinti patikslintą SVVP programos projektą (2023-06-27 versija). Jei būtų gautos  neesminės </a:t>
            </a:r>
          </a:p>
          <a:p>
            <a:r>
              <a:rPr lang="lt-LT" dirty="0" smtClean="0">
                <a:solidFill>
                  <a:srgbClr val="000000"/>
                </a:solidFill>
              </a:rPr>
              <a:t>Europos Komisijos pastabos, SVVP programos projektas turėtų būti atitinkamai patikslintas.</a:t>
            </a:r>
          </a:p>
          <a:p>
            <a:endParaRPr lang="lt-LT" dirty="0">
              <a:solidFill>
                <a:srgbClr val="000000"/>
              </a:solidFill>
            </a:endParaRPr>
          </a:p>
        </p:txBody>
      </p:sp>
    </p:spTree>
    <p:extLst>
      <p:ext uri="{BB962C8B-B14F-4D97-AF65-F5344CB8AC3E}">
        <p14:creationId xmlns:p14="http://schemas.microsoft.com/office/powerpoint/2010/main" val="2873065951"/>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Lentelė 2"/>
          <p:cNvGraphicFramePr>
            <a:graphicFrameLocks noGrp="1"/>
          </p:cNvGraphicFramePr>
          <p:nvPr>
            <p:extLst>
              <p:ext uri="{D42A27DB-BD31-4B8C-83A1-F6EECF244321}">
                <p14:modId xmlns:p14="http://schemas.microsoft.com/office/powerpoint/2010/main" val="2666188070"/>
              </p:ext>
            </p:extLst>
          </p:nvPr>
        </p:nvGraphicFramePr>
        <p:xfrm>
          <a:off x="612616" y="2480242"/>
          <a:ext cx="23311132" cy="9739362"/>
        </p:xfrm>
        <a:graphic>
          <a:graphicData uri="http://schemas.openxmlformats.org/drawingml/2006/table">
            <a:tbl>
              <a:tblPr firstRow="1" firstCol="1" bandRow="1">
                <a:tableStyleId>{5C22544A-7EE6-4342-B048-85BDC9FD1C3A}</a:tableStyleId>
              </a:tblPr>
              <a:tblGrid>
                <a:gridCol w="3279970">
                  <a:extLst>
                    <a:ext uri="{9D8B030D-6E8A-4147-A177-3AD203B41FA5}">
                      <a16:colId xmlns:a16="http://schemas.microsoft.com/office/drawing/2014/main" xmlns="" val="20000"/>
                    </a:ext>
                  </a:extLst>
                </a:gridCol>
                <a:gridCol w="4176228">
                  <a:extLst>
                    <a:ext uri="{9D8B030D-6E8A-4147-A177-3AD203B41FA5}">
                      <a16:colId xmlns:a16="http://schemas.microsoft.com/office/drawing/2014/main" xmlns="" val="20001"/>
                    </a:ext>
                  </a:extLst>
                </a:gridCol>
                <a:gridCol w="2981217">
                  <a:extLst>
                    <a:ext uri="{9D8B030D-6E8A-4147-A177-3AD203B41FA5}">
                      <a16:colId xmlns:a16="http://schemas.microsoft.com/office/drawing/2014/main" xmlns="" val="20002"/>
                    </a:ext>
                  </a:extLst>
                </a:gridCol>
                <a:gridCol w="3282071">
                  <a:extLst>
                    <a:ext uri="{9D8B030D-6E8A-4147-A177-3AD203B41FA5}">
                      <a16:colId xmlns:a16="http://schemas.microsoft.com/office/drawing/2014/main" xmlns="" val="20003"/>
                    </a:ext>
                  </a:extLst>
                </a:gridCol>
                <a:gridCol w="3279970">
                  <a:extLst>
                    <a:ext uri="{9D8B030D-6E8A-4147-A177-3AD203B41FA5}">
                      <a16:colId xmlns:a16="http://schemas.microsoft.com/office/drawing/2014/main" xmlns="" val="20004"/>
                    </a:ext>
                  </a:extLst>
                </a:gridCol>
                <a:gridCol w="3155838">
                  <a:extLst>
                    <a:ext uri="{9D8B030D-6E8A-4147-A177-3AD203B41FA5}">
                      <a16:colId xmlns:a16="http://schemas.microsoft.com/office/drawing/2014/main" xmlns="" val="20005"/>
                    </a:ext>
                  </a:extLst>
                </a:gridCol>
                <a:gridCol w="3155838">
                  <a:extLst>
                    <a:ext uri="{9D8B030D-6E8A-4147-A177-3AD203B41FA5}">
                      <a16:colId xmlns:a16="http://schemas.microsoft.com/office/drawing/2014/main" xmlns="" val="20006"/>
                    </a:ext>
                  </a:extLst>
                </a:gridCol>
              </a:tblGrid>
              <a:tr h="385955">
                <a:tc rowSpan="2">
                  <a:txBody>
                    <a:bodyPr/>
                    <a:lstStyle/>
                    <a:p>
                      <a:pPr algn="ctr">
                        <a:lnSpc>
                          <a:spcPct val="107000"/>
                        </a:lnSpc>
                        <a:spcAft>
                          <a:spcPts val="0"/>
                        </a:spcAft>
                      </a:pPr>
                      <a:r>
                        <a:rPr lang="lt-LT" sz="2800" dirty="0">
                          <a:effectLst/>
                        </a:rPr>
                        <a:t>Nr. </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rowSpan="2">
                  <a:txBody>
                    <a:bodyPr/>
                    <a:lstStyle/>
                    <a:p>
                      <a:pPr algn="ctr">
                        <a:lnSpc>
                          <a:spcPct val="107000"/>
                        </a:lnSpc>
                        <a:spcAft>
                          <a:spcPts val="0"/>
                        </a:spcAft>
                      </a:pPr>
                      <a:r>
                        <a:rPr lang="lt-LT" sz="2800" dirty="0">
                          <a:effectLst/>
                        </a:rPr>
                        <a:t>Konkretaus tikslo ir projekto pavadinimas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rowSpan="2">
                  <a:txBody>
                    <a:bodyPr/>
                    <a:lstStyle/>
                    <a:p>
                      <a:pPr algn="ctr">
                        <a:lnSpc>
                          <a:spcPct val="107000"/>
                        </a:lnSpc>
                        <a:spcAft>
                          <a:spcPts val="0"/>
                        </a:spcAft>
                      </a:pPr>
                      <a:r>
                        <a:rPr lang="lt-LT" sz="2800" dirty="0">
                          <a:effectLst/>
                        </a:rPr>
                        <a:t>Planuojamas kvietimo teikti projekto įgyvendinimo planą paskelbimo laikotarpis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rowSpan="2">
                  <a:txBody>
                    <a:bodyPr/>
                    <a:lstStyle/>
                    <a:p>
                      <a:pPr algn="ctr">
                        <a:lnSpc>
                          <a:spcPct val="107000"/>
                        </a:lnSpc>
                        <a:spcAft>
                          <a:spcPts val="0"/>
                        </a:spcAft>
                        <a:tabLst>
                          <a:tab pos="3166110" algn="ctr"/>
                          <a:tab pos="6332220" algn="r"/>
                          <a:tab pos="822960" algn="l"/>
                        </a:tabLst>
                      </a:pPr>
                      <a:r>
                        <a:rPr lang="lt-LT" sz="2800" dirty="0">
                          <a:effectLst/>
                        </a:rPr>
                        <a:t>Mažinama / didinama SVVP lėšų dalis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gridSpan="3">
                  <a:txBody>
                    <a:bodyPr/>
                    <a:lstStyle/>
                    <a:p>
                      <a:pPr algn="ctr">
                        <a:lnSpc>
                          <a:spcPct val="107000"/>
                        </a:lnSpc>
                        <a:spcAft>
                          <a:spcPts val="0"/>
                        </a:spcAft>
                      </a:pPr>
                      <a:r>
                        <a:rPr lang="lt-LT" sz="3200" dirty="0">
                          <a:effectLst/>
                        </a:rPr>
                        <a:t>Skiriamas finansavimas, iki (</a:t>
                      </a:r>
                      <a:r>
                        <a:rPr lang="lt-LT" sz="3200" dirty="0" err="1">
                          <a:effectLst/>
                        </a:rPr>
                        <a:t>Eur</a:t>
                      </a:r>
                      <a:r>
                        <a:rPr lang="lt-LT" sz="3200" dirty="0">
                          <a:effectLst/>
                        </a:rPr>
                        <a:t>)</a:t>
                      </a:r>
                      <a:endParaRPr lang="lt-LT"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0000"/>
                  </a:ext>
                </a:extLst>
              </a:tr>
              <a:tr h="3478926">
                <a:tc vMerge="1">
                  <a:txBody>
                    <a:bodyPr/>
                    <a:lstStyle/>
                    <a:p>
                      <a:endParaRPr lang="lt-LT"/>
                    </a:p>
                  </a:txBody>
                  <a:tcPr/>
                </a:tc>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2800" dirty="0">
                          <a:solidFill>
                            <a:schemeClr val="tx2"/>
                          </a:solidFill>
                          <a:effectLst/>
                        </a:rPr>
                        <a:t>ES lėšos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a:txBody>
                    <a:bodyPr/>
                    <a:lstStyle/>
                    <a:p>
                      <a:pPr algn="ctr">
                        <a:lnSpc>
                          <a:spcPct val="107000"/>
                        </a:lnSpc>
                        <a:spcAft>
                          <a:spcPts val="0"/>
                        </a:spcAft>
                      </a:pPr>
                      <a:r>
                        <a:rPr lang="lt-LT" sz="2800" dirty="0">
                          <a:solidFill>
                            <a:schemeClr val="tx2"/>
                          </a:solidFill>
                          <a:effectLst/>
                        </a:rPr>
                        <a:t>BF lėšos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tc>
                  <a:txBody>
                    <a:bodyPr/>
                    <a:lstStyle/>
                    <a:p>
                      <a:pPr algn="ctr">
                        <a:lnSpc>
                          <a:spcPct val="107000"/>
                        </a:lnSpc>
                        <a:spcAft>
                          <a:spcPts val="0"/>
                        </a:spcAft>
                      </a:pPr>
                      <a:r>
                        <a:rPr lang="lt-LT" sz="2800" dirty="0">
                          <a:solidFill>
                            <a:schemeClr val="tx2"/>
                          </a:solidFill>
                          <a:effectLst/>
                        </a:rPr>
                        <a:t>Iš viso</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87" marR="36187" marT="0" marB="0" anchor="ctr"/>
                </a:tc>
                <a:extLst>
                  <a:ext uri="{0D108BD9-81ED-4DB2-BD59-A6C34878D82A}">
                    <a16:rowId xmlns:a16="http://schemas.microsoft.com/office/drawing/2014/main" xmlns="" val="10001"/>
                  </a:ext>
                </a:extLst>
              </a:tr>
              <a:tr h="521708">
                <a:tc>
                  <a:txBody>
                    <a:bodyPr/>
                    <a:lstStyle/>
                    <a:p>
                      <a:pPr marL="342900" lvl="0" indent="-342900" algn="ctr">
                        <a:lnSpc>
                          <a:spcPct val="107000"/>
                        </a:lnSpc>
                        <a:spcAft>
                          <a:spcPts val="0"/>
                        </a:spcAft>
                        <a:buFont typeface="+mj-lt"/>
                        <a:buAutoNum type="arabicPeriod"/>
                      </a:pPr>
                      <a:r>
                        <a:rPr lang="en-US" sz="2800" dirty="0">
                          <a:effectLst/>
                          <a:latin typeface="+mn-lt"/>
                        </a:rPr>
                        <a:t> </a:t>
                      </a:r>
                      <a:endParaRPr lang="lt-LT" sz="2800" dirty="0">
                        <a:effectLst/>
                        <a:latin typeface="+mn-lt"/>
                        <a:ea typeface="Calibri" panose="020F0502020204030204" pitchFamily="34" charset="0"/>
                        <a:cs typeface="Times New Roman" panose="02020603050405020304" pitchFamily="18" charset="0"/>
                      </a:endParaRPr>
                    </a:p>
                  </a:txBody>
                  <a:tcPr marL="36187" marR="36187" marT="0" marB="0"/>
                </a:tc>
                <a:tc gridSpan="6">
                  <a:txBody>
                    <a:bodyPr/>
                    <a:lstStyle/>
                    <a:p>
                      <a:pPr>
                        <a:lnSpc>
                          <a:spcPct val="107000"/>
                        </a:lnSpc>
                        <a:spcAft>
                          <a:spcPts val="0"/>
                        </a:spcAft>
                        <a:tabLst>
                          <a:tab pos="3166110" algn="ctr"/>
                          <a:tab pos="6332220" algn="r"/>
                          <a:tab pos="822960" algn="l"/>
                        </a:tabLst>
                      </a:pPr>
                      <a:r>
                        <a:rPr lang="lt-LT" sz="2800" dirty="0">
                          <a:solidFill>
                            <a:schemeClr val="tx2"/>
                          </a:solidFill>
                          <a:effectLst/>
                          <a:latin typeface="+mn-lt"/>
                        </a:rPr>
                        <a:t>KONKRETUS TIKSLAS: Europos integruotas sienų valdymas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0002"/>
                  </a:ext>
                </a:extLst>
              </a:tr>
              <a:tr h="862296">
                <a:tc>
                  <a:txBody>
                    <a:bodyPr/>
                    <a:lstStyle/>
                    <a:p>
                      <a:pPr algn="ctr">
                        <a:lnSpc>
                          <a:spcPct val="107000"/>
                        </a:lnSpc>
                        <a:spcAft>
                          <a:spcPts val="800"/>
                        </a:spcAft>
                      </a:pPr>
                      <a:r>
                        <a:rPr lang="en-US" sz="2800" dirty="0">
                          <a:effectLst/>
                          <a:latin typeface="+mn-lt"/>
                        </a:rPr>
                        <a:t>111</a:t>
                      </a:r>
                      <a:endParaRPr lang="lt-LT" sz="2800" dirty="0">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marL="0" algn="l" defTabSz="1828434" rtl="0" eaLnBrk="1" latinLnBrk="0" hangingPunct="1">
                        <a:lnSpc>
                          <a:spcPct val="107000"/>
                        </a:lnSpc>
                        <a:spcAft>
                          <a:spcPts val="0"/>
                        </a:spcAft>
                      </a:pPr>
                      <a:r>
                        <a:rPr lang="lt-LT" sz="2800" kern="1200" dirty="0">
                          <a:solidFill>
                            <a:schemeClr val="tx2"/>
                          </a:solidFill>
                          <a:effectLst/>
                          <a:latin typeface="+mn-lt"/>
                          <a:ea typeface="+mn-ea"/>
                          <a:cs typeface="+mn-cs"/>
                        </a:rPr>
                        <a:t>Sienos stebėjimo sistemų atnaujinimas, </a:t>
                      </a:r>
                      <a:r>
                        <a:rPr lang="lt-LT" sz="2800" strike="sngStrike" kern="1200" dirty="0">
                          <a:solidFill>
                            <a:schemeClr val="tx2"/>
                          </a:solidFill>
                          <a:effectLst/>
                          <a:latin typeface="+mn-lt"/>
                          <a:ea typeface="+mn-ea"/>
                          <a:cs typeface="+mn-cs"/>
                        </a:rPr>
                        <a:t>I etapas</a:t>
                      </a:r>
                    </a:p>
                  </a:txBody>
                  <a:tcPr marL="36187" marR="36187" marT="0" marB="0"/>
                </a:tc>
                <a:tc>
                  <a:txBody>
                    <a:bodyPr/>
                    <a:lstStyle/>
                    <a:p>
                      <a:pPr algn="ctr">
                        <a:lnSpc>
                          <a:spcPct val="107000"/>
                        </a:lnSpc>
                        <a:spcAft>
                          <a:spcPts val="0"/>
                        </a:spcAft>
                      </a:pPr>
                      <a:r>
                        <a:rPr lang="en-US" sz="2800" dirty="0">
                          <a:solidFill>
                            <a:schemeClr val="tx2"/>
                          </a:solidFill>
                          <a:effectLst/>
                          <a:latin typeface="+mn-lt"/>
                        </a:rPr>
                        <a:t>2023 m. I </a:t>
                      </a:r>
                      <a:r>
                        <a:rPr lang="en-US" sz="2800" dirty="0" err="1">
                          <a:solidFill>
                            <a:schemeClr val="tx2"/>
                          </a:solidFill>
                          <a:effectLst/>
                          <a:latin typeface="+mn-lt"/>
                        </a:rPr>
                        <a:t>ketv</a:t>
                      </a:r>
                      <a:r>
                        <a:rPr lang="en-US" sz="2800" dirty="0">
                          <a:solidFill>
                            <a:schemeClr val="tx2"/>
                          </a:solidFill>
                          <a:effectLst/>
                          <a:latin typeface="+mn-lt"/>
                        </a:rPr>
                        <a:t>.</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dirty="0">
                          <a:solidFill>
                            <a:schemeClr val="tx2"/>
                          </a:solidFill>
                          <a:effectLst/>
                          <a:latin typeface="+mn-lt"/>
                        </a:rPr>
                        <a:t>+6 960 </a:t>
                      </a:r>
                      <a:r>
                        <a:rPr lang="en-US" sz="2800" dirty="0" smtClean="0">
                          <a:solidFill>
                            <a:schemeClr val="tx2"/>
                          </a:solidFill>
                          <a:effectLst/>
                          <a:latin typeface="+mn-lt"/>
                        </a:rPr>
                        <a:t>000,00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a:solidFill>
                            <a:schemeClr val="tx2"/>
                          </a:solidFill>
                          <a:effectLst/>
                          <a:latin typeface="+mn-lt"/>
                        </a:rPr>
                        <a:t>5 124 000,00</a:t>
                      </a:r>
                      <a:endParaRPr lang="lt-LT" sz="2800" dirty="0">
                        <a:solidFill>
                          <a:schemeClr val="tx2"/>
                        </a:solidFill>
                        <a:effectLst/>
                        <a:latin typeface="+mn-lt"/>
                      </a:endParaRPr>
                    </a:p>
                    <a:p>
                      <a:pPr algn="r">
                        <a:lnSpc>
                          <a:spcPct val="107000"/>
                        </a:lnSpc>
                        <a:spcAft>
                          <a:spcPts val="0"/>
                        </a:spcAft>
                      </a:pPr>
                      <a:r>
                        <a:rPr lang="en-US" sz="2800" b="1" dirty="0">
                          <a:solidFill>
                            <a:schemeClr val="tx2"/>
                          </a:solidFill>
                          <a:effectLst/>
                          <a:latin typeface="+mn-lt"/>
                        </a:rPr>
                        <a:t>12 084 000,00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a:solidFill>
                            <a:schemeClr val="tx2"/>
                          </a:solidFill>
                          <a:effectLst/>
                          <a:latin typeface="+mn-lt"/>
                        </a:rPr>
                        <a:t>1 708 000,00</a:t>
                      </a:r>
                      <a:endParaRPr lang="lt-LT" sz="2800" dirty="0">
                        <a:solidFill>
                          <a:schemeClr val="tx2"/>
                        </a:solidFill>
                        <a:effectLst/>
                        <a:latin typeface="+mn-lt"/>
                      </a:endParaRPr>
                    </a:p>
                    <a:p>
                      <a:pPr algn="r">
                        <a:lnSpc>
                          <a:spcPct val="107000"/>
                        </a:lnSpc>
                        <a:spcAft>
                          <a:spcPts val="0"/>
                        </a:spcAft>
                      </a:pPr>
                      <a:r>
                        <a:rPr lang="en-US" sz="2800" b="1" dirty="0">
                          <a:solidFill>
                            <a:schemeClr val="tx2"/>
                          </a:solidFill>
                          <a:effectLst/>
                          <a:latin typeface="+mn-lt"/>
                        </a:rPr>
                        <a:t>4 028 000,00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a:solidFill>
                            <a:schemeClr val="tx2"/>
                          </a:solidFill>
                          <a:effectLst/>
                          <a:latin typeface="+mn-lt"/>
                        </a:rPr>
                        <a:t>6 832 000,00</a:t>
                      </a:r>
                      <a:endParaRPr lang="lt-LT" sz="2800" dirty="0">
                        <a:solidFill>
                          <a:schemeClr val="tx2"/>
                        </a:solidFill>
                        <a:effectLst/>
                        <a:latin typeface="+mn-lt"/>
                      </a:endParaRPr>
                    </a:p>
                    <a:p>
                      <a:pPr algn="r">
                        <a:lnSpc>
                          <a:spcPct val="107000"/>
                        </a:lnSpc>
                        <a:spcAft>
                          <a:spcPts val="0"/>
                        </a:spcAft>
                      </a:pPr>
                      <a:r>
                        <a:rPr lang="en-US" sz="2800" b="1" dirty="0">
                          <a:solidFill>
                            <a:schemeClr val="tx2"/>
                          </a:solidFill>
                          <a:effectLst/>
                          <a:latin typeface="+mn-lt"/>
                        </a:rPr>
                        <a:t>16 112 000,00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extLst>
                  <a:ext uri="{0D108BD9-81ED-4DB2-BD59-A6C34878D82A}">
                    <a16:rowId xmlns:a16="http://schemas.microsoft.com/office/drawing/2014/main" xmlns="" val="10003"/>
                  </a:ext>
                </a:extLst>
              </a:tr>
              <a:tr h="1009008">
                <a:tc>
                  <a:txBody>
                    <a:bodyPr/>
                    <a:lstStyle/>
                    <a:p>
                      <a:pPr algn="ctr">
                        <a:lnSpc>
                          <a:spcPct val="107000"/>
                        </a:lnSpc>
                        <a:spcAft>
                          <a:spcPts val="800"/>
                        </a:spcAft>
                      </a:pPr>
                      <a:r>
                        <a:rPr lang="en-US" sz="2800" strike="sngStrike">
                          <a:effectLst/>
                          <a:latin typeface="+mn-lt"/>
                        </a:rPr>
                        <a:t>112</a:t>
                      </a:r>
                      <a:endParaRPr lang="lt-LT" sz="2800">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nSpc>
                          <a:spcPct val="107000"/>
                        </a:lnSpc>
                        <a:spcAft>
                          <a:spcPts val="0"/>
                        </a:spcAft>
                        <a:tabLst>
                          <a:tab pos="3166110" algn="ctr"/>
                          <a:tab pos="6332220" algn="r"/>
                          <a:tab pos="822960" algn="l"/>
                        </a:tabLst>
                      </a:pPr>
                      <a:r>
                        <a:rPr lang="lt-LT" sz="2800" strike="sngStrike" dirty="0">
                          <a:solidFill>
                            <a:schemeClr val="tx2"/>
                          </a:solidFill>
                          <a:effectLst/>
                          <a:latin typeface="+mn-lt"/>
                        </a:rPr>
                        <a:t>Sienos stebėjimo sistemų atnaujinimas, II etapas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ctr">
                        <a:lnSpc>
                          <a:spcPct val="107000"/>
                        </a:lnSpc>
                        <a:spcAft>
                          <a:spcPts val="0"/>
                        </a:spcAft>
                      </a:pPr>
                      <a:r>
                        <a:rPr lang="en-US" sz="2800" strike="sngStrike" dirty="0">
                          <a:solidFill>
                            <a:schemeClr val="tx2"/>
                          </a:solidFill>
                          <a:effectLst/>
                          <a:latin typeface="+mn-lt"/>
                        </a:rPr>
                        <a:t>2024 m. I </a:t>
                      </a:r>
                      <a:r>
                        <a:rPr lang="en-US" sz="2800" strike="sngStrike" dirty="0" err="1">
                          <a:solidFill>
                            <a:schemeClr val="tx2"/>
                          </a:solidFill>
                          <a:effectLst/>
                          <a:latin typeface="+mn-lt"/>
                        </a:rPr>
                        <a:t>ketv</a:t>
                      </a:r>
                      <a:r>
                        <a:rPr lang="en-US" sz="2800" strike="sngStrike" dirty="0">
                          <a:solidFill>
                            <a:schemeClr val="tx2"/>
                          </a:solidFill>
                          <a:effectLst/>
                          <a:latin typeface="+mn-lt"/>
                        </a:rPr>
                        <a:t>. </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dirty="0">
                          <a:solidFill>
                            <a:schemeClr val="tx2"/>
                          </a:solidFill>
                          <a:effectLst/>
                          <a:latin typeface="+mn-lt"/>
                        </a:rPr>
                        <a:t>-4 620 000,00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a:solidFill>
                            <a:schemeClr val="tx2"/>
                          </a:solidFill>
                          <a:effectLst/>
                          <a:latin typeface="+mn-lt"/>
                        </a:rPr>
                        <a:t>4 620 000,00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a:solidFill>
                            <a:schemeClr val="tx2"/>
                          </a:solidFill>
                          <a:effectLst/>
                          <a:latin typeface="+mn-lt"/>
                        </a:rPr>
                        <a:t>1 540 000,00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a:solidFill>
                            <a:schemeClr val="tx2"/>
                          </a:solidFill>
                          <a:effectLst/>
                          <a:latin typeface="+mn-lt"/>
                        </a:rPr>
                        <a:t>6 160 000,00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extLst>
                  <a:ext uri="{0D108BD9-81ED-4DB2-BD59-A6C34878D82A}">
                    <a16:rowId xmlns:a16="http://schemas.microsoft.com/office/drawing/2014/main" xmlns="" val="10004"/>
                  </a:ext>
                </a:extLst>
              </a:tr>
              <a:tr h="962526">
                <a:tc>
                  <a:txBody>
                    <a:bodyPr/>
                    <a:lstStyle/>
                    <a:p>
                      <a:pPr algn="ctr">
                        <a:lnSpc>
                          <a:spcPct val="107000"/>
                        </a:lnSpc>
                        <a:spcAft>
                          <a:spcPts val="800"/>
                        </a:spcAft>
                      </a:pPr>
                      <a:r>
                        <a:rPr lang="lt-LT" sz="2800" strike="sngStrike" dirty="0" smtClean="0">
                          <a:effectLst/>
                          <a:latin typeface="+mn-lt"/>
                          <a:ea typeface="Calibri" panose="020F0502020204030204" pitchFamily="34" charset="0"/>
                          <a:cs typeface="Times New Roman" panose="02020603050405020304" pitchFamily="18" charset="0"/>
                        </a:rPr>
                        <a:t>113</a:t>
                      </a:r>
                      <a:endParaRPr lang="lt-LT" sz="2800" strike="sngStrike" dirty="0">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nSpc>
                          <a:spcPct val="107000"/>
                        </a:lnSpc>
                        <a:spcAft>
                          <a:spcPts val="0"/>
                        </a:spcAft>
                        <a:tabLst>
                          <a:tab pos="3166110" algn="ctr"/>
                          <a:tab pos="6332220" algn="r"/>
                          <a:tab pos="822960" algn="l"/>
                        </a:tabLst>
                      </a:pPr>
                      <a:r>
                        <a:rPr lang="lt-LT" sz="2800" strike="sngStrike" dirty="0">
                          <a:solidFill>
                            <a:schemeClr val="tx2"/>
                          </a:solidFill>
                          <a:effectLst/>
                          <a:latin typeface="+mn-lt"/>
                        </a:rPr>
                        <a:t>Sienos stebėjimo sistemų atnaujinimas, </a:t>
                      </a:r>
                      <a:r>
                        <a:rPr lang="lt-LT" sz="2800" strike="sngStrike" dirty="0" smtClean="0">
                          <a:solidFill>
                            <a:schemeClr val="tx2"/>
                          </a:solidFill>
                          <a:effectLst/>
                          <a:latin typeface="+mn-lt"/>
                        </a:rPr>
                        <a:t>III </a:t>
                      </a:r>
                      <a:r>
                        <a:rPr lang="lt-LT" sz="2800" strike="sngStrike" dirty="0">
                          <a:solidFill>
                            <a:schemeClr val="tx2"/>
                          </a:solidFill>
                          <a:effectLst/>
                          <a:latin typeface="+mn-lt"/>
                        </a:rPr>
                        <a:t>etapas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ctr">
                        <a:lnSpc>
                          <a:spcPct val="107000"/>
                        </a:lnSpc>
                        <a:spcAft>
                          <a:spcPts val="0"/>
                        </a:spcAft>
                      </a:pPr>
                      <a:r>
                        <a:rPr lang="en-US" sz="2800" strike="sngStrike" dirty="0" smtClean="0">
                          <a:solidFill>
                            <a:schemeClr val="tx2"/>
                          </a:solidFill>
                          <a:effectLst/>
                          <a:latin typeface="+mn-lt"/>
                        </a:rPr>
                        <a:t>202</a:t>
                      </a:r>
                      <a:r>
                        <a:rPr lang="lt-LT" sz="2800" strike="sngStrike" dirty="0" smtClean="0">
                          <a:solidFill>
                            <a:schemeClr val="tx2"/>
                          </a:solidFill>
                          <a:effectLst/>
                          <a:latin typeface="+mn-lt"/>
                        </a:rPr>
                        <a:t>5</a:t>
                      </a:r>
                      <a:r>
                        <a:rPr lang="en-US" sz="2800" strike="sngStrike" dirty="0" smtClean="0">
                          <a:solidFill>
                            <a:schemeClr val="tx2"/>
                          </a:solidFill>
                          <a:effectLst/>
                          <a:latin typeface="+mn-lt"/>
                        </a:rPr>
                        <a:t> </a:t>
                      </a:r>
                      <a:r>
                        <a:rPr lang="en-US" sz="2800" strike="sngStrike" dirty="0">
                          <a:solidFill>
                            <a:schemeClr val="tx2"/>
                          </a:solidFill>
                          <a:effectLst/>
                          <a:latin typeface="+mn-lt"/>
                        </a:rPr>
                        <a:t>m. I </a:t>
                      </a:r>
                      <a:r>
                        <a:rPr lang="en-US" sz="2800" strike="sngStrike" dirty="0" err="1">
                          <a:solidFill>
                            <a:schemeClr val="tx2"/>
                          </a:solidFill>
                          <a:effectLst/>
                          <a:latin typeface="+mn-lt"/>
                        </a:rPr>
                        <a:t>ketv</a:t>
                      </a:r>
                      <a:r>
                        <a:rPr lang="en-US" sz="2800" strike="sngStrike" dirty="0">
                          <a:solidFill>
                            <a:schemeClr val="tx2"/>
                          </a:solidFill>
                          <a:effectLst/>
                          <a:latin typeface="+mn-lt"/>
                        </a:rPr>
                        <a:t>. </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en-US" sz="2800" strike="sngStrike" dirty="0" smtClean="0">
                          <a:solidFill>
                            <a:schemeClr val="tx2"/>
                          </a:solidFill>
                          <a:effectLst/>
                          <a:latin typeface="+mn-lt"/>
                        </a:rPr>
                        <a:t>-</a:t>
                      </a:r>
                      <a:r>
                        <a:rPr lang="lt-LT" sz="2800" strike="sngStrike" dirty="0" smtClean="0">
                          <a:solidFill>
                            <a:schemeClr val="tx2"/>
                          </a:solidFill>
                          <a:effectLst/>
                          <a:latin typeface="+mn-lt"/>
                        </a:rPr>
                        <a:t>2</a:t>
                      </a:r>
                      <a:r>
                        <a:rPr lang="en-US" sz="2800" strike="sngStrike" dirty="0" smtClean="0">
                          <a:solidFill>
                            <a:schemeClr val="tx2"/>
                          </a:solidFill>
                          <a:effectLst/>
                          <a:latin typeface="+mn-lt"/>
                        </a:rPr>
                        <a:t> </a:t>
                      </a:r>
                      <a:r>
                        <a:rPr lang="lt-LT" sz="2800" strike="sngStrike" dirty="0" smtClean="0">
                          <a:solidFill>
                            <a:schemeClr val="tx2"/>
                          </a:solidFill>
                          <a:effectLst/>
                          <a:latin typeface="+mn-lt"/>
                        </a:rPr>
                        <a:t>340</a:t>
                      </a:r>
                      <a:r>
                        <a:rPr lang="en-US" sz="2800" strike="sngStrike" dirty="0" smtClean="0">
                          <a:solidFill>
                            <a:schemeClr val="tx2"/>
                          </a:solidFill>
                          <a:effectLst/>
                          <a:latin typeface="+mn-lt"/>
                        </a:rPr>
                        <a:t> </a:t>
                      </a:r>
                      <a:r>
                        <a:rPr lang="en-US" sz="2800" strike="sngStrike" dirty="0">
                          <a:solidFill>
                            <a:schemeClr val="tx2"/>
                          </a:solidFill>
                          <a:effectLst/>
                          <a:latin typeface="+mn-lt"/>
                        </a:rPr>
                        <a:t>000,00</a:t>
                      </a: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lt-LT" sz="2800" strike="sngStrike" dirty="0" smtClean="0">
                          <a:solidFill>
                            <a:schemeClr val="tx2"/>
                          </a:solidFill>
                          <a:effectLst/>
                          <a:latin typeface="+mn-lt"/>
                          <a:ea typeface="Calibri" panose="020F0502020204030204" pitchFamily="34" charset="0"/>
                          <a:cs typeface="Times New Roman" panose="02020603050405020304" pitchFamily="18" charset="0"/>
                        </a:rPr>
                        <a:t>2 340 000,00</a:t>
                      </a: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lt-LT" sz="2800" strike="sngStrike" dirty="0" smtClean="0">
                          <a:solidFill>
                            <a:schemeClr val="tx2"/>
                          </a:solidFill>
                          <a:effectLst/>
                          <a:latin typeface="+mn-lt"/>
                          <a:ea typeface="Calibri" panose="020F0502020204030204" pitchFamily="34" charset="0"/>
                          <a:cs typeface="Times New Roman" panose="02020603050405020304" pitchFamily="18" charset="0"/>
                        </a:rPr>
                        <a:t>780 000,00</a:t>
                      </a: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lt-LT" sz="2800" strike="sngStrike" dirty="0" smtClean="0">
                          <a:solidFill>
                            <a:schemeClr val="tx2"/>
                          </a:solidFill>
                          <a:effectLst/>
                          <a:latin typeface="+mn-lt"/>
                          <a:ea typeface="Calibri" panose="020F0502020204030204" pitchFamily="34" charset="0"/>
                          <a:cs typeface="Times New Roman" panose="02020603050405020304" pitchFamily="18" charset="0"/>
                        </a:rPr>
                        <a:t>3 120 000,00</a:t>
                      </a: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r>
              <a:tr h="962526">
                <a:tc>
                  <a:txBody>
                    <a:bodyPr/>
                    <a:lstStyle/>
                    <a:p>
                      <a:pPr algn="ctr">
                        <a:lnSpc>
                          <a:spcPct val="107000"/>
                        </a:lnSpc>
                        <a:spcAft>
                          <a:spcPts val="800"/>
                        </a:spcAft>
                      </a:pPr>
                      <a:r>
                        <a:rPr lang="lt-LT" sz="2800" strike="noStrike" dirty="0" smtClean="0">
                          <a:effectLst/>
                          <a:latin typeface="+mn-lt"/>
                          <a:ea typeface="Calibri" panose="020F0502020204030204" pitchFamily="34" charset="0"/>
                          <a:cs typeface="Times New Roman" panose="02020603050405020304" pitchFamily="18" charset="0"/>
                        </a:rPr>
                        <a:t>1.12.</a:t>
                      </a:r>
                      <a:endParaRPr lang="lt-LT" sz="2800" strike="noStrike" dirty="0">
                        <a:effectLst/>
                        <a:latin typeface="+mn-lt"/>
                        <a:ea typeface="Calibri" panose="020F0502020204030204" pitchFamily="34" charset="0"/>
                        <a:cs typeface="Times New Roman" panose="02020603050405020304" pitchFamily="18" charset="0"/>
                      </a:endParaRPr>
                    </a:p>
                  </a:txBody>
                  <a:tcPr marL="36187" marR="36187" marT="0" marB="0"/>
                </a:tc>
                <a:tc gridSpan="6">
                  <a:txBody>
                    <a:bodyPr/>
                    <a:lstStyle/>
                    <a:p>
                      <a:pPr>
                        <a:lnSpc>
                          <a:spcPct val="107000"/>
                        </a:lnSpc>
                        <a:spcAft>
                          <a:spcPts val="0"/>
                        </a:spcAft>
                        <a:tabLst>
                          <a:tab pos="3166110" algn="ctr"/>
                          <a:tab pos="6332220" algn="r"/>
                          <a:tab pos="822960" algn="l"/>
                        </a:tabLs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KONKRETUS VEIKSMAS: Europos sienų ir pakrančių apsaugos agentūros nacionalinių komponentų įrangą, įsigyta pagal SVV ir perduota </a:t>
                      </a:r>
                      <a:r>
                        <a:rPr lang="lt-LT" sz="2800" strike="noStrike" dirty="0" err="1" smtClean="0">
                          <a:solidFill>
                            <a:schemeClr val="tx2"/>
                          </a:solidFill>
                          <a:effectLst/>
                          <a:latin typeface="+mn-lt"/>
                          <a:ea typeface="Calibri" panose="020F0502020204030204" pitchFamily="34" charset="0"/>
                          <a:cs typeface="Times New Roman" panose="02020603050405020304" pitchFamily="18" charset="0"/>
                        </a:rPr>
                        <a:t>Frontex</a:t>
                      </a: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 (BMVI/2023-2024/SA/1.2.2/03)</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hMerge="1">
                  <a:txBody>
                    <a:bodyPr/>
                    <a:lstStyle/>
                    <a:p>
                      <a:pPr algn="ctr">
                        <a:lnSpc>
                          <a:spcPct val="107000"/>
                        </a:lnSpc>
                        <a:spcAft>
                          <a:spcPts val="0"/>
                        </a:spcAft>
                      </a:pP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hMerge="1">
                  <a:txBody>
                    <a:bodyPr/>
                    <a:lstStyle/>
                    <a:p>
                      <a:pPr algn="r">
                        <a:lnSpc>
                          <a:spcPct val="107000"/>
                        </a:lnSpc>
                        <a:spcAft>
                          <a:spcPts val="0"/>
                        </a:spcAft>
                      </a:pP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hMerge="1">
                  <a:txBody>
                    <a:bodyPr/>
                    <a:lstStyle/>
                    <a:p>
                      <a:pPr algn="r">
                        <a:lnSpc>
                          <a:spcPct val="107000"/>
                        </a:lnSpc>
                        <a:spcAft>
                          <a:spcPts val="0"/>
                        </a:spcAft>
                      </a:pP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hMerge="1">
                  <a:txBody>
                    <a:bodyPr/>
                    <a:lstStyle/>
                    <a:p>
                      <a:pPr algn="r">
                        <a:lnSpc>
                          <a:spcPct val="107000"/>
                        </a:lnSpc>
                        <a:spcAft>
                          <a:spcPts val="0"/>
                        </a:spcAft>
                      </a:pP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hMerge="1">
                  <a:txBody>
                    <a:bodyPr/>
                    <a:lstStyle/>
                    <a:p>
                      <a:pPr algn="r">
                        <a:lnSpc>
                          <a:spcPct val="107000"/>
                        </a:lnSpc>
                        <a:spcAft>
                          <a:spcPts val="0"/>
                        </a:spcAft>
                      </a:pP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r>
              <a:tr h="962526">
                <a:tc>
                  <a:txBody>
                    <a:bodyPr/>
                    <a:lstStyle/>
                    <a:p>
                      <a:pPr algn="ctr">
                        <a:lnSpc>
                          <a:spcPct val="107000"/>
                        </a:lnSpc>
                        <a:spcAft>
                          <a:spcPts val="800"/>
                        </a:spcAft>
                      </a:pPr>
                      <a:endParaRPr lang="lt-LT" sz="2800" strike="noStrike" dirty="0">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nSpc>
                          <a:spcPct val="107000"/>
                        </a:lnSpc>
                        <a:spcAft>
                          <a:spcPts val="0"/>
                        </a:spcAft>
                        <a:tabLst>
                          <a:tab pos="3166110" algn="ctr"/>
                          <a:tab pos="6332220" algn="r"/>
                          <a:tab pos="822960" algn="l"/>
                        </a:tabLs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VSAT techninių gebėjimų saugoti ES išorės sienas didinimas</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ctr">
                        <a:lnSpc>
                          <a:spcPct val="107000"/>
                        </a:lnSpc>
                        <a:spcAft>
                          <a:spcPts val="0"/>
                        </a:spcAf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2023 m. III </a:t>
                      </a:r>
                      <a:r>
                        <a:rPr lang="lt-LT" sz="2800" strike="noStrike" dirty="0" err="1" smtClean="0">
                          <a:solidFill>
                            <a:schemeClr val="tx2"/>
                          </a:solidFill>
                          <a:effectLst/>
                          <a:latin typeface="+mn-lt"/>
                          <a:ea typeface="Calibri" panose="020F0502020204030204" pitchFamily="34" charset="0"/>
                          <a:cs typeface="Times New Roman" panose="02020603050405020304" pitchFamily="18" charset="0"/>
                        </a:rPr>
                        <a:t>ketv</a:t>
                      </a: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 (2023 m. rugsėjo </a:t>
                      </a:r>
                      <a:r>
                        <a:rPr lang="lt-LT" sz="2800" strike="noStrike" dirty="0" err="1" smtClean="0">
                          <a:solidFill>
                            <a:schemeClr val="tx2"/>
                          </a:solidFill>
                          <a:effectLst/>
                          <a:latin typeface="+mn-lt"/>
                          <a:ea typeface="Calibri" panose="020F0502020204030204" pitchFamily="34" charset="0"/>
                          <a:cs typeface="Times New Roman" panose="02020603050405020304" pitchFamily="18" charset="0"/>
                        </a:rPr>
                        <a:t>mėn</a:t>
                      </a: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3 204 000,00</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356 000,00</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c>
                  <a:txBody>
                    <a:bodyPr/>
                    <a:lstStyle/>
                    <a:p>
                      <a:pPr algn="r">
                        <a:lnSpc>
                          <a:spcPct val="107000"/>
                        </a:lnSpc>
                        <a:spcAft>
                          <a:spcPts val="0"/>
                        </a:spcAf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3 560 000,00</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87" marR="36187" marT="0" marB="0"/>
                </a:tc>
              </a:tr>
            </a:tbl>
          </a:graphicData>
        </a:graphic>
      </p:graphicFrame>
      <p:sp>
        <p:nvSpPr>
          <p:cNvPr id="5" name="TextBox 4">
            <a:extLst>
              <a:ext uri="{FF2B5EF4-FFF2-40B4-BE49-F238E27FC236}">
                <a16:creationId xmlns:a16="http://schemas.microsoft.com/office/drawing/2014/main" xmlns="" id="{662F3ACF-AB67-2CC9-9701-212A24F97F5F}"/>
              </a:ext>
            </a:extLst>
          </p:cNvPr>
          <p:cNvSpPr txBox="1"/>
          <p:nvPr/>
        </p:nvSpPr>
        <p:spPr>
          <a:xfrm>
            <a:off x="2131438" y="60436"/>
            <a:ext cx="22243040" cy="830868"/>
          </a:xfrm>
          <a:prstGeom prst="rect">
            <a:avLst/>
          </a:prstGeom>
          <a:noFill/>
        </p:spPr>
        <p:txBody>
          <a:bodyPr wrap="square" rtlCol="0">
            <a:spAutoFit/>
          </a:bodyPr>
          <a:lstStyle/>
          <a:p>
            <a:pPr algn="ctr"/>
            <a:r>
              <a:rPr lang="lt-LT" sz="4799" b="1" dirty="0" smtClean="0">
                <a:solidFill>
                  <a:schemeClr val="tx1">
                    <a:lumMod val="50000"/>
                  </a:schemeClr>
                </a:solidFill>
                <a:ea typeface="Calibri" panose="020F0502020204030204" pitchFamily="34" charset="0"/>
                <a:cs typeface="Calibri" panose="020F0502020204030204" pitchFamily="34" charset="0"/>
              </a:rPr>
              <a:t>SVVP </a:t>
            </a:r>
            <a:r>
              <a:rPr lang="pt-BR" sz="4799" b="1" dirty="0" smtClean="0">
                <a:solidFill>
                  <a:schemeClr val="tx1">
                    <a:lumMod val="50000"/>
                  </a:schemeClr>
                </a:solidFill>
                <a:ea typeface="Calibri" panose="020F0502020204030204" pitchFamily="34" charset="0"/>
                <a:cs typeface="Calibri" panose="020F0502020204030204" pitchFamily="34" charset="0"/>
              </a:rPr>
              <a:t>2021–2027 </a:t>
            </a:r>
            <a:r>
              <a:rPr lang="pt-BR" sz="4799" b="1" dirty="0">
                <a:solidFill>
                  <a:schemeClr val="tx1">
                    <a:lumMod val="50000"/>
                  </a:schemeClr>
                </a:solidFill>
                <a:ea typeface="Calibri" panose="020F0502020204030204" pitchFamily="34" charset="0"/>
                <a:cs typeface="Calibri" panose="020F0502020204030204" pitchFamily="34" charset="0"/>
              </a:rPr>
              <a:t>m. programos veiksmų įgyvendinimo plano </a:t>
            </a:r>
            <a:r>
              <a:rPr lang="pt-BR" sz="4799" b="1" dirty="0" smtClean="0">
                <a:solidFill>
                  <a:schemeClr val="tx1">
                    <a:lumMod val="50000"/>
                  </a:schemeClr>
                </a:solidFill>
                <a:ea typeface="Calibri" panose="020F0502020204030204" pitchFamily="34" charset="0"/>
                <a:cs typeface="Calibri" panose="020F0502020204030204" pitchFamily="34" charset="0"/>
              </a:rPr>
              <a:t>pakeitimas</a:t>
            </a:r>
            <a:r>
              <a:rPr lang="lt-LT" sz="4799" b="1" dirty="0" smtClean="0">
                <a:solidFill>
                  <a:schemeClr val="tx1">
                    <a:lumMod val="50000"/>
                  </a:schemeClr>
                </a:solidFill>
                <a:ea typeface="Calibri" panose="020F0502020204030204" pitchFamily="34" charset="0"/>
                <a:cs typeface="Calibri" panose="020F0502020204030204" pitchFamily="34" charset="0"/>
              </a:rPr>
              <a:t> (1)</a:t>
            </a:r>
            <a:endParaRPr lang="lt-LT" sz="4799" b="1" dirty="0">
              <a:solidFill>
                <a:schemeClr val="tx1">
                  <a:lumMod val="50000"/>
                </a:schemeClr>
              </a:solidFill>
              <a:ea typeface="Calibri" panose="020F0502020204030204" pitchFamily="34" charset="0"/>
              <a:cs typeface="Calibri" panose="020F0502020204030204" pitchFamily="34" charset="0"/>
            </a:endParaRPr>
          </a:p>
        </p:txBody>
      </p:sp>
      <p:pic>
        <p:nvPicPr>
          <p:cNvPr id="6" name="Paveikslėlis 5">
            <a:extLst>
              <a:ext uri="{FF2B5EF4-FFF2-40B4-BE49-F238E27FC236}">
                <a16:creationId xmlns:a16="http://schemas.microsoft.com/office/drawing/2014/main" xmlns="" id="{A6A23431-DABB-0370-26EF-F37FD181C01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13492" y="60435"/>
            <a:ext cx="1917946" cy="1943238"/>
          </a:xfrm>
          <a:prstGeom prst="rect">
            <a:avLst/>
          </a:prstGeom>
        </p:spPr>
      </p:pic>
    </p:spTree>
    <p:extLst>
      <p:ext uri="{BB962C8B-B14F-4D97-AF65-F5344CB8AC3E}">
        <p14:creationId xmlns:p14="http://schemas.microsoft.com/office/powerpoint/2010/main" val="1783186492"/>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2128816" y="58664"/>
            <a:ext cx="22248834" cy="830997"/>
          </a:xfrm>
          <a:prstGeom prst="rect">
            <a:avLst/>
          </a:prstGeom>
          <a:noFill/>
        </p:spPr>
        <p:txBody>
          <a:bodyPr wrap="square" rtlCol="0">
            <a:spAutoFit/>
          </a:bodyPr>
          <a:lstStyle/>
          <a:p>
            <a:pPr algn="ctr"/>
            <a:r>
              <a:rPr lang="pt-BR" sz="4800" b="1" dirty="0">
                <a:solidFill>
                  <a:schemeClr val="tx1">
                    <a:lumMod val="50000"/>
                  </a:schemeClr>
                </a:solidFill>
                <a:ea typeface="Calibri" panose="020F0502020204030204" pitchFamily="34" charset="0"/>
                <a:cs typeface="Calibri" panose="020F0502020204030204" pitchFamily="34" charset="0"/>
              </a:rPr>
              <a:t>SVVP 2021–2027 m. programos veiksmų įgyvendinimo plano </a:t>
            </a:r>
            <a:r>
              <a:rPr lang="pt-BR" sz="4800" b="1" dirty="0" smtClean="0">
                <a:solidFill>
                  <a:schemeClr val="tx1">
                    <a:lumMod val="50000"/>
                  </a:schemeClr>
                </a:solidFill>
                <a:ea typeface="Calibri" panose="020F0502020204030204" pitchFamily="34" charset="0"/>
                <a:cs typeface="Calibri" panose="020F0502020204030204" pitchFamily="34" charset="0"/>
              </a:rPr>
              <a:t>pakeitimas</a:t>
            </a:r>
            <a:r>
              <a:rPr lang="lt-LT" sz="4800" b="1" dirty="0" smtClean="0">
                <a:solidFill>
                  <a:schemeClr val="tx1">
                    <a:lumMod val="50000"/>
                  </a:schemeClr>
                </a:solidFill>
                <a:ea typeface="Calibri" panose="020F0502020204030204" pitchFamily="34" charset="0"/>
                <a:cs typeface="Calibri" panose="020F0502020204030204" pitchFamily="34" charset="0"/>
              </a:rPr>
              <a:t> (2)</a:t>
            </a:r>
            <a:endParaRPr lang="lt-LT" sz="4800" b="1" dirty="0">
              <a:solidFill>
                <a:schemeClr val="tx1">
                  <a:lumMod val="50000"/>
                </a:schemeClr>
              </a:solidFill>
              <a:ea typeface="Calibri" panose="020F0502020204030204" pitchFamily="34" charset="0"/>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sp>
        <p:nvSpPr>
          <p:cNvPr id="3" name="TextBox 2"/>
          <p:cNvSpPr txBox="1"/>
          <p:nvPr/>
        </p:nvSpPr>
        <p:spPr>
          <a:xfrm>
            <a:off x="335125" y="2690715"/>
            <a:ext cx="184731" cy="707886"/>
          </a:xfrm>
          <a:prstGeom prst="rect">
            <a:avLst/>
          </a:prstGeom>
          <a:noFill/>
        </p:spPr>
        <p:txBody>
          <a:bodyPr wrap="none" rtlCol="0">
            <a:spAutoFit/>
          </a:bodyPr>
          <a:lstStyle/>
          <a:p>
            <a:endParaRPr lang="lt-LT" sz="4000" dirty="0">
              <a:solidFill>
                <a:srgbClr val="000000"/>
              </a:solidFill>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0370" y="58664"/>
            <a:ext cx="1918446" cy="1943744"/>
          </a:xfrm>
          <a:prstGeom prst="rect">
            <a:avLst/>
          </a:prstGeom>
        </p:spPr>
      </p:pic>
      <p:graphicFrame>
        <p:nvGraphicFramePr>
          <p:cNvPr id="4" name="Lentelė 3"/>
          <p:cNvGraphicFramePr>
            <a:graphicFrameLocks noGrp="1"/>
          </p:cNvGraphicFramePr>
          <p:nvPr>
            <p:extLst>
              <p:ext uri="{D42A27DB-BD31-4B8C-83A1-F6EECF244321}">
                <p14:modId xmlns:p14="http://schemas.microsoft.com/office/powerpoint/2010/main" val="3125511611"/>
              </p:ext>
            </p:extLst>
          </p:nvPr>
        </p:nvGraphicFramePr>
        <p:xfrm>
          <a:off x="960567" y="2718339"/>
          <a:ext cx="22925312" cy="8772490"/>
        </p:xfrm>
        <a:graphic>
          <a:graphicData uri="http://schemas.openxmlformats.org/drawingml/2006/table">
            <a:tbl>
              <a:tblPr firstRow="1" firstCol="1" bandRow="1">
                <a:tableStyleId>{5C22544A-7EE6-4342-B048-85BDC9FD1C3A}</a:tableStyleId>
              </a:tblPr>
              <a:tblGrid>
                <a:gridCol w="1219199"/>
                <a:gridCol w="7336971"/>
                <a:gridCol w="5464629"/>
                <a:gridCol w="2808514"/>
                <a:gridCol w="2438400"/>
                <a:gridCol w="1153886"/>
                <a:gridCol w="2503713"/>
              </a:tblGrid>
              <a:tr h="383966">
                <a:tc rowSpan="2">
                  <a:txBody>
                    <a:bodyPr/>
                    <a:lstStyle/>
                    <a:p>
                      <a:pPr algn="ctr">
                        <a:lnSpc>
                          <a:spcPct val="107000"/>
                        </a:lnSpc>
                        <a:spcAft>
                          <a:spcPts val="0"/>
                        </a:spcAft>
                      </a:pPr>
                      <a:r>
                        <a:rPr lang="lt-LT" sz="2800" dirty="0">
                          <a:effectLst/>
                        </a:rPr>
                        <a:t>Nr. </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rPr>
                        <a:t>Konkretaus tikslo ir projekto pavadinimas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rPr>
                        <a:t>Planuojamas kvietimo teikti projekto įgyvendinimo planą paskelbimo laikotarpis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tabLst>
                          <a:tab pos="3166110" algn="ctr"/>
                          <a:tab pos="6332220" algn="r"/>
                          <a:tab pos="822960" algn="l"/>
                        </a:tabLst>
                      </a:pPr>
                      <a:r>
                        <a:rPr lang="lt-LT" sz="2800" dirty="0">
                          <a:effectLst/>
                        </a:rPr>
                        <a:t>Mažinama / didinama SVVP lėšų dalis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gridSpan="3">
                  <a:txBody>
                    <a:bodyPr/>
                    <a:lstStyle/>
                    <a:p>
                      <a:pPr algn="ctr">
                        <a:lnSpc>
                          <a:spcPct val="107000"/>
                        </a:lnSpc>
                        <a:spcAft>
                          <a:spcPts val="0"/>
                        </a:spcAft>
                      </a:pPr>
                      <a:r>
                        <a:rPr lang="lt-LT" sz="2800" dirty="0">
                          <a:effectLst/>
                        </a:rPr>
                        <a:t>Skiriamas finansavimas, iki (</a:t>
                      </a:r>
                      <a:r>
                        <a:rPr lang="lt-LT" sz="2800" dirty="0" err="1">
                          <a:effectLst/>
                        </a:rPr>
                        <a:t>Eur</a:t>
                      </a:r>
                      <a:r>
                        <a:rPr lang="lt-LT" sz="2800" dirty="0">
                          <a:effectLst/>
                        </a:rPr>
                        <a:t>)</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lt-LT"/>
                    </a:p>
                  </a:txBody>
                  <a:tcPr/>
                </a:tc>
                <a:tc hMerge="1">
                  <a:txBody>
                    <a:bodyPr/>
                    <a:lstStyle/>
                    <a:p>
                      <a:endParaRPr lang="lt-LT"/>
                    </a:p>
                  </a:txBody>
                  <a:tcPr/>
                </a:tc>
              </a:tr>
              <a:tr h="1714113">
                <a:tc vMerge="1">
                  <a:txBody>
                    <a:bodyPr/>
                    <a:lstStyle/>
                    <a:p>
                      <a:endParaRPr lang="lt-LT"/>
                    </a:p>
                  </a:txBody>
                  <a:tcPr/>
                </a:tc>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2800" dirty="0">
                          <a:solidFill>
                            <a:schemeClr val="tx2"/>
                          </a:solidFill>
                          <a:effectLst/>
                        </a:rPr>
                        <a:t>ES lėšos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rPr>
                        <a:t>BF lėšos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rPr>
                        <a:t>Iš viso</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r>
              <a:tr h="261583">
                <a:tc>
                  <a:txBody>
                    <a:bodyPr/>
                    <a:lstStyle/>
                    <a:p>
                      <a:pPr>
                        <a:lnSpc>
                          <a:spcPct val="107000"/>
                        </a:lnSpc>
                        <a:spcAft>
                          <a:spcPts val="0"/>
                        </a:spcAft>
                        <a:tabLst>
                          <a:tab pos="3166110" algn="ctr"/>
                          <a:tab pos="6332220" algn="r"/>
                          <a:tab pos="822960" algn="l"/>
                        </a:tabLst>
                      </a:pPr>
                      <a:r>
                        <a:rPr lang="en-US" sz="2800" dirty="0">
                          <a:effectLst/>
                        </a:rPr>
                        <a:t>3.</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gridSpan="6">
                  <a:txBody>
                    <a:bodyPr/>
                    <a:lstStyle/>
                    <a:p>
                      <a:pPr>
                        <a:lnSpc>
                          <a:spcPct val="107000"/>
                        </a:lnSpc>
                        <a:spcAft>
                          <a:spcPts val="0"/>
                        </a:spcAft>
                        <a:tabLst>
                          <a:tab pos="3166110" algn="ctr"/>
                          <a:tab pos="6332220" algn="r"/>
                          <a:tab pos="822960" algn="l"/>
                        </a:tabLst>
                      </a:pPr>
                      <a:r>
                        <a:rPr lang="lt-LT" sz="2800" dirty="0">
                          <a:solidFill>
                            <a:schemeClr val="tx2"/>
                          </a:solidFill>
                          <a:effectLst/>
                        </a:rPr>
                        <a:t>KONKRETUS TIKSLAS: Speciali tranzito schema</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r>
              <a:tr h="1270406">
                <a:tc>
                  <a:txBody>
                    <a:bodyPr/>
                    <a:lstStyle/>
                    <a:p>
                      <a:pPr algn="ctr">
                        <a:lnSpc>
                          <a:spcPct val="107000"/>
                        </a:lnSpc>
                        <a:spcAft>
                          <a:spcPts val="800"/>
                        </a:spcAft>
                      </a:pPr>
                      <a:r>
                        <a:rPr lang="en-US" sz="2800" dirty="0">
                          <a:effectLst/>
                        </a:rPr>
                        <a:t>311</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dirty="0">
                          <a:solidFill>
                            <a:schemeClr val="tx2"/>
                          </a:solidFill>
                          <a:effectLst/>
                        </a:rPr>
                        <a:t>STS infrastruktūros, darbo vietų ir informacinių sistemų atnaujinimas, modernizavimas ir plėtojimas, I etapas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en-US" sz="2800" strike="sngStrike" dirty="0">
                          <a:solidFill>
                            <a:schemeClr val="tx2"/>
                          </a:solidFill>
                          <a:effectLst/>
                        </a:rPr>
                        <a:t>2023 m. I </a:t>
                      </a:r>
                      <a:r>
                        <a:rPr lang="en-US" sz="2800" strike="sngStrike" dirty="0" err="1">
                          <a:solidFill>
                            <a:schemeClr val="tx2"/>
                          </a:solidFill>
                          <a:effectLst/>
                        </a:rPr>
                        <a:t>ketv</a:t>
                      </a:r>
                      <a:r>
                        <a:rPr lang="en-US" sz="2800" strike="sngStrike" dirty="0">
                          <a:solidFill>
                            <a:schemeClr val="tx2"/>
                          </a:solidFill>
                          <a:effectLst/>
                        </a:rPr>
                        <a:t>.</a:t>
                      </a:r>
                      <a:endParaRPr lang="lt-LT" sz="2800" dirty="0">
                        <a:solidFill>
                          <a:schemeClr val="tx2"/>
                        </a:solidFill>
                        <a:effectLst/>
                      </a:endParaRPr>
                    </a:p>
                    <a:p>
                      <a:pPr algn="ctr">
                        <a:lnSpc>
                          <a:spcPct val="107000"/>
                        </a:lnSpc>
                        <a:spcAft>
                          <a:spcPts val="0"/>
                        </a:spcAft>
                      </a:pPr>
                      <a:r>
                        <a:rPr lang="en-US" sz="2800" b="1" dirty="0">
                          <a:solidFill>
                            <a:schemeClr val="tx2"/>
                          </a:solidFill>
                          <a:effectLst/>
                        </a:rPr>
                        <a:t>2023 m. III </a:t>
                      </a:r>
                      <a:r>
                        <a:rPr lang="en-US" sz="2800" b="1" dirty="0" err="1">
                          <a:solidFill>
                            <a:schemeClr val="tx2"/>
                          </a:solidFill>
                          <a:effectLst/>
                        </a:rPr>
                        <a:t>ketv</a:t>
                      </a:r>
                      <a:r>
                        <a:rPr lang="en-US" sz="2800" b="1" dirty="0">
                          <a:solidFill>
                            <a:schemeClr val="tx2"/>
                          </a:solidFill>
                          <a:effectLst/>
                        </a:rPr>
                        <a:t>.</a:t>
                      </a:r>
                      <a:endParaRPr lang="lt-LT"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b="0" dirty="0">
                          <a:solidFill>
                            <a:schemeClr val="tx2"/>
                          </a:solidFill>
                          <a:effectLst/>
                        </a:rPr>
                        <a:t>+350 000,00</a:t>
                      </a:r>
                      <a:endParaRPr lang="lt-LT" sz="2800" b="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strike="sngStrike" dirty="0">
                          <a:solidFill>
                            <a:schemeClr val="tx2"/>
                          </a:solidFill>
                          <a:effectLst/>
                        </a:rPr>
                        <a:t>1 700 000,00</a:t>
                      </a:r>
                      <a:endParaRPr lang="lt-LT" sz="2800" dirty="0">
                        <a:solidFill>
                          <a:schemeClr val="tx2"/>
                        </a:solidFill>
                        <a:effectLst/>
                      </a:endParaRPr>
                    </a:p>
                    <a:p>
                      <a:pPr algn="r">
                        <a:lnSpc>
                          <a:spcPct val="107000"/>
                        </a:lnSpc>
                        <a:spcAft>
                          <a:spcPts val="0"/>
                        </a:spcAft>
                      </a:pPr>
                      <a:r>
                        <a:rPr lang="en-US" sz="2800" b="1" dirty="0">
                          <a:solidFill>
                            <a:schemeClr val="tx2"/>
                          </a:solidFill>
                          <a:effectLst/>
                        </a:rPr>
                        <a:t>2 050 000,00</a:t>
                      </a:r>
                      <a:endParaRPr lang="lt-LT"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dirty="0">
                          <a:solidFill>
                            <a:schemeClr val="tx2"/>
                          </a:solidFill>
                          <a:effectLst/>
                        </a:rPr>
                        <a:t>0,00</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strike="sngStrike" dirty="0">
                          <a:solidFill>
                            <a:schemeClr val="tx2"/>
                          </a:solidFill>
                          <a:effectLst/>
                        </a:rPr>
                        <a:t>1 700 000,00</a:t>
                      </a:r>
                      <a:endParaRPr lang="lt-LT" sz="2800" dirty="0">
                        <a:solidFill>
                          <a:schemeClr val="tx2"/>
                        </a:solidFill>
                        <a:effectLst/>
                      </a:endParaRPr>
                    </a:p>
                    <a:p>
                      <a:pPr algn="r">
                        <a:lnSpc>
                          <a:spcPct val="107000"/>
                        </a:lnSpc>
                        <a:spcAft>
                          <a:spcPts val="0"/>
                        </a:spcAft>
                      </a:pPr>
                      <a:r>
                        <a:rPr lang="en-US" sz="2800" b="1" dirty="0">
                          <a:solidFill>
                            <a:schemeClr val="tx2"/>
                          </a:solidFill>
                          <a:effectLst/>
                        </a:rPr>
                        <a:t>2 050 000,00</a:t>
                      </a:r>
                      <a:endParaRPr lang="lt-LT"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r>
              <a:tr h="1513012">
                <a:tc>
                  <a:txBody>
                    <a:bodyPr/>
                    <a:lstStyle/>
                    <a:p>
                      <a:pPr algn="ctr">
                        <a:lnSpc>
                          <a:spcPct val="107000"/>
                        </a:lnSpc>
                        <a:spcAft>
                          <a:spcPts val="800"/>
                        </a:spcAft>
                      </a:pPr>
                      <a:r>
                        <a:rPr lang="en-US" sz="2800">
                          <a:effectLst/>
                        </a:rPr>
                        <a:t>312</a:t>
                      </a:r>
                      <a:endParaRPr lang="lt-LT" sz="2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dirty="0">
                          <a:solidFill>
                            <a:schemeClr val="tx2"/>
                          </a:solidFill>
                          <a:effectLst/>
                        </a:rPr>
                        <a:t>STS infrastruktūros, darbo vietų ir informacinių sistemų atnaujinimas, modernizavimas ir plėtojimas, II etapas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en-US" sz="2800" dirty="0">
                          <a:solidFill>
                            <a:schemeClr val="tx2"/>
                          </a:solidFill>
                          <a:effectLst/>
                        </a:rPr>
                        <a:t>2026 m. I </a:t>
                      </a:r>
                      <a:r>
                        <a:rPr lang="en-US" sz="2800" dirty="0" err="1">
                          <a:solidFill>
                            <a:schemeClr val="tx2"/>
                          </a:solidFill>
                          <a:effectLst/>
                        </a:rPr>
                        <a:t>ketv</a:t>
                      </a:r>
                      <a:r>
                        <a:rPr lang="en-US" sz="2800" dirty="0">
                          <a:solidFill>
                            <a:schemeClr val="tx2"/>
                          </a:solidFill>
                          <a:effectLst/>
                        </a:rPr>
                        <a:t>.</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b="0" dirty="0">
                          <a:solidFill>
                            <a:schemeClr val="tx2"/>
                          </a:solidFill>
                          <a:effectLst/>
                        </a:rPr>
                        <a:t>-350 000,00</a:t>
                      </a:r>
                      <a:endParaRPr lang="lt-LT" sz="2800" b="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strike="sngStrike" dirty="0">
                          <a:solidFill>
                            <a:schemeClr val="tx2"/>
                          </a:solidFill>
                          <a:effectLst/>
                        </a:rPr>
                        <a:t>1 300 000,00</a:t>
                      </a:r>
                      <a:endParaRPr lang="lt-LT" sz="2800" dirty="0">
                        <a:solidFill>
                          <a:schemeClr val="tx2"/>
                        </a:solidFill>
                        <a:effectLst/>
                      </a:endParaRPr>
                    </a:p>
                    <a:p>
                      <a:pPr algn="r">
                        <a:lnSpc>
                          <a:spcPct val="107000"/>
                        </a:lnSpc>
                        <a:spcAft>
                          <a:spcPts val="0"/>
                        </a:spcAft>
                      </a:pPr>
                      <a:r>
                        <a:rPr lang="en-US" sz="2800" dirty="0">
                          <a:solidFill>
                            <a:schemeClr val="tx2"/>
                          </a:solidFill>
                          <a:effectLst/>
                        </a:rPr>
                        <a:t> </a:t>
                      </a:r>
                      <a:r>
                        <a:rPr lang="en-US" sz="2800" b="1" dirty="0">
                          <a:solidFill>
                            <a:schemeClr val="tx2"/>
                          </a:solidFill>
                          <a:effectLst/>
                        </a:rPr>
                        <a:t>950 000,00</a:t>
                      </a:r>
                      <a:endParaRPr lang="lt-LT"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dirty="0">
                          <a:solidFill>
                            <a:schemeClr val="tx2"/>
                          </a:solidFill>
                          <a:effectLst/>
                        </a:rPr>
                        <a:t>0,00</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en-US" sz="2800" strike="sngStrike" dirty="0">
                          <a:solidFill>
                            <a:schemeClr val="tx2"/>
                          </a:solidFill>
                          <a:effectLst/>
                        </a:rPr>
                        <a:t>1 300 000,00</a:t>
                      </a:r>
                      <a:endParaRPr lang="lt-LT" sz="2800" dirty="0">
                        <a:solidFill>
                          <a:schemeClr val="tx2"/>
                        </a:solidFill>
                        <a:effectLst/>
                      </a:endParaRPr>
                    </a:p>
                    <a:p>
                      <a:pPr algn="r">
                        <a:lnSpc>
                          <a:spcPct val="107000"/>
                        </a:lnSpc>
                        <a:spcAft>
                          <a:spcPts val="0"/>
                        </a:spcAft>
                      </a:pPr>
                      <a:r>
                        <a:rPr lang="en-US" sz="2800" dirty="0">
                          <a:solidFill>
                            <a:schemeClr val="tx2"/>
                          </a:solidFill>
                          <a:effectLst/>
                        </a:rPr>
                        <a:t> </a:t>
                      </a:r>
                      <a:r>
                        <a:rPr lang="en-US" sz="2800" b="1" dirty="0">
                          <a:solidFill>
                            <a:schemeClr val="tx2"/>
                          </a:solidFill>
                          <a:effectLst/>
                        </a:rPr>
                        <a:t>950 000,00</a:t>
                      </a:r>
                      <a:endParaRPr lang="lt-LT"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r>
              <a:tr h="1065803">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352</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Papildomos VSAT veiklos sąnaudos </a:t>
                      </a:r>
                    </a:p>
                    <a:p>
                      <a:pP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2021-2023 m.</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2020 m. IV </a:t>
                      </a:r>
                      <a:r>
                        <a:rPr lang="lt-LT" sz="2800" dirty="0" err="1" smtClean="0">
                          <a:solidFill>
                            <a:schemeClr val="tx2"/>
                          </a:solidFill>
                          <a:effectLst/>
                          <a:latin typeface="+mn-lt"/>
                          <a:ea typeface="Calibri" panose="020F0502020204030204" pitchFamily="34" charset="0"/>
                          <a:cs typeface="Times New Roman" panose="02020603050405020304" pitchFamily="18" charset="0"/>
                        </a:rPr>
                        <a:t>ketv</a:t>
                      </a:r>
                      <a:r>
                        <a:rPr lang="lt-LT" sz="2800" dirty="0" smtClean="0">
                          <a:solidFill>
                            <a:schemeClr val="tx2"/>
                          </a:solidFill>
                          <a:effectLst/>
                          <a:latin typeface="+mn-lt"/>
                          <a:ea typeface="Calibri" panose="020F0502020204030204" pitchFamily="34" charset="0"/>
                          <a:cs typeface="Times New Roman" panose="02020603050405020304" pitchFamily="18" charset="0"/>
                        </a:rPr>
                        <a:t>.</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dirty="0" smtClean="0">
                          <a:solidFill>
                            <a:schemeClr val="tx2"/>
                          </a:solidFill>
                          <a:effectLst/>
                          <a:latin typeface="+mn-lt"/>
                          <a:ea typeface="Calibri" panose="020F0502020204030204" pitchFamily="34" charset="0"/>
                          <a:cs typeface="Times New Roman" panose="02020603050405020304" pitchFamily="18" charset="0"/>
                        </a:rPr>
                        <a:t>+6 695 000,00</a:t>
                      </a: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21 000 000,00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27 695 000,00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21 000 000,00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27 695 000,00</a:t>
                      </a:r>
                    </a:p>
                    <a:p>
                      <a:pPr algn="r">
                        <a:lnSpc>
                          <a:spcPct val="107000"/>
                        </a:lnSpc>
                        <a:spcAft>
                          <a:spcPts val="0"/>
                        </a:spcAft>
                      </a:pP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r>
              <a:tr h="979715">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358</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Papildomos VSAT veiklos sąnaudos </a:t>
                      </a:r>
                    </a:p>
                    <a:p>
                      <a:pP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2024-2027 m.</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2023 m. IV </a:t>
                      </a:r>
                      <a:r>
                        <a:rPr lang="lt-LT" sz="2800" dirty="0" err="1" smtClean="0">
                          <a:solidFill>
                            <a:schemeClr val="tx2"/>
                          </a:solidFill>
                          <a:effectLst/>
                          <a:latin typeface="+mn-lt"/>
                          <a:ea typeface="Calibri" panose="020F0502020204030204" pitchFamily="34" charset="0"/>
                          <a:cs typeface="Times New Roman" panose="02020603050405020304" pitchFamily="18" charset="0"/>
                        </a:rPr>
                        <a:t>ketv</a:t>
                      </a:r>
                      <a:r>
                        <a:rPr lang="lt-LT" sz="2800" dirty="0" smtClean="0">
                          <a:solidFill>
                            <a:schemeClr val="tx2"/>
                          </a:solidFill>
                          <a:effectLst/>
                          <a:latin typeface="+mn-lt"/>
                          <a:ea typeface="Calibri" panose="020F0502020204030204" pitchFamily="34" charset="0"/>
                          <a:cs typeface="Times New Roman" panose="02020603050405020304" pitchFamily="18" charset="0"/>
                        </a:rPr>
                        <a:t>.</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dirty="0" smtClean="0">
                          <a:solidFill>
                            <a:schemeClr val="tx2"/>
                          </a:solidFill>
                          <a:effectLst/>
                          <a:latin typeface="+mn-lt"/>
                          <a:ea typeface="Calibri" panose="020F0502020204030204" pitchFamily="34" charset="0"/>
                          <a:cs typeface="Times New Roman" panose="02020603050405020304" pitchFamily="18" charset="0"/>
                        </a:rPr>
                        <a:t>-1 695 000,00</a:t>
                      </a: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28 000 000,00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26 305 000,00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dirty="0" smtClean="0">
                          <a:solidFill>
                            <a:schemeClr val="tx2"/>
                          </a:solidFill>
                          <a:effectLst/>
                          <a:latin typeface="+mn-lt"/>
                          <a:ea typeface="Calibri" panose="020F0502020204030204" pitchFamily="34" charset="0"/>
                          <a:cs typeface="Times New Roman" panose="02020603050405020304" pitchFamily="18" charset="0"/>
                        </a:rPr>
                        <a:t>0,00</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28 000 000,00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26 305 000,00</a:t>
                      </a:r>
                    </a:p>
                  </a:txBody>
                  <a:tcPr marL="36195" marR="36195" marT="0" marB="0"/>
                </a:tc>
              </a:tr>
              <a:tr h="514571">
                <a:tc gridSpan="3">
                  <a:txBody>
                    <a:bodyPr/>
                    <a:lstStyle/>
                    <a:p>
                      <a:pPr>
                        <a:lnSpc>
                          <a:spcPct val="107000"/>
                        </a:lnSpc>
                        <a:spcAft>
                          <a:spcPts val="0"/>
                        </a:spcAft>
                      </a:pPr>
                      <a:r>
                        <a:rPr lang="lt-LT" sz="2800">
                          <a:effectLst/>
                          <a:latin typeface="+mn-lt"/>
                        </a:rPr>
                        <a:t>Nepanaudotų lėšų likutis</a:t>
                      </a:r>
                      <a:endParaRPr lang="lt-LT" sz="2800">
                        <a:effectLst/>
                        <a:latin typeface="+mn-lt"/>
                        <a:ea typeface="Calibri" panose="020F0502020204030204" pitchFamily="34" charset="0"/>
                        <a:cs typeface="Times New Roman" panose="02020603050405020304" pitchFamily="18" charset="0"/>
                      </a:endParaRPr>
                    </a:p>
                  </a:txBody>
                  <a:tcPr marL="36195" marR="36195" marT="0" marB="0"/>
                </a:tc>
                <a:tc hMerge="1">
                  <a:txBody>
                    <a:bodyPr/>
                    <a:lstStyle/>
                    <a:p>
                      <a:endParaRPr lang="lt-LT"/>
                    </a:p>
                  </a:txBody>
                  <a:tcPr/>
                </a:tc>
                <a:tc hMerge="1">
                  <a:txBody>
                    <a:bodyPr/>
                    <a:lstStyle/>
                    <a:p>
                      <a:endParaRPr lang="lt-LT"/>
                    </a:p>
                  </a:txBody>
                  <a:tcPr/>
                </a:tc>
                <a:tc>
                  <a:txBody>
                    <a:bodyPr/>
                    <a:lstStyle/>
                    <a:p>
                      <a:pPr algn="r">
                        <a:lnSpc>
                          <a:spcPct val="107000"/>
                        </a:lnSpc>
                        <a:spcAft>
                          <a:spcPts val="0"/>
                        </a:spcAft>
                      </a:pPr>
                      <a:r>
                        <a:rPr lang="lt-LT" sz="2800" b="0" dirty="0" smtClean="0">
                          <a:solidFill>
                            <a:schemeClr val="tx2"/>
                          </a:solidFill>
                          <a:effectLst/>
                          <a:latin typeface="+mn-lt"/>
                        </a:rPr>
                        <a:t>-5 000 000,00</a:t>
                      </a:r>
                      <a:endParaRPr lang="lt-LT" sz="2800" b="0" dirty="0">
                        <a:solidFill>
                          <a:schemeClr val="tx2"/>
                        </a:solidFill>
                        <a:effectLst/>
                        <a:latin typeface="+mn-lt"/>
                      </a:endParaRPr>
                    </a:p>
                    <a:p>
                      <a:pPr algn="r">
                        <a:lnSpc>
                          <a:spcPct val="107000"/>
                        </a:lnSpc>
                        <a:spcAft>
                          <a:spcPts val="0"/>
                        </a:spcAft>
                      </a:pPr>
                      <a:r>
                        <a:rPr lang="en-US" sz="2800" b="0" dirty="0">
                          <a:solidFill>
                            <a:schemeClr val="tx2"/>
                          </a:solidFill>
                          <a:effectLst/>
                          <a:latin typeface="+mn-lt"/>
                        </a:rPr>
                        <a:t> </a:t>
                      </a: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r">
                        <a:lnSpc>
                          <a:spcPct val="107000"/>
                        </a:lnSpc>
                        <a:spcAft>
                          <a:spcPts val="0"/>
                        </a:spcAft>
                        <a:tabLst>
                          <a:tab pos="3166110" algn="ctr"/>
                          <a:tab pos="6332220" algn="r"/>
                          <a:tab pos="822960" algn="l"/>
                        </a:tabLst>
                      </a:pPr>
                      <a:r>
                        <a:rPr lang="en-US" sz="2800" b="0" strike="sngStrike" dirty="0">
                          <a:solidFill>
                            <a:schemeClr val="tx2"/>
                          </a:solidFill>
                          <a:effectLst/>
                          <a:latin typeface="+mn-lt"/>
                        </a:rPr>
                        <a:t>5 004 </a:t>
                      </a:r>
                      <a:r>
                        <a:rPr lang="en-US" sz="2800" b="0" strike="sngStrike" dirty="0" smtClean="0">
                          <a:solidFill>
                            <a:schemeClr val="tx2"/>
                          </a:solidFill>
                          <a:effectLst/>
                          <a:latin typeface="+mn-lt"/>
                        </a:rPr>
                        <a:t>210,00</a:t>
                      </a:r>
                      <a:endParaRPr lang="lt-LT" sz="2800" b="0" strike="sngStrike" dirty="0" smtClean="0">
                        <a:solidFill>
                          <a:schemeClr val="tx2"/>
                        </a:solidFill>
                        <a:effectLst/>
                        <a:latin typeface="+mn-lt"/>
                      </a:endParaRPr>
                    </a:p>
                    <a:p>
                      <a:pPr algn="r">
                        <a:lnSpc>
                          <a:spcPct val="107000"/>
                        </a:lnSpc>
                        <a:spcAft>
                          <a:spcPts val="0"/>
                        </a:spcAft>
                        <a:tabLst>
                          <a:tab pos="3166110" algn="ctr"/>
                          <a:tab pos="6332220" algn="r"/>
                          <a:tab pos="822960" algn="l"/>
                        </a:tabLst>
                      </a:pPr>
                      <a:r>
                        <a:rPr lang="lt-LT" sz="2800" b="1" dirty="0" smtClean="0">
                          <a:solidFill>
                            <a:schemeClr val="tx2"/>
                          </a:solidFill>
                          <a:effectLst/>
                          <a:latin typeface="+mn-lt"/>
                          <a:ea typeface="Calibri" panose="020F0502020204030204" pitchFamily="34" charset="0"/>
                          <a:cs typeface="Times New Roman" panose="02020603050405020304" pitchFamily="18" charset="0"/>
                        </a:rPr>
                        <a:t>4 210,00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r">
                        <a:lnSpc>
                          <a:spcPct val="107000"/>
                        </a:lnSpc>
                        <a:spcAft>
                          <a:spcPts val="0"/>
                        </a:spcAft>
                      </a:pPr>
                      <a:r>
                        <a:rPr lang="en-US" sz="2800" b="0" dirty="0">
                          <a:solidFill>
                            <a:schemeClr val="tx2"/>
                          </a:solidFill>
                          <a:effectLst/>
                          <a:latin typeface="+mn-lt"/>
                        </a:rPr>
                        <a:t>0,00</a:t>
                      </a: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r">
                        <a:lnSpc>
                          <a:spcPct val="107000"/>
                        </a:lnSpc>
                        <a:spcAft>
                          <a:spcPts val="0"/>
                        </a:spcAft>
                        <a:tabLst>
                          <a:tab pos="3166110" algn="ctr"/>
                          <a:tab pos="6332220" algn="r"/>
                          <a:tab pos="822960" algn="l"/>
                        </a:tabLst>
                      </a:pPr>
                      <a:r>
                        <a:rPr lang="en-US" sz="2800" b="0" strike="sngStrike" dirty="0" smtClean="0">
                          <a:solidFill>
                            <a:schemeClr val="tx2"/>
                          </a:solidFill>
                          <a:effectLst/>
                          <a:latin typeface="+mn-lt"/>
                        </a:rPr>
                        <a:t>5 004 210,00</a:t>
                      </a:r>
                      <a:endParaRPr lang="lt-LT" sz="2800" b="0" strike="sngStrike" dirty="0" smtClean="0">
                        <a:solidFill>
                          <a:schemeClr val="tx2"/>
                        </a:solidFill>
                        <a:effectLst/>
                        <a:latin typeface="+mn-lt"/>
                      </a:endParaRPr>
                    </a:p>
                    <a:p>
                      <a:pPr algn="r">
                        <a:lnSpc>
                          <a:spcPct val="107000"/>
                        </a:lnSpc>
                        <a:spcAft>
                          <a:spcPts val="0"/>
                        </a:spcAft>
                        <a:tabLst>
                          <a:tab pos="3166110" algn="ctr"/>
                          <a:tab pos="6332220" algn="r"/>
                          <a:tab pos="822960" algn="l"/>
                        </a:tabLst>
                      </a:pPr>
                      <a:r>
                        <a:rPr lang="lt-LT" sz="2800" b="1" dirty="0" smtClean="0">
                          <a:solidFill>
                            <a:schemeClr val="tx2"/>
                          </a:solidFill>
                          <a:effectLst/>
                          <a:latin typeface="+mn-lt"/>
                          <a:ea typeface="Calibri" panose="020F0502020204030204" pitchFamily="34" charset="0"/>
                          <a:cs typeface="Times New Roman" panose="02020603050405020304" pitchFamily="18" charset="0"/>
                        </a:rPr>
                        <a:t>4 210,00</a:t>
                      </a:r>
                    </a:p>
                  </a:txBody>
                  <a:tcPr marL="0" marR="0" marT="0" marB="0"/>
                </a:tc>
              </a:tr>
            </a:tbl>
          </a:graphicData>
        </a:graphic>
      </p:graphicFrame>
    </p:spTree>
    <p:extLst>
      <p:ext uri="{BB962C8B-B14F-4D97-AF65-F5344CB8AC3E}">
        <p14:creationId xmlns:p14="http://schemas.microsoft.com/office/powerpoint/2010/main" val="3164223890"/>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2128816" y="58664"/>
            <a:ext cx="22248834" cy="830997"/>
          </a:xfrm>
          <a:prstGeom prst="rect">
            <a:avLst/>
          </a:prstGeom>
          <a:noFill/>
        </p:spPr>
        <p:txBody>
          <a:bodyPr wrap="square" rtlCol="0">
            <a:spAutoFit/>
          </a:bodyPr>
          <a:lstStyle/>
          <a:p>
            <a:pPr algn="ctr"/>
            <a:r>
              <a:rPr lang="pt-BR" sz="4800" b="1" dirty="0">
                <a:solidFill>
                  <a:schemeClr val="tx1">
                    <a:lumMod val="50000"/>
                  </a:schemeClr>
                </a:solidFill>
                <a:ea typeface="Calibri" panose="020F0502020204030204" pitchFamily="34" charset="0"/>
                <a:cs typeface="Calibri" panose="020F0502020204030204" pitchFamily="34" charset="0"/>
              </a:rPr>
              <a:t>SVVP 2021–2027 m. programos veiksmų įgyvendinimo plano </a:t>
            </a:r>
            <a:r>
              <a:rPr lang="pt-BR" sz="4800" b="1" dirty="0" smtClean="0">
                <a:solidFill>
                  <a:schemeClr val="tx1">
                    <a:lumMod val="50000"/>
                  </a:schemeClr>
                </a:solidFill>
                <a:ea typeface="Calibri" panose="020F0502020204030204" pitchFamily="34" charset="0"/>
                <a:cs typeface="Calibri" panose="020F0502020204030204" pitchFamily="34" charset="0"/>
              </a:rPr>
              <a:t>pakeitimas</a:t>
            </a:r>
            <a:r>
              <a:rPr lang="lt-LT" sz="4800" b="1" dirty="0" smtClean="0">
                <a:solidFill>
                  <a:schemeClr val="tx1">
                    <a:lumMod val="50000"/>
                  </a:schemeClr>
                </a:solidFill>
                <a:ea typeface="Calibri" panose="020F0502020204030204" pitchFamily="34" charset="0"/>
                <a:cs typeface="Calibri" panose="020F0502020204030204" pitchFamily="34" charset="0"/>
              </a:rPr>
              <a:t> (3)</a:t>
            </a:r>
            <a:endParaRPr lang="lt-LT" sz="4800" b="1" dirty="0">
              <a:solidFill>
                <a:schemeClr val="tx1">
                  <a:lumMod val="50000"/>
                </a:schemeClr>
              </a:solidFill>
              <a:ea typeface="Calibri" panose="020F0502020204030204" pitchFamily="34" charset="0"/>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sp>
        <p:nvSpPr>
          <p:cNvPr id="3" name="TextBox 2"/>
          <p:cNvSpPr txBox="1"/>
          <p:nvPr/>
        </p:nvSpPr>
        <p:spPr>
          <a:xfrm>
            <a:off x="335125" y="2690715"/>
            <a:ext cx="184731" cy="707886"/>
          </a:xfrm>
          <a:prstGeom prst="rect">
            <a:avLst/>
          </a:prstGeom>
          <a:noFill/>
        </p:spPr>
        <p:txBody>
          <a:bodyPr wrap="none" rtlCol="0">
            <a:spAutoFit/>
          </a:bodyPr>
          <a:lstStyle/>
          <a:p>
            <a:endParaRPr lang="lt-LT" sz="4000" dirty="0">
              <a:solidFill>
                <a:srgbClr val="000000"/>
              </a:solidFill>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0370" y="58664"/>
            <a:ext cx="1918446" cy="1943744"/>
          </a:xfrm>
          <a:prstGeom prst="rect">
            <a:avLst/>
          </a:prstGeom>
        </p:spPr>
      </p:pic>
      <p:graphicFrame>
        <p:nvGraphicFramePr>
          <p:cNvPr id="4" name="Lentelė 3"/>
          <p:cNvGraphicFramePr>
            <a:graphicFrameLocks noGrp="1"/>
          </p:cNvGraphicFramePr>
          <p:nvPr>
            <p:extLst>
              <p:ext uri="{D42A27DB-BD31-4B8C-83A1-F6EECF244321}">
                <p14:modId xmlns:p14="http://schemas.microsoft.com/office/powerpoint/2010/main" val="1565986243"/>
              </p:ext>
            </p:extLst>
          </p:nvPr>
        </p:nvGraphicFramePr>
        <p:xfrm>
          <a:off x="519856" y="1830654"/>
          <a:ext cx="23552718" cy="10395324"/>
        </p:xfrm>
        <a:graphic>
          <a:graphicData uri="http://schemas.openxmlformats.org/drawingml/2006/table">
            <a:tbl>
              <a:tblPr firstRow="1" firstCol="1" bandRow="1">
                <a:tableStyleId>{5C22544A-7EE6-4342-B048-85BDC9FD1C3A}</a:tableStyleId>
              </a:tblPr>
              <a:tblGrid>
                <a:gridCol w="1252565"/>
                <a:gridCol w="7537765"/>
                <a:gridCol w="5614181"/>
                <a:gridCol w="2689197"/>
                <a:gridCol w="196179"/>
                <a:gridCol w="2505133"/>
                <a:gridCol w="1185465"/>
                <a:gridCol w="2572233"/>
              </a:tblGrid>
              <a:tr h="383966">
                <a:tc rowSpan="2">
                  <a:txBody>
                    <a:bodyPr/>
                    <a:lstStyle/>
                    <a:p>
                      <a:pPr algn="ctr">
                        <a:lnSpc>
                          <a:spcPct val="107000"/>
                        </a:lnSpc>
                        <a:spcAft>
                          <a:spcPts val="0"/>
                        </a:spcAft>
                      </a:pPr>
                      <a:r>
                        <a:rPr lang="lt-LT" sz="2800" dirty="0">
                          <a:effectLst/>
                        </a:rPr>
                        <a:t>Nr. </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rPr>
                        <a:t>Konkretaus tikslo ir projekto pavadinimas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rPr>
                        <a:t>Planuojamas kvietimo teikti projekto įgyvendinimo planą paskelbimo laikotarpis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gridSpan="2">
                  <a:txBody>
                    <a:bodyPr/>
                    <a:lstStyle/>
                    <a:p>
                      <a:pPr algn="ctr">
                        <a:lnSpc>
                          <a:spcPct val="107000"/>
                        </a:lnSpc>
                        <a:spcAft>
                          <a:spcPts val="0"/>
                        </a:spcAft>
                        <a:tabLst>
                          <a:tab pos="3166110" algn="ctr"/>
                          <a:tab pos="6332220" algn="r"/>
                          <a:tab pos="822960" algn="l"/>
                        </a:tabLst>
                      </a:pPr>
                      <a:r>
                        <a:rPr lang="lt-LT" sz="2800" dirty="0">
                          <a:effectLst/>
                        </a:rPr>
                        <a:t>Mažinama / didinama SVVP lėšų dalis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rowSpan="2" hMerge="1">
                  <a:txBody>
                    <a:bodyPr/>
                    <a:lstStyle/>
                    <a:p>
                      <a:endParaRPr lang="lt-LT"/>
                    </a:p>
                  </a:txBody>
                  <a:tcPr/>
                </a:tc>
                <a:tc gridSpan="3">
                  <a:txBody>
                    <a:bodyPr/>
                    <a:lstStyle/>
                    <a:p>
                      <a:pPr algn="ctr">
                        <a:lnSpc>
                          <a:spcPct val="107000"/>
                        </a:lnSpc>
                        <a:spcAft>
                          <a:spcPts val="0"/>
                        </a:spcAft>
                      </a:pPr>
                      <a:r>
                        <a:rPr lang="lt-LT" sz="2800" dirty="0">
                          <a:effectLst/>
                        </a:rPr>
                        <a:t>Skiriamas finansavimas, iki (</a:t>
                      </a:r>
                      <a:r>
                        <a:rPr lang="lt-LT" sz="2800" dirty="0" err="1">
                          <a:effectLst/>
                        </a:rPr>
                        <a:t>Eur</a:t>
                      </a:r>
                      <a:r>
                        <a:rPr lang="lt-LT" sz="2800" dirty="0">
                          <a:effectLst/>
                        </a:rPr>
                        <a:t>)</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lt-LT"/>
                    </a:p>
                  </a:txBody>
                  <a:tcPr/>
                </a:tc>
                <a:tc hMerge="1">
                  <a:txBody>
                    <a:bodyPr/>
                    <a:lstStyle/>
                    <a:p>
                      <a:endParaRPr lang="lt-LT"/>
                    </a:p>
                  </a:txBody>
                  <a:tcPr/>
                </a:tc>
              </a:tr>
              <a:tr h="1714113">
                <a:tc vMerge="1">
                  <a:txBody>
                    <a:bodyPr/>
                    <a:lstStyle/>
                    <a:p>
                      <a:endParaRPr lang="lt-LT"/>
                    </a:p>
                  </a:txBody>
                  <a:tcPr/>
                </a:tc>
                <a:tc vMerge="1">
                  <a:txBody>
                    <a:bodyPr/>
                    <a:lstStyle/>
                    <a:p>
                      <a:endParaRPr lang="lt-LT"/>
                    </a:p>
                  </a:txBody>
                  <a:tcPr/>
                </a:tc>
                <a:tc vMerge="1">
                  <a:txBody>
                    <a:bodyPr/>
                    <a:lstStyle/>
                    <a:p>
                      <a:endParaRPr lang="lt-LT"/>
                    </a:p>
                  </a:txBody>
                  <a:tcPr/>
                </a:tc>
                <a:tc gridSpan="2" vMerge="1">
                  <a:txBody>
                    <a:bodyPr/>
                    <a:lstStyle/>
                    <a:p>
                      <a:endParaRPr lang="lt-LT"/>
                    </a:p>
                  </a:txBody>
                  <a:tcPr/>
                </a:tc>
                <a:tc hMerge="1" vMerge="1">
                  <a:txBody>
                    <a:bodyPr/>
                    <a:lstStyle/>
                    <a:p>
                      <a:endParaRPr lang="lt-LT"/>
                    </a:p>
                  </a:txBody>
                  <a:tcPr/>
                </a:tc>
                <a:tc>
                  <a:txBody>
                    <a:bodyPr/>
                    <a:lstStyle/>
                    <a:p>
                      <a:pPr algn="ctr">
                        <a:lnSpc>
                          <a:spcPct val="107000"/>
                        </a:lnSpc>
                        <a:spcAft>
                          <a:spcPts val="0"/>
                        </a:spcAft>
                      </a:pPr>
                      <a:r>
                        <a:rPr lang="lt-LT" sz="2800" dirty="0">
                          <a:solidFill>
                            <a:schemeClr val="tx2"/>
                          </a:solidFill>
                          <a:effectLst/>
                        </a:rPr>
                        <a:t>ES lėšos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rPr>
                        <a:t>BF lėšos</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rPr>
                        <a:t>Iš viso</a:t>
                      </a:r>
                      <a:endParaRPr lang="lt-LT"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r>
              <a:tr h="261583">
                <a:tc>
                  <a:txBody>
                    <a:bodyPr/>
                    <a:lstStyle/>
                    <a:p>
                      <a:pPr>
                        <a:lnSpc>
                          <a:spcPct val="107000"/>
                        </a:lnSpc>
                        <a:spcAft>
                          <a:spcPts val="0"/>
                        </a:spcAft>
                        <a:tabLst>
                          <a:tab pos="3166110" algn="ctr"/>
                          <a:tab pos="6332220" algn="r"/>
                          <a:tab pos="822960" algn="l"/>
                        </a:tabLst>
                      </a:pPr>
                      <a:r>
                        <a:rPr lang="en-US" sz="2800" dirty="0" smtClean="0">
                          <a:effectLst/>
                        </a:rPr>
                        <a:t>3.</a:t>
                      </a:r>
                      <a:r>
                        <a:rPr lang="lt-LT" sz="2800" dirty="0" smtClean="0">
                          <a:effectLst/>
                        </a:rPr>
                        <a:t>7</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gridSpan="7">
                  <a:txBody>
                    <a:bodyPr/>
                    <a:lstStyle/>
                    <a:p>
                      <a:pPr>
                        <a:lnSpc>
                          <a:spcPct val="107000"/>
                        </a:lnSpc>
                        <a:spcAft>
                          <a:spcPts val="0"/>
                        </a:spcAft>
                        <a:tabLst>
                          <a:tab pos="3166110" algn="ctr"/>
                          <a:tab pos="6332220" algn="r"/>
                          <a:tab pos="822960" algn="l"/>
                        </a:tabLst>
                      </a:pPr>
                      <a:r>
                        <a:rPr lang="lt-LT" sz="2800" dirty="0" smtClean="0">
                          <a:solidFill>
                            <a:srgbClr val="000000"/>
                          </a:solidFill>
                          <a:effectLst/>
                          <a:latin typeface="+mn-lt"/>
                        </a:rPr>
                        <a:t>KONKRETUS VEIKSMAS: Parama Specialiajai tranzito schemai pagal SVVP reglamento 17 straipsnio 5 dalį (BMVI/2023/SA/1.1.1/001)</a:t>
                      </a:r>
                      <a:endParaRPr lang="lt-LT" sz="280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r>
              <a:tr h="1270406">
                <a:tc>
                  <a:txBody>
                    <a:bodyPr/>
                    <a:lstStyle/>
                    <a:p>
                      <a:pPr algn="ctr">
                        <a:lnSpc>
                          <a:spcPct val="107000"/>
                        </a:lnSpc>
                        <a:spcAft>
                          <a:spcPts val="800"/>
                        </a:spcAft>
                      </a:pPr>
                      <a:r>
                        <a:rPr lang="lt-LT" sz="2800" dirty="0" smtClean="0">
                          <a:effectLst/>
                          <a:latin typeface="Calibri" panose="020F0502020204030204" pitchFamily="34" charset="0"/>
                          <a:ea typeface="Calibri" panose="020F0502020204030204" pitchFamily="34" charset="0"/>
                          <a:cs typeface="Times New Roman" panose="02020603050405020304" pitchFamily="18" charset="0"/>
                        </a:rPr>
                        <a:t>3.7.1.</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spcAft>
                          <a:spcPts val="0"/>
                        </a:spcAft>
                      </a:pPr>
                      <a:r>
                        <a:rPr lang="lt-LT" sz="2800" dirty="0">
                          <a:solidFill>
                            <a:srgbClr val="000000"/>
                          </a:solidFill>
                          <a:effectLst/>
                          <a:latin typeface="+mn-lt"/>
                          <a:ea typeface="Calibri" panose="020F0502020204030204" pitchFamily="34" charset="0"/>
                        </a:rPr>
                        <a:t>Pasislėpusių asmenų aptikimo įrangos įsigijimas</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2023 m. IV </a:t>
                      </a:r>
                      <a:r>
                        <a:rPr lang="lt-LT" sz="2800" dirty="0" err="1" smtClean="0">
                          <a:solidFill>
                            <a:srgbClr val="000000"/>
                          </a:solidFill>
                          <a:effectLst/>
                          <a:latin typeface="+mn-lt"/>
                          <a:ea typeface="Calibri" panose="020F0502020204030204" pitchFamily="34" charset="0"/>
                        </a:rPr>
                        <a:t>ketv</a:t>
                      </a:r>
                      <a:r>
                        <a:rPr lang="lt-LT" sz="2800" dirty="0" smtClean="0">
                          <a:solidFill>
                            <a:srgbClr val="000000"/>
                          </a:solidFill>
                          <a:effectLst/>
                          <a:latin typeface="+mn-lt"/>
                          <a:ea typeface="Calibri" panose="020F0502020204030204" pitchFamily="34" charset="0"/>
                        </a:rPr>
                        <a:t>. </a:t>
                      </a:r>
                    </a:p>
                    <a:p>
                      <a:pPr algn="ctr">
                        <a:spcAft>
                          <a:spcPts val="0"/>
                        </a:spcAft>
                      </a:pPr>
                      <a:r>
                        <a:rPr lang="lt-LT" sz="2800" dirty="0" smtClean="0">
                          <a:solidFill>
                            <a:srgbClr val="000000"/>
                          </a:solidFill>
                          <a:effectLst/>
                          <a:latin typeface="+mn-lt"/>
                          <a:ea typeface="Calibri" panose="020F0502020204030204" pitchFamily="34" charset="0"/>
                        </a:rPr>
                        <a:t>(</a:t>
                      </a:r>
                      <a:r>
                        <a:rPr lang="lt-LT" sz="2800" dirty="0">
                          <a:solidFill>
                            <a:srgbClr val="000000"/>
                          </a:solidFill>
                          <a:effectLst/>
                          <a:latin typeface="+mn-lt"/>
                          <a:ea typeface="Calibri" panose="020F0502020204030204" pitchFamily="34" charset="0"/>
                        </a:rPr>
                        <a:t>gruodžio </a:t>
                      </a:r>
                      <a:r>
                        <a:rPr lang="lt-LT" sz="2800" dirty="0" smtClean="0">
                          <a:solidFill>
                            <a:srgbClr val="000000"/>
                          </a:solidFill>
                          <a:effectLst/>
                          <a:latin typeface="+mn-lt"/>
                          <a:ea typeface="Calibri" panose="020F0502020204030204" pitchFamily="34" charset="0"/>
                        </a:rPr>
                        <a:t>mėn. </a:t>
                      </a:r>
                      <a:r>
                        <a:rPr lang="lt-LT" sz="2800" dirty="0" err="1">
                          <a:solidFill>
                            <a:srgbClr val="000000"/>
                          </a:solidFill>
                          <a:effectLst/>
                          <a:latin typeface="+mn-lt"/>
                          <a:ea typeface="Calibri" panose="020F0502020204030204" pitchFamily="34" charset="0"/>
                        </a:rPr>
                        <a:t>pab</a:t>
                      </a:r>
                      <a:r>
                        <a:rPr lang="lt-LT" sz="2800" dirty="0">
                          <a:solidFill>
                            <a:srgbClr val="000000"/>
                          </a:solidFill>
                          <a:effectLst/>
                          <a:latin typeface="+mn-lt"/>
                          <a:ea typeface="Calibri" panose="020F0502020204030204" pitchFamily="34" charset="0"/>
                        </a:rPr>
                        <a:t>.)</a:t>
                      </a:r>
                    </a:p>
                  </a:txBody>
                  <a:tcPr marL="68580" marR="68580" marT="0" marB="0"/>
                </a:tc>
                <a:tc>
                  <a:txBody>
                    <a:bodyPr/>
                    <a:lstStyle/>
                    <a:p>
                      <a:pPr algn="r">
                        <a:lnSpc>
                          <a:spcPct val="107000"/>
                        </a:lnSpc>
                        <a:spcAft>
                          <a:spcPts val="0"/>
                        </a:spcAft>
                      </a:pPr>
                      <a:r>
                        <a:rPr lang="lt-LT" sz="2800" b="0" dirty="0" smtClean="0">
                          <a:solidFill>
                            <a:srgbClr val="000000"/>
                          </a:solidFill>
                          <a:effectLst/>
                          <a:latin typeface="+mn-lt"/>
                          <a:ea typeface="Calibri" panose="020F0502020204030204" pitchFamily="34" charset="0"/>
                          <a:cs typeface="Times New Roman" panose="02020603050405020304" pitchFamily="18" charset="0"/>
                        </a:rPr>
                        <a:t>+1 556 500,00</a:t>
                      </a:r>
                      <a:endParaRPr lang="lt-LT" sz="2800" b="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algn="ctr">
                        <a:spcAft>
                          <a:spcPts val="0"/>
                        </a:spcAft>
                      </a:pPr>
                      <a:r>
                        <a:rPr lang="lt-LT" sz="2800" dirty="0" smtClean="0">
                          <a:solidFill>
                            <a:srgbClr val="000000"/>
                          </a:solidFill>
                          <a:effectLst/>
                          <a:latin typeface="+mn-lt"/>
                          <a:ea typeface="Calibri" panose="020F0502020204030204" pitchFamily="34" charset="0"/>
                        </a:rPr>
                        <a:t>1 556 500,00</a:t>
                      </a:r>
                      <a:endParaRPr lang="lt-LT" sz="2800" dirty="0">
                        <a:solidFill>
                          <a:srgbClr val="000000"/>
                        </a:solidFill>
                        <a:effectLst/>
                        <a:latin typeface="+mn-lt"/>
                        <a:ea typeface="Calibri" panose="020F0502020204030204" pitchFamily="34" charset="0"/>
                      </a:endParaRPr>
                    </a:p>
                  </a:txBody>
                  <a:tcPr marL="68580" marR="68580" marT="0" marB="0"/>
                </a:tc>
                <a:tc hMerge="1">
                  <a:txBody>
                    <a:bodyPr/>
                    <a:lstStyle/>
                    <a:p>
                      <a:pPr algn="ctr">
                        <a:spcAft>
                          <a:spcPts val="0"/>
                        </a:spcAft>
                      </a:pP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0,00</a:t>
                      </a:r>
                    </a:p>
                    <a:p>
                      <a:pPr algn="ctr">
                        <a:spcAft>
                          <a:spcPts val="0"/>
                        </a:spcAft>
                      </a:pPr>
                      <a:r>
                        <a:rPr lang="lt-LT" sz="2800" dirty="0">
                          <a:solidFill>
                            <a:srgbClr val="000000"/>
                          </a:solidFill>
                          <a:effectLst/>
                          <a:latin typeface="+mn-lt"/>
                          <a:ea typeface="Calibri" panose="020F0502020204030204" pitchFamily="34" charset="0"/>
                        </a:rPr>
                        <a:t> </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1 556 500,00</a:t>
                      </a:r>
                    </a:p>
                  </a:txBody>
                  <a:tcPr marL="68580" marR="68580" marT="0" marB="0"/>
                </a:tc>
              </a:tr>
              <a:tr h="1513012">
                <a:tc>
                  <a:txBody>
                    <a:bodyPr/>
                    <a:lstStyle/>
                    <a:p>
                      <a:pPr algn="ctr">
                        <a:lnSpc>
                          <a:spcPct val="107000"/>
                        </a:lnSpc>
                        <a:spcAft>
                          <a:spcPts val="800"/>
                        </a:spcAft>
                      </a:pPr>
                      <a:r>
                        <a:rPr lang="lt-LT" sz="2800" dirty="0" smtClean="0">
                          <a:effectLst/>
                          <a:latin typeface="Calibri" panose="020F0502020204030204" pitchFamily="34" charset="0"/>
                          <a:ea typeface="Calibri" panose="020F0502020204030204" pitchFamily="34" charset="0"/>
                          <a:cs typeface="Times New Roman" panose="02020603050405020304" pitchFamily="18" charset="0"/>
                        </a:rPr>
                        <a:t>3.7.2.</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spcAft>
                          <a:spcPts val="0"/>
                        </a:spcAft>
                      </a:pPr>
                      <a:r>
                        <a:rPr lang="lt-LT" sz="2800">
                          <a:solidFill>
                            <a:srgbClr val="000000"/>
                          </a:solidFill>
                          <a:effectLst/>
                          <a:latin typeface="+mn-lt"/>
                          <a:ea typeface="Calibri" panose="020F0502020204030204" pitchFamily="34" charset="0"/>
                        </a:rPr>
                        <a:t>Papildomų STS transporto priemonių įsigijimas</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2023 m. IV </a:t>
                      </a:r>
                      <a:r>
                        <a:rPr lang="lt-LT" sz="2800" dirty="0" err="1" smtClean="0">
                          <a:solidFill>
                            <a:srgbClr val="000000"/>
                          </a:solidFill>
                          <a:effectLst/>
                          <a:latin typeface="+mn-lt"/>
                          <a:ea typeface="Calibri" panose="020F0502020204030204" pitchFamily="34" charset="0"/>
                        </a:rPr>
                        <a:t>ketv</a:t>
                      </a:r>
                      <a:r>
                        <a:rPr lang="lt-LT" sz="2800" dirty="0" smtClean="0">
                          <a:solidFill>
                            <a:srgbClr val="000000"/>
                          </a:solidFill>
                          <a:effectLst/>
                          <a:latin typeface="+mn-lt"/>
                          <a:ea typeface="Calibri" panose="020F0502020204030204" pitchFamily="34" charset="0"/>
                        </a:rPr>
                        <a:t>. </a:t>
                      </a:r>
                    </a:p>
                    <a:p>
                      <a:pPr algn="ctr">
                        <a:spcAft>
                          <a:spcPts val="0"/>
                        </a:spcAft>
                      </a:pPr>
                      <a:r>
                        <a:rPr lang="lt-LT" sz="2800" dirty="0" smtClean="0">
                          <a:solidFill>
                            <a:srgbClr val="000000"/>
                          </a:solidFill>
                          <a:effectLst/>
                          <a:latin typeface="+mn-lt"/>
                          <a:ea typeface="Calibri" panose="020F0502020204030204" pitchFamily="34" charset="0"/>
                        </a:rPr>
                        <a:t>(</a:t>
                      </a:r>
                      <a:r>
                        <a:rPr lang="lt-LT" sz="2800" dirty="0">
                          <a:solidFill>
                            <a:srgbClr val="000000"/>
                          </a:solidFill>
                          <a:effectLst/>
                          <a:latin typeface="+mn-lt"/>
                          <a:ea typeface="Calibri" panose="020F0502020204030204" pitchFamily="34" charset="0"/>
                        </a:rPr>
                        <a:t>gruodžio </a:t>
                      </a:r>
                      <a:r>
                        <a:rPr lang="lt-LT" sz="2800" dirty="0" smtClean="0">
                          <a:solidFill>
                            <a:srgbClr val="000000"/>
                          </a:solidFill>
                          <a:effectLst/>
                          <a:latin typeface="+mn-lt"/>
                          <a:ea typeface="Calibri" panose="020F0502020204030204" pitchFamily="34" charset="0"/>
                        </a:rPr>
                        <a:t>mėn. </a:t>
                      </a:r>
                      <a:r>
                        <a:rPr lang="lt-LT" sz="2800" dirty="0" err="1">
                          <a:solidFill>
                            <a:srgbClr val="000000"/>
                          </a:solidFill>
                          <a:effectLst/>
                          <a:latin typeface="+mn-lt"/>
                          <a:ea typeface="Calibri" panose="020F0502020204030204" pitchFamily="34" charset="0"/>
                        </a:rPr>
                        <a:t>pab</a:t>
                      </a:r>
                      <a:r>
                        <a:rPr lang="lt-LT" sz="2800" dirty="0">
                          <a:solidFill>
                            <a:srgbClr val="000000"/>
                          </a:solidFill>
                          <a:effectLst/>
                          <a:latin typeface="+mn-lt"/>
                          <a:ea typeface="Calibri" panose="020F0502020204030204" pitchFamily="34" charset="0"/>
                        </a:rPr>
                        <a:t>.)</a:t>
                      </a:r>
                    </a:p>
                  </a:txBody>
                  <a:tcPr marL="68580" marR="68580" marT="0" marB="0"/>
                </a:tc>
                <a:tc>
                  <a:txBody>
                    <a:bodyPr/>
                    <a:lstStyle/>
                    <a:p>
                      <a:pPr algn="r">
                        <a:lnSpc>
                          <a:spcPct val="107000"/>
                        </a:lnSpc>
                        <a:spcAft>
                          <a:spcPts val="0"/>
                        </a:spcAft>
                      </a:pPr>
                      <a:r>
                        <a:rPr lang="lt-LT" sz="2800" b="0" dirty="0" smtClean="0">
                          <a:solidFill>
                            <a:srgbClr val="000000"/>
                          </a:solidFill>
                          <a:effectLst/>
                          <a:latin typeface="+mn-lt"/>
                          <a:ea typeface="Calibri" panose="020F0502020204030204" pitchFamily="34" charset="0"/>
                          <a:cs typeface="Times New Roman" panose="02020603050405020304" pitchFamily="18" charset="0"/>
                        </a:rPr>
                        <a:t>+885 000,00</a:t>
                      </a:r>
                      <a:endParaRPr lang="lt-LT" sz="2800" b="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algn="ctr">
                        <a:spcAft>
                          <a:spcPts val="0"/>
                        </a:spcAft>
                      </a:pPr>
                      <a:r>
                        <a:rPr lang="lt-LT" sz="2800">
                          <a:solidFill>
                            <a:srgbClr val="000000"/>
                          </a:solidFill>
                          <a:effectLst/>
                          <a:latin typeface="+mn-lt"/>
                          <a:ea typeface="Calibri" panose="020F0502020204030204" pitchFamily="34" charset="0"/>
                        </a:rPr>
                        <a:t>885 000,00</a:t>
                      </a:r>
                    </a:p>
                  </a:txBody>
                  <a:tcPr marL="68580" marR="68580" marT="0" marB="0"/>
                </a:tc>
                <a:tc hMerge="1">
                  <a:txBody>
                    <a:bodyPr/>
                    <a:lstStyle/>
                    <a:p>
                      <a:pPr algn="ctr">
                        <a:spcAft>
                          <a:spcPts val="0"/>
                        </a:spcAft>
                      </a:pPr>
                      <a:endParaRPr lang="lt-LT" sz="280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0,00</a:t>
                      </a: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885 000,00</a:t>
                      </a:r>
                    </a:p>
                  </a:txBody>
                  <a:tcPr marL="68580" marR="68580" marT="0" marB="0"/>
                </a:tc>
              </a:tr>
              <a:tr h="1065803">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3.7.3.</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spcAft>
                          <a:spcPts val="0"/>
                        </a:spcAft>
                      </a:pPr>
                      <a:r>
                        <a:rPr lang="lt-LT" sz="2800">
                          <a:solidFill>
                            <a:srgbClr val="000000"/>
                          </a:solidFill>
                          <a:effectLst/>
                          <a:latin typeface="+mn-lt"/>
                          <a:ea typeface="Calibri" panose="020F0502020204030204" pitchFamily="34" charset="0"/>
                        </a:rPr>
                        <a:t>Specializuoto sraigtasparnio įsigijimas</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2023 m. III </a:t>
                      </a:r>
                      <a:r>
                        <a:rPr lang="lt-LT" sz="2800" dirty="0" err="1" smtClean="0">
                          <a:solidFill>
                            <a:srgbClr val="000000"/>
                          </a:solidFill>
                          <a:effectLst/>
                          <a:latin typeface="+mn-lt"/>
                          <a:ea typeface="Calibri" panose="020F0502020204030204" pitchFamily="34" charset="0"/>
                        </a:rPr>
                        <a:t>ketv</a:t>
                      </a:r>
                      <a:r>
                        <a:rPr lang="lt-LT" sz="2800" dirty="0" smtClean="0">
                          <a:solidFill>
                            <a:srgbClr val="000000"/>
                          </a:solidFill>
                          <a:effectLst/>
                          <a:latin typeface="+mn-lt"/>
                          <a:ea typeface="Calibri" panose="020F0502020204030204" pitchFamily="34" charset="0"/>
                        </a:rPr>
                        <a:t>. </a:t>
                      </a:r>
                    </a:p>
                    <a:p>
                      <a:pPr algn="ctr">
                        <a:spcAft>
                          <a:spcPts val="0"/>
                        </a:spcAft>
                      </a:pPr>
                      <a:r>
                        <a:rPr lang="lt-LT" sz="2800" dirty="0" smtClean="0">
                          <a:solidFill>
                            <a:srgbClr val="000000"/>
                          </a:solidFill>
                          <a:effectLst/>
                          <a:latin typeface="+mn-lt"/>
                          <a:ea typeface="Calibri" panose="020F0502020204030204" pitchFamily="34" charset="0"/>
                        </a:rPr>
                        <a:t>(</a:t>
                      </a:r>
                      <a:r>
                        <a:rPr lang="lt-LT" sz="2800" dirty="0">
                          <a:solidFill>
                            <a:srgbClr val="000000"/>
                          </a:solidFill>
                          <a:effectLst/>
                          <a:latin typeface="+mn-lt"/>
                          <a:ea typeface="Calibri" panose="020F0502020204030204" pitchFamily="34" charset="0"/>
                        </a:rPr>
                        <a:t>2023 m. rugsėjo </a:t>
                      </a:r>
                      <a:r>
                        <a:rPr lang="lt-LT" sz="2800" dirty="0" smtClean="0">
                          <a:solidFill>
                            <a:srgbClr val="000000"/>
                          </a:solidFill>
                          <a:effectLst/>
                          <a:latin typeface="+mn-lt"/>
                          <a:ea typeface="Calibri" panose="020F0502020204030204" pitchFamily="34" charset="0"/>
                        </a:rPr>
                        <a:t>mėn.)</a:t>
                      </a: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r">
                        <a:lnSpc>
                          <a:spcPct val="107000"/>
                        </a:lnSpc>
                        <a:spcAft>
                          <a:spcPts val="0"/>
                        </a:spcAft>
                      </a:pPr>
                      <a:r>
                        <a:rPr lang="lt-LT" sz="2800" b="0" dirty="0" smtClean="0">
                          <a:solidFill>
                            <a:srgbClr val="000000"/>
                          </a:solidFill>
                          <a:effectLst/>
                          <a:latin typeface="+mn-lt"/>
                          <a:ea typeface="Calibri" panose="020F0502020204030204" pitchFamily="34" charset="0"/>
                          <a:cs typeface="Times New Roman" panose="02020603050405020304" pitchFamily="18" charset="0"/>
                        </a:rPr>
                        <a:t>+11 000 000,00</a:t>
                      </a:r>
                      <a:endParaRPr lang="lt-LT" sz="2800" b="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algn="ctr">
                        <a:spcAft>
                          <a:spcPts val="0"/>
                        </a:spcAft>
                      </a:pPr>
                      <a:r>
                        <a:rPr lang="lt-LT" sz="2800">
                          <a:solidFill>
                            <a:srgbClr val="000000"/>
                          </a:solidFill>
                          <a:effectLst/>
                          <a:latin typeface="+mn-lt"/>
                          <a:ea typeface="Calibri" panose="020F0502020204030204" pitchFamily="34" charset="0"/>
                        </a:rPr>
                        <a:t>11 000 000,00</a:t>
                      </a:r>
                    </a:p>
                  </a:txBody>
                  <a:tcPr marL="68580" marR="68580" marT="0" marB="0"/>
                </a:tc>
                <a:tc hMerge="1">
                  <a:txBody>
                    <a:bodyPr/>
                    <a:lstStyle/>
                    <a:p>
                      <a:pPr algn="ctr">
                        <a:spcAft>
                          <a:spcPts val="0"/>
                        </a:spcAft>
                      </a:pPr>
                      <a:endParaRPr lang="lt-LT" sz="280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0,00</a:t>
                      </a: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11 000 000,00</a:t>
                      </a:r>
                    </a:p>
                  </a:txBody>
                  <a:tcPr marL="68580" marR="68580" marT="0" marB="0"/>
                </a:tc>
              </a:tr>
              <a:tr h="979715">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3.7.4.</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spcAft>
                          <a:spcPts val="0"/>
                        </a:spcAft>
                      </a:pPr>
                      <a:r>
                        <a:rPr lang="lt-LT" sz="2800">
                          <a:solidFill>
                            <a:srgbClr val="000000"/>
                          </a:solidFill>
                          <a:effectLst/>
                          <a:latin typeface="+mn-lt"/>
                          <a:ea typeface="Calibri" panose="020F0502020204030204" pitchFamily="34" charset="0"/>
                        </a:rPr>
                        <a:t>Traukinių stebėjimo sistemos atnaujinimas</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2023 m. III </a:t>
                      </a:r>
                      <a:r>
                        <a:rPr lang="lt-LT" sz="2800" dirty="0" err="1" smtClean="0">
                          <a:solidFill>
                            <a:srgbClr val="000000"/>
                          </a:solidFill>
                          <a:effectLst/>
                          <a:latin typeface="+mn-lt"/>
                          <a:ea typeface="Calibri" panose="020F0502020204030204" pitchFamily="34" charset="0"/>
                        </a:rPr>
                        <a:t>ketv</a:t>
                      </a:r>
                      <a:r>
                        <a:rPr lang="lt-LT" sz="2800" dirty="0" smtClean="0">
                          <a:solidFill>
                            <a:srgbClr val="000000"/>
                          </a:solidFill>
                          <a:effectLst/>
                          <a:latin typeface="+mn-lt"/>
                          <a:ea typeface="Calibri" panose="020F0502020204030204" pitchFamily="34" charset="0"/>
                        </a:rPr>
                        <a:t>. </a:t>
                      </a:r>
                    </a:p>
                    <a:p>
                      <a:pPr algn="ctr">
                        <a:spcAft>
                          <a:spcPts val="0"/>
                        </a:spcAft>
                      </a:pPr>
                      <a:r>
                        <a:rPr lang="lt-LT" sz="2800" dirty="0" smtClean="0">
                          <a:solidFill>
                            <a:srgbClr val="000000"/>
                          </a:solidFill>
                          <a:effectLst/>
                          <a:latin typeface="+mn-lt"/>
                          <a:ea typeface="Calibri" panose="020F0502020204030204" pitchFamily="34" charset="0"/>
                        </a:rPr>
                        <a:t>(</a:t>
                      </a:r>
                      <a:r>
                        <a:rPr lang="lt-LT" sz="2800" dirty="0">
                          <a:solidFill>
                            <a:srgbClr val="000000"/>
                          </a:solidFill>
                          <a:effectLst/>
                          <a:latin typeface="+mn-lt"/>
                          <a:ea typeface="Calibri" panose="020F0502020204030204" pitchFamily="34" charset="0"/>
                        </a:rPr>
                        <a:t>2023 m. rugsėjo </a:t>
                      </a:r>
                      <a:r>
                        <a:rPr lang="lt-LT" sz="2800" dirty="0" smtClean="0">
                          <a:solidFill>
                            <a:srgbClr val="000000"/>
                          </a:solidFill>
                          <a:effectLst/>
                          <a:latin typeface="+mn-lt"/>
                          <a:ea typeface="Calibri" panose="020F0502020204030204" pitchFamily="34" charset="0"/>
                        </a:rPr>
                        <a:t>mėn.)</a:t>
                      </a: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r">
                        <a:lnSpc>
                          <a:spcPct val="107000"/>
                        </a:lnSpc>
                        <a:spcAft>
                          <a:spcPts val="0"/>
                        </a:spcAft>
                      </a:pPr>
                      <a:r>
                        <a:rPr lang="lt-LT" sz="2800" b="0" dirty="0" smtClean="0">
                          <a:solidFill>
                            <a:srgbClr val="000000"/>
                          </a:solidFill>
                          <a:effectLst/>
                          <a:latin typeface="+mn-lt"/>
                          <a:ea typeface="Calibri" panose="020F0502020204030204" pitchFamily="34" charset="0"/>
                          <a:cs typeface="Times New Roman" panose="02020603050405020304" pitchFamily="18" charset="0"/>
                        </a:rPr>
                        <a:t>+450 000,00</a:t>
                      </a:r>
                      <a:endParaRPr lang="lt-LT" sz="2800" b="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algn="ctr">
                        <a:spcAft>
                          <a:spcPts val="0"/>
                        </a:spcAft>
                      </a:pPr>
                      <a:r>
                        <a:rPr lang="lt-LT" sz="2800">
                          <a:solidFill>
                            <a:srgbClr val="000000"/>
                          </a:solidFill>
                          <a:effectLst/>
                          <a:latin typeface="+mn-lt"/>
                          <a:ea typeface="Calibri" panose="020F0502020204030204" pitchFamily="34" charset="0"/>
                        </a:rPr>
                        <a:t>450 000,00</a:t>
                      </a:r>
                    </a:p>
                  </a:txBody>
                  <a:tcPr marL="68580" marR="68580" marT="0" marB="0"/>
                </a:tc>
                <a:tc hMerge="1">
                  <a:txBody>
                    <a:bodyPr/>
                    <a:lstStyle/>
                    <a:p>
                      <a:pPr algn="ctr">
                        <a:spcAft>
                          <a:spcPts val="0"/>
                        </a:spcAft>
                      </a:pPr>
                      <a:endParaRPr lang="lt-LT" sz="280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0,00</a:t>
                      </a: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450 000,00</a:t>
                      </a:r>
                    </a:p>
                  </a:txBody>
                  <a:tcPr marL="68580" marR="68580" marT="0" marB="0"/>
                </a:tc>
              </a:tr>
              <a:tr h="979715">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3.7.5.</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spcAft>
                          <a:spcPts val="0"/>
                        </a:spcAft>
                      </a:pPr>
                      <a:r>
                        <a:rPr lang="lt-LT" sz="2800">
                          <a:solidFill>
                            <a:srgbClr val="000000"/>
                          </a:solidFill>
                          <a:effectLst/>
                          <a:latin typeface="+mn-lt"/>
                          <a:ea typeface="Calibri" panose="020F0502020204030204" pitchFamily="34" charset="0"/>
                        </a:rPr>
                        <a:t>Taktiniai pareigūnų mokymai</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2023 m. IV </a:t>
                      </a:r>
                      <a:r>
                        <a:rPr lang="lt-LT" sz="2800" dirty="0" err="1" smtClean="0">
                          <a:solidFill>
                            <a:srgbClr val="000000"/>
                          </a:solidFill>
                          <a:effectLst/>
                          <a:latin typeface="+mn-lt"/>
                          <a:ea typeface="Calibri" panose="020F0502020204030204" pitchFamily="34" charset="0"/>
                        </a:rPr>
                        <a:t>ketv</a:t>
                      </a:r>
                      <a:r>
                        <a:rPr lang="lt-LT" sz="2800" dirty="0" smtClean="0">
                          <a:solidFill>
                            <a:srgbClr val="000000"/>
                          </a:solidFill>
                          <a:effectLst/>
                          <a:latin typeface="+mn-lt"/>
                          <a:ea typeface="Calibri" panose="020F0502020204030204" pitchFamily="34" charset="0"/>
                        </a:rPr>
                        <a:t>. </a:t>
                      </a:r>
                    </a:p>
                    <a:p>
                      <a:pPr algn="ctr">
                        <a:spcAft>
                          <a:spcPts val="0"/>
                        </a:spcAft>
                      </a:pPr>
                      <a:r>
                        <a:rPr lang="lt-LT" sz="2800" dirty="0" smtClean="0">
                          <a:solidFill>
                            <a:srgbClr val="000000"/>
                          </a:solidFill>
                          <a:effectLst/>
                          <a:latin typeface="+mn-lt"/>
                          <a:ea typeface="Calibri" panose="020F0502020204030204" pitchFamily="34" charset="0"/>
                        </a:rPr>
                        <a:t>(</a:t>
                      </a:r>
                      <a:r>
                        <a:rPr lang="lt-LT" sz="2800" dirty="0">
                          <a:solidFill>
                            <a:srgbClr val="000000"/>
                          </a:solidFill>
                          <a:effectLst/>
                          <a:latin typeface="+mn-lt"/>
                          <a:ea typeface="Calibri" panose="020F0502020204030204" pitchFamily="34" charset="0"/>
                        </a:rPr>
                        <a:t>2023 m. lapkričio </a:t>
                      </a:r>
                      <a:r>
                        <a:rPr lang="lt-LT" sz="2800" dirty="0" smtClean="0">
                          <a:solidFill>
                            <a:srgbClr val="000000"/>
                          </a:solidFill>
                          <a:effectLst/>
                          <a:latin typeface="+mn-lt"/>
                          <a:ea typeface="Calibri" panose="020F0502020204030204" pitchFamily="34" charset="0"/>
                        </a:rPr>
                        <a:t>mėn.)</a:t>
                      </a: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r">
                        <a:lnSpc>
                          <a:spcPct val="107000"/>
                        </a:lnSpc>
                        <a:spcAft>
                          <a:spcPts val="0"/>
                        </a:spcAft>
                      </a:pPr>
                      <a:r>
                        <a:rPr lang="lt-LT" sz="2800" b="0" dirty="0" smtClean="0">
                          <a:solidFill>
                            <a:srgbClr val="000000"/>
                          </a:solidFill>
                          <a:effectLst/>
                          <a:latin typeface="+mn-lt"/>
                          <a:ea typeface="Calibri" panose="020F0502020204030204" pitchFamily="34" charset="0"/>
                          <a:cs typeface="Times New Roman" panose="02020603050405020304" pitchFamily="18" charset="0"/>
                        </a:rPr>
                        <a:t>+350 009,43</a:t>
                      </a:r>
                      <a:endParaRPr lang="lt-LT" sz="2800" b="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algn="ctr">
                        <a:spcAft>
                          <a:spcPts val="0"/>
                        </a:spcAft>
                      </a:pPr>
                      <a:r>
                        <a:rPr lang="lt-LT" sz="2800">
                          <a:solidFill>
                            <a:srgbClr val="000000"/>
                          </a:solidFill>
                          <a:effectLst/>
                          <a:latin typeface="+mn-lt"/>
                          <a:ea typeface="Calibri" panose="020F0502020204030204" pitchFamily="34" charset="0"/>
                        </a:rPr>
                        <a:t>350 009,43</a:t>
                      </a:r>
                    </a:p>
                  </a:txBody>
                  <a:tcPr marL="68580" marR="68580" marT="0" marB="0"/>
                </a:tc>
                <a:tc hMerge="1">
                  <a:txBody>
                    <a:bodyPr/>
                    <a:lstStyle/>
                    <a:p>
                      <a:pPr algn="ctr">
                        <a:spcAft>
                          <a:spcPts val="0"/>
                        </a:spcAft>
                      </a:pPr>
                      <a:endParaRPr lang="lt-LT" sz="280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a:solidFill>
                            <a:srgbClr val="000000"/>
                          </a:solidFill>
                          <a:effectLst/>
                          <a:latin typeface="+mn-lt"/>
                          <a:ea typeface="Calibri" panose="020F0502020204030204" pitchFamily="34" charset="0"/>
                        </a:rPr>
                        <a:t>0,00</a:t>
                      </a:r>
                    </a:p>
                  </a:txBody>
                  <a:tcPr marL="68580" marR="68580" marT="0" marB="0"/>
                </a:tc>
                <a:tc>
                  <a:txBody>
                    <a:bodyPr/>
                    <a:lstStyle/>
                    <a:p>
                      <a:pPr algn="ctr">
                        <a:spcAft>
                          <a:spcPts val="0"/>
                        </a:spcAft>
                      </a:pPr>
                      <a:r>
                        <a:rPr lang="lt-LT" sz="2800" dirty="0">
                          <a:solidFill>
                            <a:srgbClr val="000000"/>
                          </a:solidFill>
                          <a:effectLst/>
                          <a:latin typeface="+mn-lt"/>
                          <a:ea typeface="Calibri" panose="020F0502020204030204" pitchFamily="34" charset="0"/>
                        </a:rPr>
                        <a:t>350 009,43</a:t>
                      </a:r>
                    </a:p>
                  </a:txBody>
                  <a:tcPr marL="68580" marR="68580" marT="0" marB="0"/>
                </a:tc>
              </a:tr>
              <a:tr h="979715">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3.7.6.</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spcAft>
                          <a:spcPts val="0"/>
                        </a:spcAft>
                      </a:pPr>
                      <a:r>
                        <a:rPr lang="lt-LT" sz="2800" dirty="0" smtClean="0">
                          <a:solidFill>
                            <a:srgbClr val="000000"/>
                          </a:solidFill>
                          <a:effectLst/>
                          <a:latin typeface="+mn-lt"/>
                          <a:ea typeface="Calibri" panose="020F0502020204030204" pitchFamily="34" charset="0"/>
                        </a:rPr>
                        <a:t>Papildomos VSAT veiklos sąnaudos 2024–2027 m. (Projekto Nr. 358 papildymas) </a:t>
                      </a: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dirty="0" smtClean="0">
                          <a:solidFill>
                            <a:srgbClr val="000000"/>
                          </a:solidFill>
                          <a:effectLst/>
                          <a:latin typeface="+mn-lt"/>
                          <a:ea typeface="Calibri" panose="020F0502020204030204" pitchFamily="34" charset="0"/>
                        </a:rPr>
                        <a:t>2023 m. IV </a:t>
                      </a:r>
                      <a:r>
                        <a:rPr lang="lt-LT" sz="2800" dirty="0" err="1" smtClean="0">
                          <a:solidFill>
                            <a:srgbClr val="000000"/>
                          </a:solidFill>
                          <a:effectLst/>
                          <a:latin typeface="+mn-lt"/>
                          <a:ea typeface="Calibri" panose="020F0502020204030204" pitchFamily="34" charset="0"/>
                        </a:rPr>
                        <a:t>ketv</a:t>
                      </a:r>
                      <a:r>
                        <a:rPr lang="lt-LT" sz="2800" dirty="0" smtClean="0">
                          <a:solidFill>
                            <a:srgbClr val="000000"/>
                          </a:solidFill>
                          <a:effectLst/>
                          <a:latin typeface="+mn-lt"/>
                          <a:ea typeface="Calibri" panose="020F0502020204030204" pitchFamily="34" charset="0"/>
                        </a:rPr>
                        <a:t>.</a:t>
                      </a: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r">
                        <a:lnSpc>
                          <a:spcPct val="107000"/>
                        </a:lnSpc>
                        <a:spcAft>
                          <a:spcPts val="0"/>
                        </a:spcAft>
                      </a:pPr>
                      <a:r>
                        <a:rPr lang="lt-LT" sz="2800" b="0" dirty="0" smtClean="0">
                          <a:solidFill>
                            <a:srgbClr val="000000"/>
                          </a:solidFill>
                          <a:effectLst/>
                          <a:latin typeface="+mn-lt"/>
                          <a:ea typeface="Calibri" panose="020F0502020204030204" pitchFamily="34" charset="0"/>
                          <a:cs typeface="Times New Roman" panose="02020603050405020304" pitchFamily="18" charset="0"/>
                        </a:rPr>
                        <a:t>+8 400 000,00</a:t>
                      </a:r>
                      <a:endParaRPr lang="lt-LT" sz="2800" b="0"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algn="ctr">
                        <a:spcAft>
                          <a:spcPts val="0"/>
                        </a:spcAft>
                      </a:pPr>
                      <a:r>
                        <a:rPr lang="lt-LT" sz="2800" dirty="0" smtClean="0">
                          <a:solidFill>
                            <a:srgbClr val="000000"/>
                          </a:solidFill>
                          <a:effectLst/>
                          <a:latin typeface="+mn-lt"/>
                          <a:ea typeface="Calibri" panose="020F0502020204030204" pitchFamily="34" charset="0"/>
                        </a:rPr>
                        <a:t>8 400 000,00</a:t>
                      </a:r>
                      <a:endParaRPr lang="lt-LT" sz="2800" dirty="0">
                        <a:solidFill>
                          <a:srgbClr val="000000"/>
                        </a:solidFill>
                        <a:effectLst/>
                        <a:latin typeface="+mn-lt"/>
                        <a:ea typeface="Calibri" panose="020F0502020204030204" pitchFamily="34" charset="0"/>
                      </a:endParaRPr>
                    </a:p>
                  </a:txBody>
                  <a:tcPr marL="68580" marR="68580" marT="0" marB="0"/>
                </a:tc>
                <a:tc hMerge="1">
                  <a:txBody>
                    <a:bodyPr/>
                    <a:lstStyle/>
                    <a:p>
                      <a:pPr algn="ctr">
                        <a:spcAft>
                          <a:spcPts val="0"/>
                        </a:spcAft>
                      </a:pP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dirty="0" smtClean="0">
                          <a:solidFill>
                            <a:srgbClr val="000000"/>
                          </a:solidFill>
                          <a:effectLst/>
                          <a:latin typeface="+mn-lt"/>
                          <a:ea typeface="Calibri" panose="020F0502020204030204" pitchFamily="34" charset="0"/>
                        </a:rPr>
                        <a:t>0,00</a:t>
                      </a: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dirty="0" smtClean="0">
                          <a:solidFill>
                            <a:srgbClr val="000000"/>
                          </a:solidFill>
                          <a:effectLst/>
                          <a:latin typeface="+mn-lt"/>
                          <a:ea typeface="Calibri" panose="020F0502020204030204" pitchFamily="34" charset="0"/>
                        </a:rPr>
                        <a:t>8 400 000,00</a:t>
                      </a:r>
                      <a:endParaRPr lang="lt-LT" sz="2800" dirty="0">
                        <a:solidFill>
                          <a:srgbClr val="000000"/>
                        </a:solidFill>
                        <a:effectLst/>
                        <a:latin typeface="+mn-lt"/>
                        <a:ea typeface="Calibri" panose="020F0502020204030204" pitchFamily="34" charset="0"/>
                      </a:endParaRPr>
                    </a:p>
                  </a:txBody>
                  <a:tcPr marL="68580" marR="68580" marT="0" marB="0"/>
                </a:tc>
              </a:tr>
              <a:tr h="979715">
                <a:tc gridSpan="3">
                  <a:txBody>
                    <a:bodyPr/>
                    <a:lstStyle/>
                    <a:p>
                      <a:pPr algn="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IŠ VISO LĖŠŲ 3.7 KONKREČIAM VEIKSMUI</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hMerge="1">
                  <a:txBody>
                    <a:bodyPr/>
                    <a:lstStyle/>
                    <a:p>
                      <a:pPr>
                        <a:spcAft>
                          <a:spcPts val="0"/>
                        </a:spcAft>
                      </a:pPr>
                      <a:endParaRPr lang="lt-LT" sz="2800" dirty="0">
                        <a:solidFill>
                          <a:srgbClr val="000000"/>
                        </a:solidFill>
                        <a:effectLst/>
                        <a:latin typeface="+mn-lt"/>
                        <a:ea typeface="Calibri" panose="020F0502020204030204" pitchFamily="34" charset="0"/>
                      </a:endParaRPr>
                    </a:p>
                  </a:txBody>
                  <a:tcPr marL="68580" marR="68580" marT="0" marB="0"/>
                </a:tc>
                <a:tc hMerge="1">
                  <a:txBody>
                    <a:bodyPr/>
                    <a:lstStyle/>
                    <a:p>
                      <a:pPr algn="ctr">
                        <a:spcAft>
                          <a:spcPts val="0"/>
                        </a:spcAft>
                      </a:pP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r">
                        <a:lnSpc>
                          <a:spcPct val="107000"/>
                        </a:lnSpc>
                        <a:spcAft>
                          <a:spcPts val="0"/>
                        </a:spcAft>
                      </a:pPr>
                      <a:r>
                        <a:rPr lang="lt-LT" sz="2800" b="1" dirty="0" smtClean="0">
                          <a:solidFill>
                            <a:srgbClr val="000000"/>
                          </a:solidFill>
                          <a:effectLst/>
                          <a:latin typeface="+mn-lt"/>
                          <a:ea typeface="Calibri" panose="020F0502020204030204" pitchFamily="34" charset="0"/>
                          <a:cs typeface="Times New Roman" panose="02020603050405020304" pitchFamily="18" charset="0"/>
                        </a:rPr>
                        <a:t>+22 641 509,43</a:t>
                      </a:r>
                      <a:endParaRPr lang="lt-LT" sz="2800" b="1" dirty="0">
                        <a:solidFill>
                          <a:srgbClr val="000000"/>
                        </a:solidFill>
                        <a:effectLst/>
                        <a:latin typeface="+mn-lt"/>
                        <a:ea typeface="Calibri" panose="020F0502020204030204" pitchFamily="34" charset="0"/>
                        <a:cs typeface="Times New Roman" panose="02020603050405020304" pitchFamily="18" charset="0"/>
                      </a:endParaRPr>
                    </a:p>
                  </a:txBody>
                  <a:tcPr marL="36195" marR="36195" marT="0" marB="0"/>
                </a:tc>
                <a:tc gridSpan="2">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lt-LT" sz="2800" b="1" dirty="0" smtClean="0">
                          <a:solidFill>
                            <a:srgbClr val="000000"/>
                          </a:solidFill>
                          <a:effectLst/>
                          <a:latin typeface="+mn-lt"/>
                          <a:ea typeface="Calibri" panose="020F0502020204030204" pitchFamily="34" charset="0"/>
                          <a:cs typeface="Times New Roman" panose="02020603050405020304" pitchFamily="18" charset="0"/>
                        </a:rPr>
                        <a:t>+22 641 509,43</a:t>
                      </a:r>
                    </a:p>
                    <a:p>
                      <a:pPr algn="ctr">
                        <a:spcAft>
                          <a:spcPts val="0"/>
                        </a:spcAft>
                      </a:pPr>
                      <a:endParaRPr lang="lt-LT" sz="2800" b="1" dirty="0">
                        <a:solidFill>
                          <a:srgbClr val="000000"/>
                        </a:solidFill>
                        <a:effectLst/>
                        <a:latin typeface="+mn-lt"/>
                        <a:ea typeface="Calibri" panose="020F0502020204030204" pitchFamily="34" charset="0"/>
                      </a:endParaRPr>
                    </a:p>
                  </a:txBody>
                  <a:tcPr marL="68580" marR="68580" marT="0" marB="0"/>
                </a:tc>
                <a:tc hMerge="1">
                  <a:txBody>
                    <a:bodyPr/>
                    <a:lstStyle/>
                    <a:p>
                      <a:pPr algn="ctr">
                        <a:spcAft>
                          <a:spcPts val="0"/>
                        </a:spcAft>
                      </a:pPr>
                      <a:endParaRPr lang="lt-LT" sz="2800" dirty="0">
                        <a:solidFill>
                          <a:srgbClr val="000000"/>
                        </a:solidFill>
                        <a:effectLst/>
                        <a:latin typeface="+mn-lt"/>
                        <a:ea typeface="Calibri" panose="020F0502020204030204" pitchFamily="34" charset="0"/>
                      </a:endParaRPr>
                    </a:p>
                  </a:txBody>
                  <a:tcPr marL="68580" marR="68580" marT="0" marB="0"/>
                </a:tc>
                <a:tc>
                  <a:txBody>
                    <a:bodyPr/>
                    <a:lstStyle/>
                    <a:p>
                      <a:pPr algn="ctr">
                        <a:spcAft>
                          <a:spcPts val="0"/>
                        </a:spcAft>
                      </a:pPr>
                      <a:r>
                        <a:rPr lang="lt-LT" sz="2800" b="1" dirty="0" smtClean="0">
                          <a:solidFill>
                            <a:srgbClr val="000000"/>
                          </a:solidFill>
                          <a:effectLst/>
                          <a:latin typeface="+mn-lt"/>
                          <a:ea typeface="Calibri" panose="020F0502020204030204" pitchFamily="34" charset="0"/>
                        </a:rPr>
                        <a:t>0,00</a:t>
                      </a:r>
                      <a:endParaRPr lang="lt-LT" sz="2800" b="1" dirty="0">
                        <a:solidFill>
                          <a:srgbClr val="000000"/>
                        </a:solidFill>
                        <a:effectLst/>
                        <a:latin typeface="+mn-lt"/>
                        <a:ea typeface="Calibri" panose="020F0502020204030204" pitchFamily="34" charset="0"/>
                      </a:endParaRPr>
                    </a:p>
                  </a:txBody>
                  <a:tcPr marL="68580" marR="68580" marT="0" marB="0"/>
                </a:tc>
                <a:tc>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lt-LT" sz="2800" b="1" dirty="0" smtClean="0">
                          <a:solidFill>
                            <a:srgbClr val="000000"/>
                          </a:solidFill>
                          <a:effectLst/>
                          <a:latin typeface="+mn-lt"/>
                          <a:ea typeface="Calibri" panose="020F0502020204030204" pitchFamily="34" charset="0"/>
                          <a:cs typeface="Times New Roman" panose="02020603050405020304" pitchFamily="18" charset="0"/>
                        </a:rPr>
                        <a:t>+22 641509,43</a:t>
                      </a:r>
                    </a:p>
                    <a:p>
                      <a:pPr algn="ctr">
                        <a:spcAft>
                          <a:spcPts val="0"/>
                        </a:spcAft>
                      </a:pPr>
                      <a:endParaRPr lang="lt-LT" sz="2800" b="1" dirty="0">
                        <a:solidFill>
                          <a:srgbClr val="000000"/>
                        </a:solidFill>
                        <a:effectLst/>
                        <a:latin typeface="+mn-lt"/>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57610455"/>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2128816" y="58664"/>
            <a:ext cx="22248834" cy="830997"/>
          </a:xfrm>
          <a:prstGeom prst="rect">
            <a:avLst/>
          </a:prstGeom>
          <a:noFill/>
        </p:spPr>
        <p:txBody>
          <a:bodyPr wrap="square" rtlCol="0">
            <a:spAutoFit/>
          </a:bodyPr>
          <a:lstStyle/>
          <a:p>
            <a:pPr algn="ctr"/>
            <a:r>
              <a:rPr lang="pt-BR" sz="4800" b="1" dirty="0">
                <a:solidFill>
                  <a:schemeClr val="tx1">
                    <a:lumMod val="50000"/>
                  </a:schemeClr>
                </a:solidFill>
                <a:ea typeface="Calibri" panose="020F0502020204030204" pitchFamily="34" charset="0"/>
                <a:cs typeface="Calibri" panose="020F0502020204030204" pitchFamily="34" charset="0"/>
              </a:rPr>
              <a:t>SVVP 2021–2027 m. programos veiksmų įgyvendinimo plano </a:t>
            </a:r>
            <a:r>
              <a:rPr lang="pt-BR" sz="4800" b="1" dirty="0" smtClean="0">
                <a:solidFill>
                  <a:schemeClr val="tx1">
                    <a:lumMod val="50000"/>
                  </a:schemeClr>
                </a:solidFill>
                <a:ea typeface="Calibri" panose="020F0502020204030204" pitchFamily="34" charset="0"/>
                <a:cs typeface="Calibri" panose="020F0502020204030204" pitchFamily="34" charset="0"/>
              </a:rPr>
              <a:t>pakeitimas</a:t>
            </a:r>
            <a:r>
              <a:rPr lang="lt-LT" sz="4800" b="1" dirty="0" smtClean="0">
                <a:solidFill>
                  <a:schemeClr val="tx1">
                    <a:lumMod val="50000"/>
                  </a:schemeClr>
                </a:solidFill>
                <a:ea typeface="Calibri" panose="020F0502020204030204" pitchFamily="34" charset="0"/>
                <a:cs typeface="Calibri" panose="020F0502020204030204" pitchFamily="34" charset="0"/>
              </a:rPr>
              <a:t> (4)</a:t>
            </a:r>
            <a:endParaRPr lang="lt-LT" sz="4800" b="1" dirty="0">
              <a:solidFill>
                <a:schemeClr val="tx1">
                  <a:lumMod val="50000"/>
                </a:schemeClr>
              </a:solidFill>
              <a:ea typeface="Calibri" panose="020F0502020204030204" pitchFamily="34" charset="0"/>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sp>
        <p:nvSpPr>
          <p:cNvPr id="3" name="TextBox 2"/>
          <p:cNvSpPr txBox="1"/>
          <p:nvPr/>
        </p:nvSpPr>
        <p:spPr>
          <a:xfrm>
            <a:off x="335125" y="2690715"/>
            <a:ext cx="184731" cy="707886"/>
          </a:xfrm>
          <a:prstGeom prst="rect">
            <a:avLst/>
          </a:prstGeom>
          <a:noFill/>
        </p:spPr>
        <p:txBody>
          <a:bodyPr wrap="none" rtlCol="0">
            <a:spAutoFit/>
          </a:bodyPr>
          <a:lstStyle/>
          <a:p>
            <a:endParaRPr lang="lt-LT" sz="4000" dirty="0">
              <a:solidFill>
                <a:srgbClr val="000000"/>
              </a:solidFill>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0370" y="58664"/>
            <a:ext cx="1918446" cy="1943744"/>
          </a:xfrm>
          <a:prstGeom prst="rect">
            <a:avLst/>
          </a:prstGeom>
        </p:spPr>
      </p:pic>
      <p:graphicFrame>
        <p:nvGraphicFramePr>
          <p:cNvPr id="7" name="Lentelė 6"/>
          <p:cNvGraphicFramePr>
            <a:graphicFrameLocks noGrp="1"/>
          </p:cNvGraphicFramePr>
          <p:nvPr>
            <p:extLst>
              <p:ext uri="{D42A27DB-BD31-4B8C-83A1-F6EECF244321}">
                <p14:modId xmlns:p14="http://schemas.microsoft.com/office/powerpoint/2010/main" val="3589636769"/>
              </p:ext>
            </p:extLst>
          </p:nvPr>
        </p:nvGraphicFramePr>
        <p:xfrm>
          <a:off x="1861871" y="2505515"/>
          <a:ext cx="21427003" cy="3310128"/>
        </p:xfrm>
        <a:graphic>
          <a:graphicData uri="http://schemas.openxmlformats.org/drawingml/2006/table">
            <a:tbl>
              <a:tblPr firstRow="1" bandRow="1">
                <a:tableStyleId>{5C22544A-7EE6-4342-B048-85BDC9FD1C3A}</a:tableStyleId>
              </a:tblPr>
              <a:tblGrid>
                <a:gridCol w="1521328"/>
                <a:gridCol w="12763341"/>
                <a:gridCol w="7142334"/>
              </a:tblGrid>
              <a:tr h="370840">
                <a:tc>
                  <a:txBody>
                    <a:bodyPr/>
                    <a:lstStyle/>
                    <a:p>
                      <a:pPr algn="ctr"/>
                      <a:r>
                        <a:rPr lang="lt-LT" sz="4000" dirty="0" smtClean="0"/>
                        <a:t>Nr.</a:t>
                      </a:r>
                      <a:endParaRPr lang="lt-LT" sz="4000" dirty="0"/>
                    </a:p>
                  </a:txBody>
                  <a:tcPr/>
                </a:tc>
                <a:tc>
                  <a:txBody>
                    <a:bodyPr/>
                    <a:lstStyle/>
                    <a:p>
                      <a:pPr algn="ctr"/>
                      <a:r>
                        <a:rPr lang="lt-LT" sz="4000" dirty="0" smtClean="0"/>
                        <a:t>Projekto pavadinimas</a:t>
                      </a:r>
                      <a:endParaRPr lang="lt-LT" sz="4000" dirty="0"/>
                    </a:p>
                  </a:txBody>
                  <a:tcPr/>
                </a:tc>
                <a:tc>
                  <a:txBody>
                    <a:bodyPr/>
                    <a:lstStyle/>
                    <a:p>
                      <a:pPr algn="ctr"/>
                      <a:r>
                        <a:rPr lang="lt-LT" sz="4000" dirty="0" smtClean="0"/>
                        <a:t>Kvietimo laikas</a:t>
                      </a:r>
                      <a:endParaRPr lang="lt-LT" sz="4000" dirty="0"/>
                    </a:p>
                  </a:txBody>
                  <a:tcPr/>
                </a:tc>
              </a:tr>
              <a:tr h="370840">
                <a:tc>
                  <a:txBody>
                    <a:bodyPr/>
                    <a:lstStyle/>
                    <a:p>
                      <a:r>
                        <a:rPr lang="lt-LT" sz="4000" dirty="0" smtClean="0">
                          <a:solidFill>
                            <a:schemeClr val="tx2"/>
                          </a:solidFill>
                        </a:rPr>
                        <a:t>187</a:t>
                      </a:r>
                      <a:endParaRPr lang="lt-LT" sz="4000" dirty="0">
                        <a:solidFill>
                          <a:schemeClr val="tx2"/>
                        </a:solidFill>
                      </a:endParaRPr>
                    </a:p>
                  </a:txBody>
                  <a:tcPr/>
                </a:tc>
                <a:tc>
                  <a:txBody>
                    <a:bodyPr/>
                    <a:lstStyle/>
                    <a:p>
                      <a:pPr>
                        <a:lnSpc>
                          <a:spcPct val="105000"/>
                        </a:lnSpc>
                        <a:spcAft>
                          <a:spcPts val="0"/>
                        </a:spcAft>
                        <a:tabLst>
                          <a:tab pos="3166110" algn="ctr"/>
                          <a:tab pos="6332220" algn="r"/>
                        </a:tabLst>
                      </a:pPr>
                      <a:r>
                        <a:rPr lang="lt-LT" sz="4000" noProof="0" dirty="0" smtClean="0">
                          <a:solidFill>
                            <a:schemeClr val="tx2"/>
                          </a:solidFill>
                          <a:effectLst/>
                          <a:latin typeface="+mn-lt"/>
                          <a:ea typeface="Calibri" panose="020F0502020204030204" pitchFamily="34" charset="0"/>
                          <a:cs typeface="Calibri" panose="020F0502020204030204" pitchFamily="34" charset="0"/>
                        </a:rPr>
                        <a:t>Integruoto sienų valdymo sistemų </a:t>
                      </a:r>
                      <a:r>
                        <a:rPr lang="lt-LT" sz="4000" noProof="0" dirty="0" err="1" smtClean="0">
                          <a:solidFill>
                            <a:schemeClr val="tx2"/>
                          </a:solidFill>
                          <a:effectLst/>
                          <a:latin typeface="+mn-lt"/>
                          <a:ea typeface="Calibri" panose="020F0502020204030204" pitchFamily="34" charset="0"/>
                          <a:cs typeface="Calibri" panose="020F0502020204030204" pitchFamily="34" charset="0"/>
                        </a:rPr>
                        <a:t>sąveikumo</a:t>
                      </a:r>
                      <a:r>
                        <a:rPr lang="lt-LT" sz="4000" noProof="0" dirty="0" smtClean="0">
                          <a:solidFill>
                            <a:schemeClr val="tx2"/>
                          </a:solidFill>
                          <a:effectLst/>
                          <a:latin typeface="+mn-lt"/>
                          <a:ea typeface="Calibri" panose="020F0502020204030204" pitchFamily="34" charset="0"/>
                          <a:cs typeface="Calibri" panose="020F0502020204030204" pitchFamily="34" charset="0"/>
                        </a:rPr>
                        <a:t> komponentų plėtojimas</a:t>
                      </a:r>
                      <a:endParaRPr lang="lt-LT" sz="4000" noProof="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4000" strike="sngStrike" dirty="0">
                          <a:solidFill>
                            <a:schemeClr val="tx2"/>
                          </a:solidFill>
                          <a:effectLst/>
                          <a:latin typeface="+mn-lt"/>
                          <a:ea typeface="Calibri" panose="020F0502020204030204" pitchFamily="34" charset="0"/>
                          <a:cs typeface="Calibri" panose="020F0502020204030204" pitchFamily="34" charset="0"/>
                        </a:rPr>
                        <a:t>2023 m. II </a:t>
                      </a:r>
                      <a:r>
                        <a:rPr lang="en-US" sz="4000" strike="sngStrike" dirty="0" err="1">
                          <a:solidFill>
                            <a:schemeClr val="tx2"/>
                          </a:solidFill>
                          <a:effectLst/>
                          <a:latin typeface="+mn-lt"/>
                          <a:ea typeface="Calibri" panose="020F0502020204030204" pitchFamily="34" charset="0"/>
                          <a:cs typeface="Calibri" panose="020F0502020204030204" pitchFamily="34" charset="0"/>
                        </a:rPr>
                        <a:t>ketv</a:t>
                      </a:r>
                      <a:r>
                        <a:rPr lang="en-US" sz="4000" strike="sngStrike" dirty="0">
                          <a:solidFill>
                            <a:schemeClr val="tx2"/>
                          </a:solidFill>
                          <a:effectLst/>
                          <a:latin typeface="+mn-lt"/>
                          <a:ea typeface="Calibri" panose="020F0502020204030204" pitchFamily="34" charset="0"/>
                          <a:cs typeface="Calibri" panose="020F0502020204030204" pitchFamily="34" charset="0"/>
                        </a:rPr>
                        <a:t>.</a:t>
                      </a:r>
                      <a:endParaRPr lang="lt-LT" sz="4000" dirty="0">
                        <a:solidFill>
                          <a:schemeClr val="tx2"/>
                        </a:solidFill>
                        <a:effectLst/>
                        <a:latin typeface="+mn-lt"/>
                        <a:ea typeface="Calibri" panose="020F0502020204030204" pitchFamily="34" charset="0"/>
                        <a:cs typeface="Times New Roman" panose="02020603050405020304" pitchFamily="18" charset="0"/>
                      </a:endParaRPr>
                    </a:p>
                    <a:p>
                      <a:pPr algn="ctr">
                        <a:lnSpc>
                          <a:spcPct val="107000"/>
                        </a:lnSpc>
                        <a:spcAft>
                          <a:spcPts val="0"/>
                        </a:spcAft>
                      </a:pPr>
                      <a:r>
                        <a:rPr lang="en-US" sz="4000" b="1" dirty="0">
                          <a:solidFill>
                            <a:schemeClr val="tx2"/>
                          </a:solidFill>
                          <a:effectLst/>
                          <a:latin typeface="+mn-lt"/>
                          <a:ea typeface="Calibri" panose="020F0502020204030204" pitchFamily="34" charset="0"/>
                          <a:cs typeface="Calibri" panose="020F0502020204030204" pitchFamily="34" charset="0"/>
                        </a:rPr>
                        <a:t>2023 m. IV </a:t>
                      </a:r>
                      <a:r>
                        <a:rPr lang="en-US" sz="4000" b="1" dirty="0" err="1">
                          <a:solidFill>
                            <a:schemeClr val="tx2"/>
                          </a:solidFill>
                          <a:effectLst/>
                          <a:latin typeface="+mn-lt"/>
                          <a:ea typeface="Calibri" panose="020F0502020204030204" pitchFamily="34" charset="0"/>
                          <a:cs typeface="Calibri" panose="020F0502020204030204" pitchFamily="34" charset="0"/>
                        </a:rPr>
                        <a:t>ketv</a:t>
                      </a:r>
                      <a:r>
                        <a:rPr lang="en-US" sz="4000" b="1" dirty="0">
                          <a:solidFill>
                            <a:schemeClr val="tx2"/>
                          </a:solidFill>
                          <a:effectLst/>
                          <a:latin typeface="+mn-lt"/>
                          <a:ea typeface="Calibri" panose="020F0502020204030204" pitchFamily="34" charset="0"/>
                          <a:cs typeface="Calibri" panose="020F0502020204030204" pitchFamily="34" charset="0"/>
                        </a:rPr>
                        <a:t>.</a:t>
                      </a:r>
                      <a:endParaRPr lang="lt-LT" sz="400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tc>
              </a:tr>
              <a:tr h="370840">
                <a:tc>
                  <a:txBody>
                    <a:bodyPr/>
                    <a:lstStyle/>
                    <a:p>
                      <a:r>
                        <a:rPr lang="lt-LT" sz="4000" dirty="0" smtClean="0">
                          <a:solidFill>
                            <a:schemeClr val="tx2"/>
                          </a:solidFill>
                        </a:rPr>
                        <a:t>114</a:t>
                      </a:r>
                      <a:endParaRPr lang="lt-LT" sz="4000" dirty="0">
                        <a:solidFill>
                          <a:schemeClr val="tx2"/>
                        </a:solidFill>
                      </a:endParaRPr>
                    </a:p>
                  </a:txBody>
                  <a:tcPr/>
                </a:tc>
                <a:tc>
                  <a:txBody>
                    <a:bodyPr/>
                    <a:lstStyle/>
                    <a:p>
                      <a:pPr>
                        <a:lnSpc>
                          <a:spcPct val="105000"/>
                        </a:lnSpc>
                        <a:spcAft>
                          <a:spcPts val="0"/>
                        </a:spcAft>
                        <a:tabLst>
                          <a:tab pos="3166110" algn="ctr"/>
                          <a:tab pos="6332220" algn="r"/>
                        </a:tabLst>
                      </a:pPr>
                      <a:r>
                        <a:rPr lang="lt-LT" sz="4000" noProof="0" dirty="0" smtClean="0">
                          <a:solidFill>
                            <a:schemeClr val="tx2"/>
                          </a:solidFill>
                          <a:effectLst/>
                          <a:latin typeface="+mn-lt"/>
                          <a:ea typeface="Calibri" panose="020F0502020204030204" pitchFamily="34" charset="0"/>
                          <a:cs typeface="Calibri" panose="020F0502020204030204" pitchFamily="34" charset="0"/>
                        </a:rPr>
                        <a:t>NKC informacinės sistemos tobulinimas</a:t>
                      </a:r>
                      <a:endParaRPr lang="lt-LT" sz="4000" noProof="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4000" strike="sngStrike" dirty="0">
                          <a:solidFill>
                            <a:schemeClr val="tx2"/>
                          </a:solidFill>
                          <a:effectLst/>
                          <a:latin typeface="+mn-lt"/>
                          <a:ea typeface="Calibri" panose="020F0502020204030204" pitchFamily="34" charset="0"/>
                          <a:cs typeface="Calibri" panose="020F0502020204030204" pitchFamily="34" charset="0"/>
                        </a:rPr>
                        <a:t>2023 m. III </a:t>
                      </a:r>
                      <a:r>
                        <a:rPr lang="en-US" sz="4000" strike="sngStrike" dirty="0" err="1">
                          <a:solidFill>
                            <a:schemeClr val="tx2"/>
                          </a:solidFill>
                          <a:effectLst/>
                          <a:latin typeface="+mn-lt"/>
                          <a:ea typeface="Calibri" panose="020F0502020204030204" pitchFamily="34" charset="0"/>
                          <a:cs typeface="Calibri" panose="020F0502020204030204" pitchFamily="34" charset="0"/>
                        </a:rPr>
                        <a:t>ketv</a:t>
                      </a:r>
                      <a:r>
                        <a:rPr lang="en-US" sz="4000" strike="sngStrike" dirty="0">
                          <a:solidFill>
                            <a:schemeClr val="tx2"/>
                          </a:solidFill>
                          <a:effectLst/>
                          <a:latin typeface="+mn-lt"/>
                          <a:ea typeface="Calibri" panose="020F0502020204030204" pitchFamily="34" charset="0"/>
                          <a:cs typeface="Calibri" panose="020F0502020204030204" pitchFamily="34" charset="0"/>
                        </a:rPr>
                        <a:t>.</a:t>
                      </a:r>
                      <a:endParaRPr lang="lt-LT" sz="4000" dirty="0">
                        <a:solidFill>
                          <a:schemeClr val="tx2"/>
                        </a:solidFill>
                        <a:effectLst/>
                        <a:latin typeface="+mn-lt"/>
                        <a:ea typeface="Calibri" panose="020F0502020204030204" pitchFamily="34" charset="0"/>
                        <a:cs typeface="Times New Roman" panose="02020603050405020304" pitchFamily="18" charset="0"/>
                      </a:endParaRPr>
                    </a:p>
                    <a:p>
                      <a:pPr algn="ctr">
                        <a:lnSpc>
                          <a:spcPct val="107000"/>
                        </a:lnSpc>
                        <a:spcAft>
                          <a:spcPts val="0"/>
                        </a:spcAft>
                      </a:pPr>
                      <a:r>
                        <a:rPr lang="en-US" sz="4000" b="1" dirty="0">
                          <a:solidFill>
                            <a:schemeClr val="tx2"/>
                          </a:solidFill>
                          <a:effectLst/>
                          <a:latin typeface="+mn-lt"/>
                          <a:ea typeface="Calibri" panose="020F0502020204030204" pitchFamily="34" charset="0"/>
                          <a:cs typeface="Calibri" panose="020F0502020204030204" pitchFamily="34" charset="0"/>
                        </a:rPr>
                        <a:t>2026 m. III </a:t>
                      </a:r>
                      <a:r>
                        <a:rPr lang="en-US" sz="4000" b="1" dirty="0" err="1">
                          <a:solidFill>
                            <a:schemeClr val="tx2"/>
                          </a:solidFill>
                          <a:effectLst/>
                          <a:latin typeface="+mn-lt"/>
                          <a:ea typeface="Calibri" panose="020F0502020204030204" pitchFamily="34" charset="0"/>
                          <a:cs typeface="Calibri" panose="020F0502020204030204" pitchFamily="34" charset="0"/>
                        </a:rPr>
                        <a:t>ketv</a:t>
                      </a:r>
                      <a:r>
                        <a:rPr lang="en-US" sz="4000" b="1" dirty="0">
                          <a:solidFill>
                            <a:schemeClr val="tx2"/>
                          </a:solidFill>
                          <a:effectLst/>
                          <a:latin typeface="+mn-lt"/>
                          <a:ea typeface="Calibri" panose="020F0502020204030204" pitchFamily="34" charset="0"/>
                          <a:cs typeface="Calibri" panose="020F0502020204030204" pitchFamily="34" charset="0"/>
                        </a:rPr>
                        <a:t>.</a:t>
                      </a:r>
                      <a:endParaRPr lang="lt-LT" sz="400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TextBox 7"/>
          <p:cNvSpPr txBox="1"/>
          <p:nvPr/>
        </p:nvSpPr>
        <p:spPr>
          <a:xfrm>
            <a:off x="1861871" y="6653713"/>
            <a:ext cx="22515779" cy="1754326"/>
          </a:xfrm>
          <a:prstGeom prst="rect">
            <a:avLst/>
          </a:prstGeom>
          <a:noFill/>
        </p:spPr>
        <p:txBody>
          <a:bodyPr wrap="none" rtlCol="0">
            <a:spAutoFit/>
          </a:bodyPr>
          <a:lstStyle/>
          <a:p>
            <a:r>
              <a:rPr lang="lt-LT" b="1" dirty="0">
                <a:solidFill>
                  <a:schemeClr val="tx2"/>
                </a:solidFill>
              </a:rPr>
              <a:t>NUTARTA</a:t>
            </a:r>
            <a:r>
              <a:rPr lang="lt-LT" dirty="0">
                <a:solidFill>
                  <a:schemeClr val="tx2"/>
                </a:solidFill>
              </a:rPr>
              <a:t>. Atsižvelgus į SVVP 2021-2027 m. programos paramos gavėjų pateiktus prašymus ir baigtų </a:t>
            </a:r>
            <a:endParaRPr lang="lt-LT" dirty="0" smtClean="0">
              <a:solidFill>
                <a:schemeClr val="tx2"/>
              </a:solidFill>
            </a:endParaRPr>
          </a:p>
          <a:p>
            <a:r>
              <a:rPr lang="lt-LT" dirty="0">
                <a:solidFill>
                  <a:schemeClr val="tx2"/>
                </a:solidFill>
              </a:rPr>
              <a:t>p</a:t>
            </a:r>
            <a:r>
              <a:rPr lang="lt-LT" dirty="0" smtClean="0">
                <a:solidFill>
                  <a:schemeClr val="tx2"/>
                </a:solidFill>
              </a:rPr>
              <a:t>rojektų faktinį lėšų </a:t>
            </a:r>
            <a:r>
              <a:rPr lang="lt-LT" dirty="0">
                <a:solidFill>
                  <a:schemeClr val="tx2"/>
                </a:solidFill>
              </a:rPr>
              <a:t>panaudojimą, rekomenduoti vadovaujančiajai institucijai taip pakeisti SVVP 2021-2027 m</a:t>
            </a:r>
            <a:r>
              <a:rPr lang="lt-LT" dirty="0" smtClean="0">
                <a:solidFill>
                  <a:schemeClr val="tx2"/>
                </a:solidFill>
              </a:rPr>
              <a:t>.</a:t>
            </a:r>
          </a:p>
          <a:p>
            <a:r>
              <a:rPr lang="lt-LT" dirty="0" smtClean="0">
                <a:solidFill>
                  <a:schemeClr val="tx2"/>
                </a:solidFill>
              </a:rPr>
              <a:t> programos  </a:t>
            </a:r>
            <a:r>
              <a:rPr lang="lt-LT" dirty="0">
                <a:solidFill>
                  <a:schemeClr val="tx2"/>
                </a:solidFill>
              </a:rPr>
              <a:t>veiksmų </a:t>
            </a:r>
            <a:r>
              <a:rPr lang="lt-LT">
                <a:solidFill>
                  <a:schemeClr val="tx2"/>
                </a:solidFill>
              </a:rPr>
              <a:t>įgyvendinimo </a:t>
            </a:r>
            <a:r>
              <a:rPr lang="lt-LT" smtClean="0">
                <a:solidFill>
                  <a:schemeClr val="tx2"/>
                </a:solidFill>
              </a:rPr>
              <a:t>planą.</a:t>
            </a:r>
            <a:endParaRPr lang="lt-LT" dirty="0">
              <a:solidFill>
                <a:schemeClr val="tx2"/>
              </a:solidFill>
            </a:endParaRPr>
          </a:p>
        </p:txBody>
      </p:sp>
    </p:spTree>
    <p:extLst>
      <p:ext uri="{BB962C8B-B14F-4D97-AF65-F5344CB8AC3E}">
        <p14:creationId xmlns:p14="http://schemas.microsoft.com/office/powerpoint/2010/main" val="1035435488"/>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2128816" y="58664"/>
            <a:ext cx="22248834" cy="830997"/>
          </a:xfrm>
          <a:prstGeom prst="rect">
            <a:avLst/>
          </a:prstGeom>
          <a:noFill/>
        </p:spPr>
        <p:txBody>
          <a:bodyPr wrap="square" rtlCol="0">
            <a:spAutoFit/>
          </a:bodyPr>
          <a:lstStyle/>
          <a:p>
            <a:pPr algn="ctr"/>
            <a:r>
              <a:rPr lang="lt-LT" sz="4800" b="1" dirty="0" smtClean="0">
                <a:solidFill>
                  <a:schemeClr val="tx2"/>
                </a:solidFill>
                <a:ea typeface="Calibri" panose="020F0502020204030204" pitchFamily="34" charset="0"/>
                <a:cs typeface="Calibri" panose="020F0502020204030204" pitchFamily="34" charset="0"/>
              </a:rPr>
              <a:t>VSF </a:t>
            </a:r>
            <a:r>
              <a:rPr lang="pt-BR" sz="4800" b="1" dirty="0" smtClean="0">
                <a:solidFill>
                  <a:schemeClr val="tx1">
                    <a:lumMod val="50000"/>
                  </a:schemeClr>
                </a:solidFill>
                <a:ea typeface="Calibri" panose="020F0502020204030204" pitchFamily="34" charset="0"/>
                <a:cs typeface="Calibri" panose="020F0502020204030204" pitchFamily="34" charset="0"/>
              </a:rPr>
              <a:t>2021–2027 </a:t>
            </a:r>
            <a:r>
              <a:rPr lang="pt-BR" sz="4800" b="1" dirty="0">
                <a:solidFill>
                  <a:schemeClr val="tx1">
                    <a:lumMod val="50000"/>
                  </a:schemeClr>
                </a:solidFill>
                <a:ea typeface="Calibri" panose="020F0502020204030204" pitchFamily="34" charset="0"/>
                <a:cs typeface="Calibri" panose="020F0502020204030204" pitchFamily="34" charset="0"/>
              </a:rPr>
              <a:t>m. programos veiksmų įgyvendinimo plano </a:t>
            </a:r>
            <a:r>
              <a:rPr lang="pt-BR" sz="4800" b="1" dirty="0" smtClean="0">
                <a:solidFill>
                  <a:schemeClr val="tx1">
                    <a:lumMod val="50000"/>
                  </a:schemeClr>
                </a:solidFill>
                <a:ea typeface="Calibri" panose="020F0502020204030204" pitchFamily="34" charset="0"/>
                <a:cs typeface="Calibri" panose="020F0502020204030204" pitchFamily="34" charset="0"/>
              </a:rPr>
              <a:t>pakeitimas</a:t>
            </a:r>
            <a:r>
              <a:rPr lang="lt-LT" sz="4800" b="1" dirty="0" smtClean="0">
                <a:solidFill>
                  <a:schemeClr val="tx1">
                    <a:lumMod val="50000"/>
                  </a:schemeClr>
                </a:solidFill>
                <a:ea typeface="Calibri" panose="020F0502020204030204" pitchFamily="34" charset="0"/>
                <a:cs typeface="Calibri" panose="020F0502020204030204" pitchFamily="34" charset="0"/>
              </a:rPr>
              <a:t> (1)</a:t>
            </a:r>
            <a:endParaRPr lang="lt-LT" sz="4800" b="1" dirty="0">
              <a:solidFill>
                <a:schemeClr val="tx1">
                  <a:lumMod val="50000"/>
                </a:schemeClr>
              </a:solidFill>
              <a:ea typeface="Calibri" panose="020F0502020204030204" pitchFamily="34" charset="0"/>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sp>
        <p:nvSpPr>
          <p:cNvPr id="3" name="TextBox 2"/>
          <p:cNvSpPr txBox="1"/>
          <p:nvPr/>
        </p:nvSpPr>
        <p:spPr>
          <a:xfrm>
            <a:off x="335125" y="2690715"/>
            <a:ext cx="184731" cy="707886"/>
          </a:xfrm>
          <a:prstGeom prst="rect">
            <a:avLst/>
          </a:prstGeom>
          <a:noFill/>
        </p:spPr>
        <p:txBody>
          <a:bodyPr wrap="none" rtlCol="0">
            <a:spAutoFit/>
          </a:bodyPr>
          <a:lstStyle/>
          <a:p>
            <a:endParaRPr lang="lt-LT" sz="4000" dirty="0">
              <a:solidFill>
                <a:srgbClr val="000000"/>
              </a:solidFill>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0370" y="58664"/>
            <a:ext cx="1918446" cy="1943744"/>
          </a:xfrm>
          <a:prstGeom prst="rect">
            <a:avLst/>
          </a:prstGeom>
        </p:spPr>
      </p:pic>
      <p:graphicFrame>
        <p:nvGraphicFramePr>
          <p:cNvPr id="4" name="Lentelė 3"/>
          <p:cNvGraphicFramePr>
            <a:graphicFrameLocks noGrp="1"/>
          </p:cNvGraphicFramePr>
          <p:nvPr>
            <p:extLst>
              <p:ext uri="{D42A27DB-BD31-4B8C-83A1-F6EECF244321}">
                <p14:modId xmlns:p14="http://schemas.microsoft.com/office/powerpoint/2010/main" val="2573752180"/>
              </p:ext>
            </p:extLst>
          </p:nvPr>
        </p:nvGraphicFramePr>
        <p:xfrm>
          <a:off x="964005" y="3186195"/>
          <a:ext cx="22925312" cy="6323791"/>
        </p:xfrm>
        <a:graphic>
          <a:graphicData uri="http://schemas.openxmlformats.org/drawingml/2006/table">
            <a:tbl>
              <a:tblPr firstRow="1" firstCol="1" bandRow="1">
                <a:tableStyleId>{5C22544A-7EE6-4342-B048-85BDC9FD1C3A}</a:tableStyleId>
              </a:tblPr>
              <a:tblGrid>
                <a:gridCol w="1219199"/>
                <a:gridCol w="7336971"/>
                <a:gridCol w="4550229"/>
                <a:gridCol w="2786742"/>
                <a:gridCol w="2460172"/>
                <a:gridCol w="2220686"/>
                <a:gridCol w="2351313"/>
              </a:tblGrid>
              <a:tr h="383966">
                <a:tc rowSpan="2">
                  <a:txBody>
                    <a:bodyPr/>
                    <a:lstStyle/>
                    <a:p>
                      <a:pPr algn="ctr">
                        <a:lnSpc>
                          <a:spcPct val="107000"/>
                        </a:lnSpc>
                        <a:spcAft>
                          <a:spcPts val="0"/>
                        </a:spcAft>
                      </a:pPr>
                      <a:r>
                        <a:rPr lang="lt-LT" sz="2800" dirty="0">
                          <a:effectLst/>
                          <a:latin typeface="+mn-lt"/>
                        </a:rPr>
                        <a:t>Nr. </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latin typeface="+mn-lt"/>
                        </a:rPr>
                        <a:t>Konkretaus tikslo ir projekto pavadinimas</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latin typeface="+mn-lt"/>
                        </a:rPr>
                        <a:t>Planuojamas kvietimo teikti projekto įgyvendinimo planą paskelbimo laikotarpis</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tabLst>
                          <a:tab pos="3166110" algn="ctr"/>
                          <a:tab pos="6332220" algn="r"/>
                          <a:tab pos="822960" algn="l"/>
                        </a:tabLst>
                      </a:pPr>
                      <a:r>
                        <a:rPr lang="lt-LT" sz="2800" dirty="0">
                          <a:effectLst/>
                          <a:latin typeface="+mn-lt"/>
                        </a:rPr>
                        <a:t>Mažinama / didinama SVVP lėšų dalis</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gridSpan="3">
                  <a:txBody>
                    <a:bodyPr/>
                    <a:lstStyle/>
                    <a:p>
                      <a:pPr algn="ctr">
                        <a:lnSpc>
                          <a:spcPct val="107000"/>
                        </a:lnSpc>
                        <a:spcAft>
                          <a:spcPts val="0"/>
                        </a:spcAft>
                      </a:pPr>
                      <a:r>
                        <a:rPr lang="lt-LT" sz="2800" dirty="0">
                          <a:effectLst/>
                          <a:latin typeface="+mn-lt"/>
                        </a:rPr>
                        <a:t>Skiriamas finansavimas, iki (</a:t>
                      </a:r>
                      <a:r>
                        <a:rPr lang="lt-LT" sz="2800" dirty="0" err="1">
                          <a:effectLst/>
                          <a:latin typeface="+mn-lt"/>
                        </a:rPr>
                        <a:t>Eur</a:t>
                      </a:r>
                      <a:r>
                        <a:rPr lang="lt-LT" sz="2800" dirty="0">
                          <a:effectLst/>
                          <a:latin typeface="+mn-lt"/>
                        </a:rPr>
                        <a:t>)</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lt-LT"/>
                    </a:p>
                  </a:txBody>
                  <a:tcPr/>
                </a:tc>
                <a:tc hMerge="1">
                  <a:txBody>
                    <a:bodyPr/>
                    <a:lstStyle/>
                    <a:p>
                      <a:endParaRPr lang="lt-LT"/>
                    </a:p>
                  </a:txBody>
                  <a:tcPr/>
                </a:tc>
              </a:tr>
              <a:tr h="1714113">
                <a:tc vMerge="1">
                  <a:txBody>
                    <a:bodyPr/>
                    <a:lstStyle/>
                    <a:p>
                      <a:endParaRPr lang="lt-LT"/>
                    </a:p>
                  </a:txBody>
                  <a:tcPr/>
                </a:tc>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2800" dirty="0">
                          <a:solidFill>
                            <a:schemeClr val="tx2"/>
                          </a:solidFill>
                          <a:effectLst/>
                          <a:latin typeface="+mn-lt"/>
                        </a:rPr>
                        <a:t>ES lėšos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latin typeface="+mn-lt"/>
                        </a:rPr>
                        <a:t>BF lėšos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latin typeface="+mn-lt"/>
                        </a:rPr>
                        <a:t>Iš viso</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r>
              <a:tr h="1270406">
                <a:tc>
                  <a:txBody>
                    <a:bodyPr/>
                    <a:lstStyle/>
                    <a:p>
                      <a:pPr algn="l">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gridSpan="6">
                  <a:txBody>
                    <a:bodyPr/>
                    <a:lstStyle/>
                    <a:p>
                      <a:pPr marL="0" marR="0" lvl="0" indent="0" algn="l" defTabSz="1828434" rtl="0" eaLnBrk="1" fontAlgn="auto" latinLnBrk="0" hangingPunct="1">
                        <a:lnSpc>
                          <a:spcPct val="107000"/>
                        </a:lnSpc>
                        <a:spcBef>
                          <a:spcPts val="0"/>
                        </a:spcBef>
                        <a:spcAft>
                          <a:spcPts val="0"/>
                        </a:spcAft>
                        <a:buClrTx/>
                        <a:buSzTx/>
                        <a:buFontTx/>
                        <a:buNone/>
                        <a:tabLst/>
                        <a:defRPr/>
                      </a:pP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KONKRETUS TIKSLAS: Kovos su nusikalstamumu ir jo prevencijos užtikrinimo gebėjimų stiprinimas</a:t>
                      </a:r>
                      <a:endParaRPr lang="lt-LT" sz="2800" b="1" strike="no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hMerge="1">
                  <a:txBody>
                    <a:bodyPr/>
                    <a:lstStyle/>
                    <a:p>
                      <a:pPr algn="ctr">
                        <a:lnSpc>
                          <a:spcPct val="107000"/>
                        </a:lnSpc>
                        <a:spcAft>
                          <a:spcPts val="0"/>
                        </a:spcAft>
                      </a:pP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r">
                        <a:lnSpc>
                          <a:spcPct val="107000"/>
                        </a:lnSpc>
                        <a:spcAft>
                          <a:spcPts val="0"/>
                        </a:spcAft>
                      </a:pPr>
                      <a:endParaRPr lang="lt-LT" sz="32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r">
                        <a:lnSpc>
                          <a:spcPct val="107000"/>
                        </a:lnSpc>
                        <a:spcAft>
                          <a:spcPts val="0"/>
                        </a:spcAft>
                      </a:pP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r">
                        <a:lnSpc>
                          <a:spcPct val="107000"/>
                        </a:lnSpc>
                        <a:spcAft>
                          <a:spcPts val="0"/>
                        </a:spcAft>
                      </a:pP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r">
                        <a:lnSpc>
                          <a:spcPct val="107000"/>
                        </a:lnSpc>
                        <a:spcAft>
                          <a:spcPts val="0"/>
                        </a:spcAft>
                      </a:pP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r>
              <a:tr h="1270406">
                <a:tc>
                  <a:txBody>
                    <a:bodyPr/>
                    <a:lstStyle/>
                    <a:p>
                      <a:pPr algn="ctr">
                        <a:lnSpc>
                          <a:spcPct val="107000"/>
                        </a:lnSpc>
                        <a:spcAft>
                          <a:spcPts val="800"/>
                        </a:spcAft>
                      </a:pPr>
                      <a:r>
                        <a:rPr lang="en-US" sz="2800" dirty="0" smtClean="0">
                          <a:effectLst/>
                          <a:latin typeface="+mn-lt"/>
                        </a:rPr>
                        <a:t>3</a:t>
                      </a:r>
                      <a:r>
                        <a:rPr lang="lt-LT" sz="2800" dirty="0" smtClean="0">
                          <a:effectLst/>
                          <a:latin typeface="+mn-lt"/>
                        </a:rPr>
                        <a:t>24</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dirty="0" smtClean="0">
                          <a:solidFill>
                            <a:schemeClr val="tx2"/>
                          </a:solidFill>
                          <a:effectLst/>
                          <a:latin typeface="+mn-lt"/>
                        </a:rPr>
                        <a:t>Nusikalstamumo kibernetinėje erdvėje užkardymo, atskleidimo ir tyrimo </a:t>
                      </a:r>
                      <a:r>
                        <a:rPr lang="lt-LT" sz="2800" dirty="0" err="1" smtClean="0">
                          <a:solidFill>
                            <a:schemeClr val="tx2"/>
                          </a:solidFill>
                          <a:effectLst/>
                          <a:latin typeface="+mn-lt"/>
                        </a:rPr>
                        <a:t>pajėgumų</a:t>
                      </a:r>
                      <a:r>
                        <a:rPr lang="lt-LT" sz="2800" dirty="0" smtClean="0">
                          <a:solidFill>
                            <a:schemeClr val="tx2"/>
                          </a:solidFill>
                          <a:effectLst/>
                          <a:latin typeface="+mn-lt"/>
                        </a:rPr>
                        <a:t> stiprinimas, </a:t>
                      </a:r>
                      <a:r>
                        <a:rPr lang="lt-LT" sz="2800" b="0" strike="sngStrike" baseline="0" dirty="0" smtClean="0">
                          <a:solidFill>
                            <a:schemeClr val="tx2"/>
                          </a:solidFill>
                          <a:effectLst/>
                          <a:latin typeface="+mn-lt"/>
                        </a:rPr>
                        <a:t>I etapas</a:t>
                      </a:r>
                      <a:endParaRPr lang="lt-LT" sz="2800" b="0" strike="sng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en-US" sz="2800" b="0" dirty="0" smtClean="0">
                          <a:solidFill>
                            <a:schemeClr val="tx2"/>
                          </a:solidFill>
                          <a:effectLst/>
                          <a:latin typeface="+mn-lt"/>
                        </a:rPr>
                        <a:t>202</a:t>
                      </a:r>
                      <a:r>
                        <a:rPr lang="lt-LT" sz="2800" b="0" dirty="0" smtClean="0">
                          <a:solidFill>
                            <a:schemeClr val="tx2"/>
                          </a:solidFill>
                          <a:effectLst/>
                          <a:latin typeface="+mn-lt"/>
                        </a:rPr>
                        <a:t>4</a:t>
                      </a:r>
                      <a:r>
                        <a:rPr lang="en-US" sz="2800" b="0" dirty="0" smtClean="0">
                          <a:solidFill>
                            <a:schemeClr val="tx2"/>
                          </a:solidFill>
                          <a:effectLst/>
                          <a:latin typeface="+mn-lt"/>
                        </a:rPr>
                        <a:t> </a:t>
                      </a:r>
                      <a:r>
                        <a:rPr lang="en-US" sz="2800" b="0" dirty="0">
                          <a:solidFill>
                            <a:schemeClr val="tx2"/>
                          </a:solidFill>
                          <a:effectLst/>
                          <a:latin typeface="+mn-lt"/>
                        </a:rPr>
                        <a:t>m. </a:t>
                      </a:r>
                      <a:r>
                        <a:rPr lang="en-US" sz="2800" b="0" dirty="0" smtClean="0">
                          <a:solidFill>
                            <a:schemeClr val="tx2"/>
                          </a:solidFill>
                          <a:effectLst/>
                          <a:latin typeface="+mn-lt"/>
                        </a:rPr>
                        <a:t>I </a:t>
                      </a:r>
                      <a:r>
                        <a:rPr lang="en-US" sz="2800" b="0" dirty="0" err="1">
                          <a:solidFill>
                            <a:schemeClr val="tx2"/>
                          </a:solidFill>
                          <a:effectLst/>
                          <a:latin typeface="+mn-lt"/>
                        </a:rPr>
                        <a:t>ketv</a:t>
                      </a:r>
                      <a:r>
                        <a:rPr lang="en-US" sz="2800" b="0" dirty="0">
                          <a:solidFill>
                            <a:schemeClr val="tx2"/>
                          </a:solidFill>
                          <a:effectLst/>
                          <a:latin typeface="+mn-lt"/>
                        </a:rPr>
                        <a:t>.</a:t>
                      </a: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+1 324 650,00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1 695 000,00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3 019 650,00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strike="sngStrike" dirty="0" smtClean="0">
                          <a:solidFill>
                            <a:schemeClr val="tx2"/>
                          </a:solidFill>
                          <a:effectLst/>
                          <a:latin typeface="+mn-lt"/>
                          <a:ea typeface="Calibri" panose="020F0502020204030204" pitchFamily="34" charset="0"/>
                          <a:cs typeface="Times New Roman" panose="02020603050405020304" pitchFamily="18" charset="0"/>
                        </a:rPr>
                        <a:t>565 000,00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1 006 550,00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2 260 000,00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4 026 200,00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r>
              <a:tr h="1513012">
                <a:tc>
                  <a:txBody>
                    <a:bodyPr/>
                    <a:lstStyle/>
                    <a:p>
                      <a:pPr algn="ctr">
                        <a:lnSpc>
                          <a:spcPct val="107000"/>
                        </a:lnSpc>
                        <a:spcAft>
                          <a:spcPts val="800"/>
                        </a:spcAft>
                      </a:pPr>
                      <a:r>
                        <a:rPr lang="en-US" sz="2800" dirty="0" smtClean="0">
                          <a:effectLst/>
                          <a:latin typeface="+mn-lt"/>
                        </a:rPr>
                        <a:t>3</a:t>
                      </a:r>
                      <a:r>
                        <a:rPr lang="lt-LT" sz="2800" dirty="0" smtClean="0">
                          <a:effectLst/>
                          <a:latin typeface="+mn-lt"/>
                        </a:rPr>
                        <a:t>25</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strike="sngStrike" dirty="0" smtClean="0">
                          <a:solidFill>
                            <a:schemeClr val="tx2"/>
                          </a:solidFill>
                          <a:effectLst/>
                          <a:latin typeface="+mn-lt"/>
                        </a:rPr>
                        <a:t>Nusikalstamumo kibernetinėje erdvėje užkardymo, atskleidimo ir tyrimo </a:t>
                      </a:r>
                      <a:r>
                        <a:rPr lang="lt-LT" sz="2800" strike="sngStrike" dirty="0" err="1" smtClean="0">
                          <a:solidFill>
                            <a:schemeClr val="tx2"/>
                          </a:solidFill>
                          <a:effectLst/>
                          <a:latin typeface="+mn-lt"/>
                        </a:rPr>
                        <a:t>pajėgumų</a:t>
                      </a:r>
                      <a:r>
                        <a:rPr lang="lt-LT" sz="2800" strike="sngStrike" dirty="0" smtClean="0">
                          <a:solidFill>
                            <a:schemeClr val="tx2"/>
                          </a:solidFill>
                          <a:effectLst/>
                          <a:latin typeface="+mn-lt"/>
                        </a:rPr>
                        <a:t> stiprinimas, </a:t>
                      </a:r>
                      <a:r>
                        <a:rPr lang="lt-LT" sz="2800" b="0" strike="sngStrike" baseline="0" dirty="0" smtClean="0">
                          <a:solidFill>
                            <a:schemeClr val="tx2"/>
                          </a:solidFill>
                          <a:effectLst/>
                          <a:latin typeface="+mn-lt"/>
                        </a:rPr>
                        <a:t>II etapas</a:t>
                      </a:r>
                      <a:endParaRPr lang="lt-LT" sz="2800" b="0" strike="sng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en-US" sz="2800" strike="sngStrike" dirty="0" smtClean="0">
                          <a:solidFill>
                            <a:schemeClr val="tx2"/>
                          </a:solidFill>
                          <a:effectLst/>
                          <a:latin typeface="+mn-lt"/>
                        </a:rPr>
                        <a:t>202</a:t>
                      </a:r>
                      <a:r>
                        <a:rPr lang="lt-LT" sz="2800" strike="sngStrike" dirty="0" smtClean="0">
                          <a:solidFill>
                            <a:schemeClr val="tx2"/>
                          </a:solidFill>
                          <a:effectLst/>
                          <a:latin typeface="+mn-lt"/>
                        </a:rPr>
                        <a:t>4</a:t>
                      </a:r>
                      <a:r>
                        <a:rPr lang="en-US" sz="2800" strike="sngStrike" dirty="0" smtClean="0">
                          <a:solidFill>
                            <a:schemeClr val="tx2"/>
                          </a:solidFill>
                          <a:effectLst/>
                          <a:latin typeface="+mn-lt"/>
                        </a:rPr>
                        <a:t> </a:t>
                      </a:r>
                      <a:r>
                        <a:rPr lang="en-US" sz="2800" strike="sngStrike" dirty="0">
                          <a:solidFill>
                            <a:schemeClr val="tx2"/>
                          </a:solidFill>
                          <a:effectLst/>
                          <a:latin typeface="+mn-lt"/>
                        </a:rPr>
                        <a:t>m. </a:t>
                      </a:r>
                      <a:r>
                        <a:rPr lang="lt-LT" sz="2800" strike="sngStrike" dirty="0" smtClean="0">
                          <a:solidFill>
                            <a:schemeClr val="tx2"/>
                          </a:solidFill>
                          <a:effectLst/>
                          <a:latin typeface="+mn-lt"/>
                        </a:rPr>
                        <a:t>I</a:t>
                      </a:r>
                      <a:r>
                        <a:rPr lang="en-US" sz="2800" strike="sngStrike" dirty="0" smtClean="0">
                          <a:solidFill>
                            <a:schemeClr val="tx2"/>
                          </a:solidFill>
                          <a:effectLst/>
                          <a:latin typeface="+mn-lt"/>
                        </a:rPr>
                        <a:t>I </a:t>
                      </a:r>
                      <a:r>
                        <a:rPr lang="en-US" sz="2800" strike="sngStrike" dirty="0" err="1">
                          <a:solidFill>
                            <a:schemeClr val="tx2"/>
                          </a:solidFill>
                          <a:effectLst/>
                          <a:latin typeface="+mn-lt"/>
                        </a:rPr>
                        <a:t>ketv</a:t>
                      </a:r>
                      <a:r>
                        <a:rPr lang="en-US" sz="2800" strike="sngStrike" dirty="0">
                          <a:solidFill>
                            <a:schemeClr val="tx2"/>
                          </a:solidFill>
                          <a:effectLst/>
                          <a:latin typeface="+mn-lt"/>
                        </a:rPr>
                        <a:t>.</a:t>
                      </a:r>
                      <a:endParaRPr lang="lt-LT" sz="280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noStrike" dirty="0" smtClean="0">
                          <a:solidFill>
                            <a:schemeClr val="tx2"/>
                          </a:solidFill>
                          <a:effectLst/>
                          <a:latin typeface="+mn-lt"/>
                          <a:ea typeface="Calibri" panose="020F0502020204030204" pitchFamily="34" charset="0"/>
                          <a:cs typeface="Times New Roman" panose="02020603050405020304" pitchFamily="18" charset="0"/>
                        </a:rPr>
                        <a:t>-1 324 650,00</a:t>
                      </a:r>
                      <a:endParaRPr lang="lt-LT" sz="2800" b="0"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1 324 650,00</a:t>
                      </a:r>
                      <a:endParaRPr lang="lt-LT" sz="2800" b="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441 550,00</a:t>
                      </a:r>
                      <a:endParaRPr lang="lt-LT" sz="2800" b="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1 766 200,00</a:t>
                      </a:r>
                      <a:endParaRPr lang="lt-LT" sz="2800" b="0" strike="sng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r>
            </a:tbl>
          </a:graphicData>
        </a:graphic>
      </p:graphicFrame>
      <p:graphicFrame>
        <p:nvGraphicFramePr>
          <p:cNvPr id="7" name="Lentelė 6"/>
          <p:cNvGraphicFramePr>
            <a:graphicFrameLocks noGrp="1"/>
          </p:cNvGraphicFramePr>
          <p:nvPr>
            <p:extLst>
              <p:ext uri="{D42A27DB-BD31-4B8C-83A1-F6EECF244321}">
                <p14:modId xmlns:p14="http://schemas.microsoft.com/office/powerpoint/2010/main" val="2401018969"/>
              </p:ext>
            </p:extLst>
          </p:nvPr>
        </p:nvGraphicFramePr>
        <p:xfrm>
          <a:off x="964005" y="10032405"/>
          <a:ext cx="16251768" cy="1431290"/>
        </p:xfrm>
        <a:graphic>
          <a:graphicData uri="http://schemas.openxmlformats.org/drawingml/2006/table">
            <a:tbl>
              <a:tblPr firstRow="1" bandRow="1">
                <a:tableStyleId>{5C22544A-7EE6-4342-B048-85BDC9FD1C3A}</a:tableStyleId>
              </a:tblPr>
              <a:tblGrid>
                <a:gridCol w="1153884"/>
                <a:gridCol w="9680628"/>
                <a:gridCol w="5417256"/>
              </a:tblGrid>
              <a:tr h="370840">
                <a:tc>
                  <a:txBody>
                    <a:bodyPr/>
                    <a:lstStyle/>
                    <a:p>
                      <a:r>
                        <a:rPr lang="lt-LT" sz="2800" dirty="0" smtClean="0"/>
                        <a:t>Nr.</a:t>
                      </a:r>
                      <a:endParaRPr lang="lt-LT" sz="2800" dirty="0"/>
                    </a:p>
                  </a:txBody>
                  <a:tcPr/>
                </a:tc>
                <a:tc>
                  <a:txBody>
                    <a:bodyPr/>
                    <a:lstStyle/>
                    <a:p>
                      <a:pPr algn="ctr"/>
                      <a:r>
                        <a:rPr lang="lt-LT" sz="2800" dirty="0" smtClean="0"/>
                        <a:t>Projekto pavadinimas</a:t>
                      </a:r>
                      <a:endParaRPr lang="lt-LT" sz="2800" dirty="0"/>
                    </a:p>
                  </a:txBody>
                  <a:tcPr/>
                </a:tc>
                <a:tc>
                  <a:txBody>
                    <a:bodyPr/>
                    <a:lstStyle/>
                    <a:p>
                      <a:pPr algn="ctr"/>
                      <a:r>
                        <a:rPr lang="lt-LT" sz="2800" dirty="0" smtClean="0"/>
                        <a:t>Kvietimo laikas</a:t>
                      </a:r>
                      <a:endParaRPr lang="lt-LT" sz="2800" dirty="0"/>
                    </a:p>
                  </a:txBody>
                  <a:tcPr/>
                </a:tc>
              </a:tr>
              <a:tr h="370840">
                <a:tc>
                  <a:txBody>
                    <a:bodyPr/>
                    <a:lstStyle/>
                    <a:p>
                      <a:r>
                        <a:rPr lang="lt-LT" sz="2800" dirty="0" smtClean="0">
                          <a:solidFill>
                            <a:schemeClr val="tx2"/>
                          </a:solidFill>
                        </a:rPr>
                        <a:t>111</a:t>
                      </a:r>
                      <a:endParaRPr lang="lt-LT" sz="2800" dirty="0">
                        <a:solidFill>
                          <a:schemeClr val="tx2"/>
                        </a:solidFill>
                      </a:endParaRPr>
                    </a:p>
                  </a:txBody>
                  <a:tcPr/>
                </a:tc>
                <a:tc>
                  <a:txBody>
                    <a:bodyPr/>
                    <a:lstStyle/>
                    <a:p>
                      <a:pPr>
                        <a:lnSpc>
                          <a:spcPct val="105000"/>
                        </a:lnSpc>
                        <a:spcAft>
                          <a:spcPts val="0"/>
                        </a:spcAft>
                        <a:tabLst>
                          <a:tab pos="3166110" algn="ctr"/>
                          <a:tab pos="6332220" algn="r"/>
                        </a:tabLst>
                      </a:pPr>
                      <a:r>
                        <a:rPr lang="lt-LT" sz="2800" noProof="0" dirty="0" smtClean="0">
                          <a:solidFill>
                            <a:schemeClr val="tx2"/>
                          </a:solidFill>
                          <a:effectLst/>
                          <a:latin typeface="+mn-lt"/>
                          <a:ea typeface="Calibri" panose="020F0502020204030204" pitchFamily="34" charset="0"/>
                          <a:cs typeface="Calibri" panose="020F0502020204030204" pitchFamily="34" charset="0"/>
                        </a:rPr>
                        <a:t>Daktiloskopinių duomenų registro, kaip informacinės technologijos sistemos, atnaujinimas</a:t>
                      </a:r>
                      <a:endParaRPr lang="lt-LT" sz="2800" noProof="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strike="sngStrike" dirty="0" smtClean="0">
                          <a:solidFill>
                            <a:schemeClr val="tx2"/>
                          </a:solidFill>
                          <a:effectLst/>
                          <a:latin typeface="+mn-lt"/>
                          <a:ea typeface="Calibri" panose="020F0502020204030204" pitchFamily="34" charset="0"/>
                          <a:cs typeface="Calibri" panose="020F0502020204030204" pitchFamily="34" charset="0"/>
                        </a:rPr>
                        <a:t>202</a:t>
                      </a:r>
                      <a:r>
                        <a:rPr lang="lt-LT" sz="2800" strike="sngStrike" dirty="0" smtClean="0">
                          <a:solidFill>
                            <a:schemeClr val="tx2"/>
                          </a:solidFill>
                          <a:effectLst/>
                          <a:latin typeface="+mn-lt"/>
                          <a:ea typeface="Calibri" panose="020F0502020204030204" pitchFamily="34" charset="0"/>
                          <a:cs typeface="Calibri" panose="020F0502020204030204" pitchFamily="34" charset="0"/>
                        </a:rPr>
                        <a:t>4</a:t>
                      </a:r>
                      <a:r>
                        <a:rPr lang="en-US" sz="2800" strike="sngStrike" dirty="0" smtClean="0">
                          <a:solidFill>
                            <a:schemeClr val="tx2"/>
                          </a:solidFill>
                          <a:effectLst/>
                          <a:latin typeface="+mn-lt"/>
                          <a:ea typeface="Calibri" panose="020F0502020204030204" pitchFamily="34" charset="0"/>
                          <a:cs typeface="Calibri" panose="020F0502020204030204" pitchFamily="34" charset="0"/>
                        </a:rPr>
                        <a:t> </a:t>
                      </a:r>
                      <a:r>
                        <a:rPr lang="en-US" sz="2800" strike="sngStrike" dirty="0">
                          <a:solidFill>
                            <a:schemeClr val="tx2"/>
                          </a:solidFill>
                          <a:effectLst/>
                          <a:latin typeface="+mn-lt"/>
                          <a:ea typeface="Calibri" panose="020F0502020204030204" pitchFamily="34" charset="0"/>
                          <a:cs typeface="Calibri" panose="020F0502020204030204" pitchFamily="34" charset="0"/>
                        </a:rPr>
                        <a:t>m. </a:t>
                      </a:r>
                      <a:r>
                        <a:rPr lang="en-US" sz="2800" strike="sngStrike" dirty="0" smtClean="0">
                          <a:solidFill>
                            <a:schemeClr val="tx2"/>
                          </a:solidFill>
                          <a:effectLst/>
                          <a:latin typeface="+mn-lt"/>
                          <a:ea typeface="Calibri" panose="020F0502020204030204" pitchFamily="34" charset="0"/>
                          <a:cs typeface="Calibri" panose="020F0502020204030204" pitchFamily="34" charset="0"/>
                        </a:rPr>
                        <a:t>I</a:t>
                      </a:r>
                      <a:r>
                        <a:rPr lang="lt-LT" sz="2800" strike="sngStrike" dirty="0" smtClean="0">
                          <a:solidFill>
                            <a:schemeClr val="tx2"/>
                          </a:solidFill>
                          <a:effectLst/>
                          <a:latin typeface="+mn-lt"/>
                          <a:ea typeface="Calibri" panose="020F0502020204030204" pitchFamily="34" charset="0"/>
                          <a:cs typeface="Calibri" panose="020F0502020204030204" pitchFamily="34" charset="0"/>
                        </a:rPr>
                        <a:t>I</a:t>
                      </a:r>
                      <a:r>
                        <a:rPr lang="en-US" sz="2800" strike="sngStrike" dirty="0" smtClean="0">
                          <a:solidFill>
                            <a:schemeClr val="tx2"/>
                          </a:solidFill>
                          <a:effectLst/>
                          <a:latin typeface="+mn-lt"/>
                          <a:ea typeface="Calibri" panose="020F0502020204030204" pitchFamily="34" charset="0"/>
                          <a:cs typeface="Calibri" panose="020F0502020204030204" pitchFamily="34" charset="0"/>
                        </a:rPr>
                        <a:t>I </a:t>
                      </a:r>
                      <a:r>
                        <a:rPr lang="en-US" sz="2800" strike="sngStrike" dirty="0" err="1">
                          <a:solidFill>
                            <a:schemeClr val="tx2"/>
                          </a:solidFill>
                          <a:effectLst/>
                          <a:latin typeface="+mn-lt"/>
                          <a:ea typeface="Calibri" panose="020F0502020204030204" pitchFamily="34" charset="0"/>
                          <a:cs typeface="Calibri" panose="020F0502020204030204" pitchFamily="34" charset="0"/>
                        </a:rPr>
                        <a:t>ketv</a:t>
                      </a:r>
                      <a:r>
                        <a:rPr lang="en-US" sz="2800" strike="sngStrike" dirty="0">
                          <a:solidFill>
                            <a:schemeClr val="tx2"/>
                          </a:solidFill>
                          <a:effectLst/>
                          <a:latin typeface="+mn-lt"/>
                          <a:ea typeface="Calibri" panose="020F0502020204030204" pitchFamily="34" charset="0"/>
                          <a:cs typeface="Calibri" panose="020F0502020204030204" pitchFamily="34" charset="0"/>
                        </a:rPr>
                        <a:t>.</a:t>
                      </a:r>
                      <a:endParaRPr lang="lt-LT" sz="2800" dirty="0">
                        <a:solidFill>
                          <a:schemeClr val="tx2"/>
                        </a:solidFill>
                        <a:effectLst/>
                        <a:latin typeface="+mn-lt"/>
                        <a:ea typeface="Calibri" panose="020F0502020204030204" pitchFamily="34" charset="0"/>
                        <a:cs typeface="Times New Roman" panose="02020603050405020304" pitchFamily="18" charset="0"/>
                      </a:endParaRPr>
                    </a:p>
                    <a:p>
                      <a:pPr algn="ctr">
                        <a:lnSpc>
                          <a:spcPct val="107000"/>
                        </a:lnSpc>
                        <a:spcAft>
                          <a:spcPts val="0"/>
                        </a:spcAft>
                      </a:pPr>
                      <a:r>
                        <a:rPr lang="en-US" sz="2800" b="1" dirty="0">
                          <a:solidFill>
                            <a:schemeClr val="tx2"/>
                          </a:solidFill>
                          <a:effectLst/>
                          <a:latin typeface="+mn-lt"/>
                          <a:ea typeface="Calibri" panose="020F0502020204030204" pitchFamily="34" charset="0"/>
                          <a:cs typeface="Calibri" panose="020F0502020204030204" pitchFamily="34" charset="0"/>
                        </a:rPr>
                        <a:t>2023 m. </a:t>
                      </a:r>
                      <a:r>
                        <a:rPr lang="en-US" sz="2800" b="1" dirty="0" smtClean="0">
                          <a:solidFill>
                            <a:schemeClr val="tx2"/>
                          </a:solidFill>
                          <a:effectLst/>
                          <a:latin typeface="+mn-lt"/>
                          <a:ea typeface="Calibri" panose="020F0502020204030204" pitchFamily="34" charset="0"/>
                          <a:cs typeface="Calibri" panose="020F0502020204030204" pitchFamily="34" charset="0"/>
                        </a:rPr>
                        <a:t>I</a:t>
                      </a:r>
                      <a:r>
                        <a:rPr lang="lt-LT" sz="2800" b="1" dirty="0" smtClean="0">
                          <a:solidFill>
                            <a:schemeClr val="tx2"/>
                          </a:solidFill>
                          <a:effectLst/>
                          <a:latin typeface="+mn-lt"/>
                          <a:ea typeface="Calibri" panose="020F0502020204030204" pitchFamily="34" charset="0"/>
                          <a:cs typeface="Calibri" panose="020F0502020204030204" pitchFamily="34" charset="0"/>
                        </a:rPr>
                        <a:t>II</a:t>
                      </a:r>
                      <a:r>
                        <a:rPr lang="en-US" sz="2800" b="1" dirty="0" smtClean="0">
                          <a:solidFill>
                            <a:schemeClr val="tx2"/>
                          </a:solidFill>
                          <a:effectLst/>
                          <a:latin typeface="+mn-lt"/>
                          <a:ea typeface="Calibri" panose="020F0502020204030204" pitchFamily="34" charset="0"/>
                          <a:cs typeface="Calibri" panose="020F0502020204030204" pitchFamily="34" charset="0"/>
                        </a:rPr>
                        <a:t> </a:t>
                      </a:r>
                      <a:r>
                        <a:rPr lang="en-US" sz="2800" b="1" dirty="0" err="1">
                          <a:solidFill>
                            <a:schemeClr val="tx2"/>
                          </a:solidFill>
                          <a:effectLst/>
                          <a:latin typeface="+mn-lt"/>
                          <a:ea typeface="Calibri" panose="020F0502020204030204" pitchFamily="34" charset="0"/>
                          <a:cs typeface="Calibri" panose="020F0502020204030204" pitchFamily="34" charset="0"/>
                        </a:rPr>
                        <a:t>ketv</a:t>
                      </a:r>
                      <a:r>
                        <a:rPr lang="en-US" sz="2800" b="1" dirty="0">
                          <a:solidFill>
                            <a:schemeClr val="tx2"/>
                          </a:solidFill>
                          <a:effectLst/>
                          <a:latin typeface="+mn-lt"/>
                          <a:ea typeface="Calibri" panose="020F0502020204030204" pitchFamily="34" charset="0"/>
                          <a:cs typeface="Calibri" panose="020F0502020204030204" pitchFamily="34" charset="0"/>
                        </a:rPr>
                        <a:t>.</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91132640"/>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2128816" y="58664"/>
            <a:ext cx="22248834" cy="830997"/>
          </a:xfrm>
          <a:prstGeom prst="rect">
            <a:avLst/>
          </a:prstGeom>
          <a:noFill/>
        </p:spPr>
        <p:txBody>
          <a:bodyPr wrap="square" rtlCol="0">
            <a:spAutoFit/>
          </a:bodyPr>
          <a:lstStyle/>
          <a:p>
            <a:pPr algn="ctr"/>
            <a:r>
              <a:rPr lang="lt-LT" sz="4800" b="1" dirty="0" smtClean="0">
                <a:solidFill>
                  <a:schemeClr val="tx2"/>
                </a:solidFill>
                <a:ea typeface="Calibri" panose="020F0502020204030204" pitchFamily="34" charset="0"/>
                <a:cs typeface="Calibri" panose="020F0502020204030204" pitchFamily="34" charset="0"/>
              </a:rPr>
              <a:t>VSF </a:t>
            </a:r>
            <a:r>
              <a:rPr lang="pt-BR" sz="4800" b="1" dirty="0" smtClean="0">
                <a:solidFill>
                  <a:schemeClr val="tx1">
                    <a:lumMod val="50000"/>
                  </a:schemeClr>
                </a:solidFill>
                <a:ea typeface="Calibri" panose="020F0502020204030204" pitchFamily="34" charset="0"/>
                <a:cs typeface="Calibri" panose="020F0502020204030204" pitchFamily="34" charset="0"/>
              </a:rPr>
              <a:t>2021–2027 </a:t>
            </a:r>
            <a:r>
              <a:rPr lang="pt-BR" sz="4800" b="1" dirty="0">
                <a:solidFill>
                  <a:schemeClr val="tx1">
                    <a:lumMod val="50000"/>
                  </a:schemeClr>
                </a:solidFill>
                <a:ea typeface="Calibri" panose="020F0502020204030204" pitchFamily="34" charset="0"/>
                <a:cs typeface="Calibri" panose="020F0502020204030204" pitchFamily="34" charset="0"/>
              </a:rPr>
              <a:t>m. programos veiksmų įgyvendinimo plano </a:t>
            </a:r>
            <a:r>
              <a:rPr lang="pt-BR" sz="4800" b="1" dirty="0" smtClean="0">
                <a:solidFill>
                  <a:schemeClr val="tx1">
                    <a:lumMod val="50000"/>
                  </a:schemeClr>
                </a:solidFill>
                <a:ea typeface="Calibri" panose="020F0502020204030204" pitchFamily="34" charset="0"/>
                <a:cs typeface="Calibri" panose="020F0502020204030204" pitchFamily="34" charset="0"/>
              </a:rPr>
              <a:t>pakeitimas</a:t>
            </a:r>
            <a:r>
              <a:rPr lang="lt-LT" sz="4800" b="1" dirty="0" smtClean="0">
                <a:solidFill>
                  <a:schemeClr val="tx1">
                    <a:lumMod val="50000"/>
                  </a:schemeClr>
                </a:solidFill>
                <a:ea typeface="Calibri" panose="020F0502020204030204" pitchFamily="34" charset="0"/>
                <a:cs typeface="Calibri" panose="020F0502020204030204" pitchFamily="34" charset="0"/>
              </a:rPr>
              <a:t> (2)</a:t>
            </a:r>
            <a:endParaRPr lang="lt-LT" sz="4800" b="1" dirty="0">
              <a:solidFill>
                <a:schemeClr val="tx1">
                  <a:lumMod val="50000"/>
                </a:schemeClr>
              </a:solidFill>
              <a:ea typeface="Calibri" panose="020F0502020204030204" pitchFamily="34" charset="0"/>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sp>
        <p:nvSpPr>
          <p:cNvPr id="3" name="TextBox 2"/>
          <p:cNvSpPr txBox="1"/>
          <p:nvPr/>
        </p:nvSpPr>
        <p:spPr>
          <a:xfrm>
            <a:off x="335125" y="2690715"/>
            <a:ext cx="184731" cy="707886"/>
          </a:xfrm>
          <a:prstGeom prst="rect">
            <a:avLst/>
          </a:prstGeom>
          <a:noFill/>
        </p:spPr>
        <p:txBody>
          <a:bodyPr wrap="none" rtlCol="0">
            <a:spAutoFit/>
          </a:bodyPr>
          <a:lstStyle/>
          <a:p>
            <a:endParaRPr lang="lt-LT" sz="4000" dirty="0">
              <a:solidFill>
                <a:srgbClr val="000000"/>
              </a:solidFill>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0370" y="58664"/>
            <a:ext cx="1918446" cy="1943744"/>
          </a:xfrm>
          <a:prstGeom prst="rect">
            <a:avLst/>
          </a:prstGeom>
        </p:spPr>
      </p:pic>
      <p:graphicFrame>
        <p:nvGraphicFramePr>
          <p:cNvPr id="4" name="Lentelė 3"/>
          <p:cNvGraphicFramePr>
            <a:graphicFrameLocks noGrp="1"/>
          </p:cNvGraphicFramePr>
          <p:nvPr>
            <p:extLst>
              <p:ext uri="{D42A27DB-BD31-4B8C-83A1-F6EECF244321}">
                <p14:modId xmlns:p14="http://schemas.microsoft.com/office/powerpoint/2010/main" val="1345173024"/>
              </p:ext>
            </p:extLst>
          </p:nvPr>
        </p:nvGraphicFramePr>
        <p:xfrm>
          <a:off x="912441" y="2002408"/>
          <a:ext cx="22925312" cy="8353191"/>
        </p:xfrm>
        <a:graphic>
          <a:graphicData uri="http://schemas.openxmlformats.org/drawingml/2006/table">
            <a:tbl>
              <a:tblPr firstRow="1" firstCol="1" bandRow="1">
                <a:tableStyleId>{5C22544A-7EE6-4342-B048-85BDC9FD1C3A}</a:tableStyleId>
              </a:tblPr>
              <a:tblGrid>
                <a:gridCol w="1219199"/>
                <a:gridCol w="7336971"/>
                <a:gridCol w="4550229"/>
                <a:gridCol w="2786742"/>
                <a:gridCol w="2460172"/>
                <a:gridCol w="2220686"/>
                <a:gridCol w="2351313"/>
              </a:tblGrid>
              <a:tr h="383966">
                <a:tc rowSpan="2">
                  <a:txBody>
                    <a:bodyPr/>
                    <a:lstStyle/>
                    <a:p>
                      <a:pPr algn="ctr">
                        <a:lnSpc>
                          <a:spcPct val="107000"/>
                        </a:lnSpc>
                        <a:spcAft>
                          <a:spcPts val="0"/>
                        </a:spcAft>
                      </a:pPr>
                      <a:r>
                        <a:rPr lang="lt-LT" sz="2800" dirty="0">
                          <a:effectLst/>
                          <a:latin typeface="+mn-lt"/>
                        </a:rPr>
                        <a:t>Nr. </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latin typeface="+mn-lt"/>
                        </a:rPr>
                        <a:t>Konkretaus tikslo ir projekto pavadinimas</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pPr>
                      <a:r>
                        <a:rPr lang="lt-LT" sz="2800" dirty="0">
                          <a:effectLst/>
                          <a:latin typeface="+mn-lt"/>
                        </a:rPr>
                        <a:t>Planuojamas kvietimo teikti projekto įgyvendinimo planą paskelbimo laikotarpis</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rowSpan="2">
                  <a:txBody>
                    <a:bodyPr/>
                    <a:lstStyle/>
                    <a:p>
                      <a:pPr algn="ctr">
                        <a:lnSpc>
                          <a:spcPct val="107000"/>
                        </a:lnSpc>
                        <a:spcAft>
                          <a:spcPts val="0"/>
                        </a:spcAft>
                        <a:tabLst>
                          <a:tab pos="3166110" algn="ctr"/>
                          <a:tab pos="6332220" algn="r"/>
                          <a:tab pos="822960" algn="l"/>
                        </a:tabLst>
                      </a:pPr>
                      <a:r>
                        <a:rPr lang="lt-LT" sz="2800" dirty="0">
                          <a:effectLst/>
                          <a:latin typeface="+mn-lt"/>
                        </a:rPr>
                        <a:t>Mažinama / didinama SVVP lėšų dalis</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gridSpan="3">
                  <a:txBody>
                    <a:bodyPr/>
                    <a:lstStyle/>
                    <a:p>
                      <a:pPr algn="ctr">
                        <a:lnSpc>
                          <a:spcPct val="107000"/>
                        </a:lnSpc>
                        <a:spcAft>
                          <a:spcPts val="0"/>
                        </a:spcAft>
                      </a:pPr>
                      <a:r>
                        <a:rPr lang="lt-LT" sz="2800" dirty="0">
                          <a:effectLst/>
                        </a:rPr>
                        <a:t>Skiriamas finansavimas, iki (</a:t>
                      </a:r>
                      <a:r>
                        <a:rPr lang="lt-LT" sz="2800" dirty="0" err="1">
                          <a:effectLst/>
                        </a:rPr>
                        <a:t>Eur</a:t>
                      </a:r>
                      <a:r>
                        <a:rPr lang="lt-LT" sz="2800" dirty="0">
                          <a:effectLst/>
                        </a:rPr>
                        <a:t>)</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lt-LT"/>
                    </a:p>
                  </a:txBody>
                  <a:tcPr/>
                </a:tc>
                <a:tc hMerge="1">
                  <a:txBody>
                    <a:bodyPr/>
                    <a:lstStyle/>
                    <a:p>
                      <a:endParaRPr lang="lt-LT"/>
                    </a:p>
                  </a:txBody>
                  <a:tcPr/>
                </a:tc>
              </a:tr>
              <a:tr h="1714113">
                <a:tc vMerge="1">
                  <a:txBody>
                    <a:bodyPr/>
                    <a:lstStyle/>
                    <a:p>
                      <a:endParaRPr lang="lt-LT"/>
                    </a:p>
                  </a:txBody>
                  <a:tcPr/>
                </a:tc>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2800" dirty="0">
                          <a:solidFill>
                            <a:schemeClr val="tx2"/>
                          </a:solidFill>
                          <a:effectLst/>
                          <a:latin typeface="+mn-lt"/>
                        </a:rPr>
                        <a:t>ES lėšos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latin typeface="+mn-lt"/>
                        </a:rPr>
                        <a:t>BF lėšos</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0"/>
                        </a:spcAft>
                      </a:pPr>
                      <a:r>
                        <a:rPr lang="lt-LT" sz="2800" dirty="0">
                          <a:solidFill>
                            <a:schemeClr val="tx2"/>
                          </a:solidFill>
                          <a:effectLst/>
                          <a:latin typeface="+mn-lt"/>
                        </a:rPr>
                        <a:t>Iš viso</a:t>
                      </a: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r>
              <a:tr h="703733">
                <a:tc>
                  <a:txBody>
                    <a:bodyPr/>
                    <a:lstStyle/>
                    <a:p>
                      <a:pPr algn="l">
                        <a:lnSpc>
                          <a:spcPct val="107000"/>
                        </a:lnSpc>
                        <a:spcAft>
                          <a:spcPts val="0"/>
                        </a:spcAft>
                      </a:pPr>
                      <a:r>
                        <a:rPr lang="lt-LT" sz="2800" dirty="0" smtClean="0">
                          <a:effectLst/>
                          <a:latin typeface="+mn-lt"/>
                          <a:ea typeface="Calibri" panose="020F0502020204030204" pitchFamily="34" charset="0"/>
                          <a:cs typeface="Times New Roman" panose="02020603050405020304" pitchFamily="18" charset="0"/>
                        </a:rPr>
                        <a:t>3</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gridSpan="6">
                  <a:txBody>
                    <a:bodyPr/>
                    <a:lstStyle/>
                    <a:p>
                      <a:pPr marL="0" marR="0" lvl="0" indent="0" algn="l" defTabSz="1828434" rtl="0" eaLnBrk="1" fontAlgn="auto" latinLnBrk="0" hangingPunct="1">
                        <a:lnSpc>
                          <a:spcPct val="107000"/>
                        </a:lnSpc>
                        <a:spcBef>
                          <a:spcPts val="0"/>
                        </a:spcBef>
                        <a:spcAft>
                          <a:spcPts val="0"/>
                        </a:spcAft>
                        <a:buClrTx/>
                        <a:buSzTx/>
                        <a:buFontTx/>
                        <a:buNone/>
                        <a:tabLst/>
                        <a:defRPr/>
                      </a:pP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KONKRETUS TIKSLAS: Kovos su nusikalstamumu ir jo prevencijos užtikrinimo gebėjimų stiprinimas</a:t>
                      </a:r>
                      <a:endParaRPr lang="lt-LT" sz="2800" b="1" strike="no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hMerge="1">
                  <a:txBody>
                    <a:bodyPr/>
                    <a:lstStyle/>
                    <a:p>
                      <a:pPr algn="ctr">
                        <a:lnSpc>
                          <a:spcPct val="107000"/>
                        </a:lnSpc>
                        <a:spcAft>
                          <a:spcPts val="0"/>
                        </a:spcAft>
                      </a:pP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ctr">
                        <a:lnSpc>
                          <a:spcPct val="107000"/>
                        </a:lnSpc>
                        <a:spcAft>
                          <a:spcPts val="0"/>
                        </a:spcAft>
                        <a:tabLst>
                          <a:tab pos="3166110" algn="ctr"/>
                          <a:tab pos="6332220" algn="r"/>
                          <a:tab pos="822960" algn="l"/>
                        </a:tabLst>
                      </a:pPr>
                      <a:endParaRPr lang="lt-LT" sz="2800" dirty="0">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ctr">
                        <a:lnSpc>
                          <a:spcPct val="107000"/>
                        </a:lnSpc>
                        <a:spcAft>
                          <a:spcPts val="0"/>
                        </a:spcAft>
                      </a:pP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ctr">
                        <a:lnSpc>
                          <a:spcPct val="107000"/>
                        </a:lnSpc>
                        <a:spcAft>
                          <a:spcPts val="0"/>
                        </a:spcAft>
                      </a:pP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c hMerge="1">
                  <a:txBody>
                    <a:bodyPr/>
                    <a:lstStyle/>
                    <a:p>
                      <a:pPr algn="ctr">
                        <a:lnSpc>
                          <a:spcPct val="107000"/>
                        </a:lnSpc>
                        <a:spcAft>
                          <a:spcPts val="0"/>
                        </a:spcAft>
                      </a:pPr>
                      <a:endParaRPr lang="lt-LT" sz="280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nchor="ctr"/>
                </a:tc>
              </a:tr>
              <a:tr h="1270406">
                <a:tc>
                  <a:txBody>
                    <a:bodyPr/>
                    <a:lstStyle/>
                    <a:p>
                      <a:pPr algn="ctr">
                        <a:lnSpc>
                          <a:spcPct val="107000"/>
                        </a:lnSpc>
                        <a:spcAft>
                          <a:spcPts val="800"/>
                        </a:spcAft>
                      </a:pPr>
                      <a:r>
                        <a:rPr lang="en-US" sz="2800" dirty="0" smtClean="0">
                          <a:effectLst/>
                          <a:latin typeface="+mn-lt"/>
                        </a:rPr>
                        <a:t>3</a:t>
                      </a:r>
                      <a:r>
                        <a:rPr lang="lt-LT" sz="2800" dirty="0" smtClean="0">
                          <a:effectLst/>
                          <a:latin typeface="+mn-lt"/>
                        </a:rPr>
                        <a:t>21</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0"/>
                        </a:spcAft>
                      </a:pPr>
                      <a:r>
                        <a:rPr lang="lt-LT" sz="2800" b="0" strike="sngStrike" baseline="0" dirty="0" smtClean="0">
                          <a:solidFill>
                            <a:schemeClr val="tx2"/>
                          </a:solidFill>
                          <a:effectLst/>
                          <a:latin typeface="+mn-lt"/>
                          <a:ea typeface="Calibri" panose="020F0502020204030204" pitchFamily="34" charset="0"/>
                          <a:cs typeface="Times New Roman" panose="02020603050405020304" pitchFamily="18" charset="0"/>
                        </a:rPr>
                        <a:t>LPAOR „Aras“ išminuotojų gebėjimų stiprinimas, I etapas</a:t>
                      </a:r>
                    </a:p>
                    <a:p>
                      <a:pPr>
                        <a:lnSpc>
                          <a:spcPct val="107000"/>
                        </a:lnSpc>
                        <a:spcAft>
                          <a:spcPts val="0"/>
                        </a:spcAft>
                      </a:pP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LPAOR „Aras“ išminuotojų </a:t>
                      </a:r>
                      <a:r>
                        <a:rPr lang="lt-LT" sz="2800" b="1" strike="noStrike" baseline="0" dirty="0" err="1" smtClean="0">
                          <a:solidFill>
                            <a:schemeClr val="tx2"/>
                          </a:solidFill>
                          <a:effectLst/>
                          <a:latin typeface="+mn-lt"/>
                          <a:ea typeface="Calibri" panose="020F0502020204030204" pitchFamily="34" charset="0"/>
                          <a:cs typeface="Times New Roman" panose="02020603050405020304" pitchFamily="18" charset="0"/>
                        </a:rPr>
                        <a:t>pajėgumų</a:t>
                      </a: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 stiprinimas“</a:t>
                      </a:r>
                      <a:endParaRPr lang="lt-LT" sz="2800" b="1" strike="no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lt-LT" sz="2800" b="0" dirty="0" smtClean="0">
                          <a:solidFill>
                            <a:schemeClr val="tx2"/>
                          </a:solidFill>
                          <a:effectLst/>
                          <a:latin typeface="+mn-lt"/>
                          <a:ea typeface="Calibri" panose="020F0502020204030204" pitchFamily="34" charset="0"/>
                          <a:cs typeface="Times New Roman" panose="02020603050405020304" pitchFamily="18" charset="0"/>
                        </a:rPr>
                        <a:t>2023 m.</a:t>
                      </a:r>
                      <a:r>
                        <a:rPr lang="lt-LT" sz="2800" b="0" baseline="0" dirty="0" smtClean="0">
                          <a:solidFill>
                            <a:schemeClr val="tx2"/>
                          </a:solidFill>
                          <a:effectLst/>
                          <a:latin typeface="+mn-lt"/>
                          <a:ea typeface="Calibri" panose="020F0502020204030204" pitchFamily="34" charset="0"/>
                          <a:cs typeface="Times New Roman" panose="02020603050405020304" pitchFamily="18" charset="0"/>
                        </a:rPr>
                        <a:t> III </a:t>
                      </a:r>
                      <a:r>
                        <a:rPr lang="lt-LT" sz="2800" b="0" baseline="0" dirty="0" err="1" smtClean="0">
                          <a:solidFill>
                            <a:schemeClr val="tx2"/>
                          </a:solidFill>
                          <a:effectLst/>
                          <a:latin typeface="+mn-lt"/>
                          <a:ea typeface="Calibri" panose="020F0502020204030204" pitchFamily="34" charset="0"/>
                          <a:cs typeface="Times New Roman" panose="02020603050405020304" pitchFamily="18" charset="0"/>
                        </a:rPr>
                        <a:t>ketv</a:t>
                      </a:r>
                      <a:r>
                        <a:rPr lang="lt-LT" sz="2800" b="0" baseline="0" dirty="0" smtClean="0">
                          <a:solidFill>
                            <a:schemeClr val="tx2"/>
                          </a:solidFill>
                          <a:effectLst/>
                          <a:latin typeface="+mn-lt"/>
                          <a:ea typeface="Calibri" panose="020F0502020204030204" pitchFamily="34" charset="0"/>
                          <a:cs typeface="Times New Roman" panose="02020603050405020304" pitchFamily="18" charset="0"/>
                        </a:rPr>
                        <a:t>.</a:t>
                      </a:r>
                      <a:endParaRPr lang="lt-LT" sz="2800" b="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-133 500,00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807 000,00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673 500,00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269 000,00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224 500,00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1 076 000,00</a:t>
                      </a:r>
                    </a:p>
                    <a:p>
                      <a:pPr algn="r">
                        <a:lnSpc>
                          <a:spcPct val="107000"/>
                        </a:lnSpc>
                        <a:spcAft>
                          <a:spcPts val="0"/>
                        </a:spcAft>
                      </a:pPr>
                      <a:r>
                        <a:rPr lang="lt-LT" sz="2800" b="1" dirty="0" smtClean="0">
                          <a:solidFill>
                            <a:schemeClr val="tx2"/>
                          </a:solidFill>
                          <a:effectLst/>
                          <a:latin typeface="+mn-lt"/>
                          <a:ea typeface="Calibri" panose="020F0502020204030204" pitchFamily="34" charset="0"/>
                          <a:cs typeface="Times New Roman" panose="02020603050405020304" pitchFamily="18" charset="0"/>
                        </a:rPr>
                        <a:t>898 000,00</a:t>
                      </a:r>
                      <a:endParaRPr lang="lt-LT" sz="2800" b="1"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r>
              <a:tr h="1513012">
                <a:tc>
                  <a:txBody>
                    <a:bodyPr/>
                    <a:lstStyle/>
                    <a:p>
                      <a:pPr algn="ctr">
                        <a:lnSpc>
                          <a:spcPct val="107000"/>
                        </a:lnSpc>
                        <a:spcAft>
                          <a:spcPts val="800"/>
                        </a:spcAft>
                      </a:pPr>
                      <a:r>
                        <a:rPr lang="en-US" sz="2800" dirty="0" smtClean="0">
                          <a:effectLst/>
                          <a:latin typeface="+mn-lt"/>
                        </a:rPr>
                        <a:t>3</a:t>
                      </a:r>
                      <a:r>
                        <a:rPr lang="lt-LT" sz="2800" dirty="0" smtClean="0">
                          <a:effectLst/>
                          <a:latin typeface="+mn-lt"/>
                        </a:rPr>
                        <a:t>22</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marL="0" marR="0" lvl="0" indent="0" algn="l" defTabSz="1828434" rtl="0" eaLnBrk="1" fontAlgn="auto" latinLnBrk="0" hangingPunct="1">
                        <a:lnSpc>
                          <a:spcPct val="107000"/>
                        </a:lnSpc>
                        <a:spcBef>
                          <a:spcPts val="0"/>
                        </a:spcBef>
                        <a:spcAft>
                          <a:spcPts val="0"/>
                        </a:spcAft>
                        <a:buClrTx/>
                        <a:buSzTx/>
                        <a:buFontTx/>
                        <a:buNone/>
                        <a:tabLst/>
                        <a:defRPr/>
                      </a:pPr>
                      <a:r>
                        <a:rPr lang="lt-LT" sz="2800" b="0" strike="sngStrike" baseline="0" dirty="0" smtClean="0">
                          <a:solidFill>
                            <a:schemeClr val="tx2"/>
                          </a:solidFill>
                          <a:effectLst/>
                          <a:latin typeface="+mn-lt"/>
                          <a:ea typeface="Calibri" panose="020F0502020204030204" pitchFamily="34" charset="0"/>
                          <a:cs typeface="Times New Roman" panose="02020603050405020304" pitchFamily="18" charset="0"/>
                        </a:rPr>
                        <a:t>LPAOR „Aras“ išminuotojų gebėjimų stiprinimas, II etapas</a:t>
                      </a:r>
                    </a:p>
                    <a:p>
                      <a:pPr marL="0" marR="0" lvl="0" indent="0" algn="l" defTabSz="1828434" rtl="0" eaLnBrk="1" fontAlgn="auto" latinLnBrk="0" hangingPunct="1">
                        <a:lnSpc>
                          <a:spcPct val="107000"/>
                        </a:lnSpc>
                        <a:spcBef>
                          <a:spcPts val="0"/>
                        </a:spcBef>
                        <a:spcAft>
                          <a:spcPts val="0"/>
                        </a:spcAft>
                        <a:buClrTx/>
                        <a:buSzTx/>
                        <a:buFontTx/>
                        <a:buNone/>
                        <a:tabLst/>
                        <a:defRPr/>
                      </a:pP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LPAOR „Aras“ išminuotojų gebėjimų stiprinimas</a:t>
                      </a:r>
                      <a:endParaRPr lang="lt-LT" sz="2800" b="0" strike="no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2024 m. III </a:t>
                      </a:r>
                      <a:r>
                        <a:rPr lang="lt-LT" sz="2800" strike="noStrike" dirty="0" err="1" smtClean="0">
                          <a:solidFill>
                            <a:schemeClr val="tx2"/>
                          </a:solidFill>
                          <a:effectLst/>
                          <a:latin typeface="+mn-lt"/>
                          <a:ea typeface="Calibri" panose="020F0502020204030204" pitchFamily="34" charset="0"/>
                          <a:cs typeface="Times New Roman" panose="02020603050405020304" pitchFamily="18" charset="0"/>
                        </a:rPr>
                        <a:t>ketv</a:t>
                      </a: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1" strike="noStrike" dirty="0" smtClean="0">
                          <a:solidFill>
                            <a:schemeClr val="tx2"/>
                          </a:solidFill>
                          <a:effectLst/>
                          <a:latin typeface="+mn-lt"/>
                          <a:ea typeface="Calibri" panose="020F0502020204030204" pitchFamily="34" charset="0"/>
                          <a:cs typeface="Times New Roman" panose="02020603050405020304" pitchFamily="18" charset="0"/>
                        </a:rPr>
                        <a:t>+133 500,00</a:t>
                      </a:r>
                      <a:endParaRPr lang="lt-LT" sz="2800" b="1"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151 500,00</a:t>
                      </a:r>
                    </a:p>
                    <a:p>
                      <a:pPr algn="r">
                        <a:lnSpc>
                          <a:spcPct val="107000"/>
                        </a:lnSpc>
                        <a:spcAft>
                          <a:spcPts val="0"/>
                        </a:spcAft>
                      </a:pPr>
                      <a:r>
                        <a:rPr lang="lt-LT" sz="2800" b="1" strike="noStrike" dirty="0" smtClean="0">
                          <a:solidFill>
                            <a:schemeClr val="tx2"/>
                          </a:solidFill>
                          <a:effectLst/>
                          <a:latin typeface="+mn-lt"/>
                          <a:ea typeface="Calibri" panose="020F0502020204030204" pitchFamily="34" charset="0"/>
                          <a:cs typeface="Times New Roman" panose="02020603050405020304" pitchFamily="18" charset="0"/>
                        </a:rPr>
                        <a:t>285 000,00</a:t>
                      </a:r>
                      <a:endParaRPr lang="lt-LT" sz="2800" b="1"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50 500,00</a:t>
                      </a:r>
                    </a:p>
                    <a:p>
                      <a:pPr algn="r">
                        <a:lnSpc>
                          <a:spcPct val="107000"/>
                        </a:lnSpc>
                        <a:spcAft>
                          <a:spcPts val="0"/>
                        </a:spcAft>
                      </a:pPr>
                      <a:r>
                        <a:rPr lang="lt-LT" sz="2800" b="1" strike="noStrike" dirty="0" smtClean="0">
                          <a:solidFill>
                            <a:schemeClr val="tx2"/>
                          </a:solidFill>
                          <a:effectLst/>
                          <a:latin typeface="+mn-lt"/>
                          <a:ea typeface="Calibri" panose="020F0502020204030204" pitchFamily="34" charset="0"/>
                          <a:cs typeface="Times New Roman" panose="02020603050405020304" pitchFamily="18" charset="0"/>
                        </a:rPr>
                        <a:t>95 000,00</a:t>
                      </a:r>
                      <a:endParaRPr lang="lt-LT" sz="2800" b="1"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sngStrike" dirty="0" smtClean="0">
                          <a:solidFill>
                            <a:schemeClr val="tx2"/>
                          </a:solidFill>
                          <a:effectLst/>
                          <a:latin typeface="+mn-lt"/>
                          <a:ea typeface="Calibri" panose="020F0502020204030204" pitchFamily="34" charset="0"/>
                          <a:cs typeface="Times New Roman" panose="02020603050405020304" pitchFamily="18" charset="0"/>
                        </a:rPr>
                        <a:t>202 000,00</a:t>
                      </a:r>
                    </a:p>
                    <a:p>
                      <a:pPr algn="r">
                        <a:lnSpc>
                          <a:spcPct val="107000"/>
                        </a:lnSpc>
                        <a:spcAft>
                          <a:spcPts val="0"/>
                        </a:spcAft>
                      </a:pPr>
                      <a:r>
                        <a:rPr lang="lt-LT" sz="2800" b="1" strike="noStrike" dirty="0" smtClean="0">
                          <a:solidFill>
                            <a:schemeClr val="tx2"/>
                          </a:solidFill>
                          <a:effectLst/>
                          <a:latin typeface="+mn-lt"/>
                          <a:ea typeface="Calibri" panose="020F0502020204030204" pitchFamily="34" charset="0"/>
                          <a:cs typeface="Times New Roman" panose="02020603050405020304" pitchFamily="18" charset="0"/>
                        </a:rPr>
                        <a:t>380 000,00</a:t>
                      </a:r>
                    </a:p>
                    <a:p>
                      <a:pPr algn="r">
                        <a:lnSpc>
                          <a:spcPct val="107000"/>
                        </a:lnSpc>
                        <a:spcAft>
                          <a:spcPts val="0"/>
                        </a:spcAft>
                      </a:pPr>
                      <a:endParaRPr lang="lt-LT" sz="2800" b="1" strike="sng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r>
              <a:tr h="1513012">
                <a:tc>
                  <a:txBody>
                    <a:bodyPr/>
                    <a:lstStyle/>
                    <a:p>
                      <a:pPr algn="ctr">
                        <a:lnSpc>
                          <a:spcPct val="107000"/>
                        </a:lnSpc>
                        <a:spcAft>
                          <a:spcPts val="800"/>
                        </a:spcAft>
                      </a:pPr>
                      <a:r>
                        <a:rPr lang="lt-LT" sz="2800" dirty="0" smtClean="0">
                          <a:effectLst/>
                          <a:latin typeface="+mn-lt"/>
                          <a:ea typeface="Calibri" panose="020F0502020204030204" pitchFamily="34" charset="0"/>
                          <a:cs typeface="Times New Roman" panose="02020603050405020304" pitchFamily="18" charset="0"/>
                        </a:rPr>
                        <a:t>323</a:t>
                      </a:r>
                      <a:endParaRPr lang="lt-LT" sz="2800" dirty="0">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marL="0" marR="0" lvl="0" indent="0" algn="l" defTabSz="1828434" rtl="0" eaLnBrk="1" fontAlgn="auto" latinLnBrk="0" hangingPunct="1">
                        <a:lnSpc>
                          <a:spcPct val="107000"/>
                        </a:lnSpc>
                        <a:spcBef>
                          <a:spcPts val="0"/>
                        </a:spcBef>
                        <a:spcAft>
                          <a:spcPts val="0"/>
                        </a:spcAft>
                        <a:buClrTx/>
                        <a:buSzTx/>
                        <a:buFontTx/>
                        <a:buNone/>
                        <a:tabLst/>
                        <a:defRPr/>
                      </a:pPr>
                      <a:r>
                        <a:rPr lang="lt-LT" sz="2800" b="0" strike="sngStrike" baseline="0" dirty="0" smtClean="0">
                          <a:solidFill>
                            <a:schemeClr val="tx2"/>
                          </a:solidFill>
                          <a:effectLst/>
                          <a:latin typeface="+mn-lt"/>
                          <a:ea typeface="Calibri" panose="020F0502020204030204" pitchFamily="34" charset="0"/>
                          <a:cs typeface="Times New Roman" panose="02020603050405020304" pitchFamily="18" charset="0"/>
                        </a:rPr>
                        <a:t>LPAOR „Aras“ išminuotojų gebėjimų stiprinimas, III etapas</a:t>
                      </a:r>
                    </a:p>
                    <a:p>
                      <a:pPr>
                        <a:lnSpc>
                          <a:spcPct val="107000"/>
                        </a:lnSpc>
                        <a:spcAft>
                          <a:spcPts val="0"/>
                        </a:spcAft>
                      </a:pP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LPAOR „Aras“ reagavimo į CBRN incidentus </a:t>
                      </a:r>
                      <a:r>
                        <a:rPr lang="lt-LT" sz="2800" b="1" strike="noStrike" baseline="0" dirty="0" err="1" smtClean="0">
                          <a:solidFill>
                            <a:schemeClr val="tx2"/>
                          </a:solidFill>
                          <a:effectLst/>
                          <a:latin typeface="+mn-lt"/>
                          <a:ea typeface="Calibri" panose="020F0502020204030204" pitchFamily="34" charset="0"/>
                          <a:cs typeface="Times New Roman" panose="02020603050405020304" pitchFamily="18" charset="0"/>
                        </a:rPr>
                        <a:t>pajėgumų</a:t>
                      </a:r>
                      <a:r>
                        <a:rPr lang="lt-LT" sz="2800" b="1" strike="noStrike" baseline="0" dirty="0" smtClean="0">
                          <a:solidFill>
                            <a:schemeClr val="tx2"/>
                          </a:solidFill>
                          <a:effectLst/>
                          <a:latin typeface="+mn-lt"/>
                          <a:ea typeface="Calibri" panose="020F0502020204030204" pitchFamily="34" charset="0"/>
                          <a:cs typeface="Times New Roman" panose="02020603050405020304" pitchFamily="18" charset="0"/>
                        </a:rPr>
                        <a:t> stiprinimas“</a:t>
                      </a:r>
                      <a:endParaRPr lang="lt-LT" sz="2800" b="1" strike="noStrike" baseline="0"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0"/>
                        </a:spcAft>
                      </a:pP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2025 m. III </a:t>
                      </a:r>
                      <a:r>
                        <a:rPr lang="lt-LT" sz="2800" strike="noStrike" dirty="0" err="1" smtClean="0">
                          <a:solidFill>
                            <a:schemeClr val="tx2"/>
                          </a:solidFill>
                          <a:effectLst/>
                          <a:latin typeface="+mn-lt"/>
                          <a:ea typeface="Calibri" panose="020F0502020204030204" pitchFamily="34" charset="0"/>
                          <a:cs typeface="Times New Roman" panose="02020603050405020304" pitchFamily="18" charset="0"/>
                        </a:rPr>
                        <a:t>ketv</a:t>
                      </a:r>
                      <a:r>
                        <a:rPr lang="lt-LT" sz="2800" strike="noStrike" dirty="0" smtClean="0">
                          <a:solidFill>
                            <a:schemeClr val="tx2"/>
                          </a:solidFill>
                          <a:effectLst/>
                          <a:latin typeface="+mn-lt"/>
                          <a:ea typeface="Calibri" panose="020F0502020204030204" pitchFamily="34" charset="0"/>
                          <a:cs typeface="Times New Roman" panose="02020603050405020304" pitchFamily="18" charset="0"/>
                        </a:rPr>
                        <a:t>.</a:t>
                      </a:r>
                      <a:endParaRPr lang="lt-LT" sz="2800"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1" strike="noStrike" dirty="0" smtClean="0">
                          <a:solidFill>
                            <a:schemeClr val="tx2"/>
                          </a:solidFill>
                          <a:effectLst/>
                          <a:latin typeface="+mn-lt"/>
                          <a:ea typeface="Calibri" panose="020F0502020204030204" pitchFamily="34" charset="0"/>
                          <a:cs typeface="Times New Roman" panose="02020603050405020304" pitchFamily="18" charset="0"/>
                        </a:rPr>
                        <a:t>-</a:t>
                      </a:r>
                      <a:endParaRPr lang="lt-LT" sz="2800" b="1"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noStrike" dirty="0" smtClean="0">
                          <a:solidFill>
                            <a:schemeClr val="tx2"/>
                          </a:solidFill>
                          <a:effectLst/>
                          <a:latin typeface="+mn-lt"/>
                          <a:ea typeface="Calibri" panose="020F0502020204030204" pitchFamily="34" charset="0"/>
                          <a:cs typeface="Times New Roman" panose="02020603050405020304" pitchFamily="18" charset="0"/>
                        </a:rPr>
                        <a:t>270 000,00</a:t>
                      </a:r>
                      <a:endParaRPr lang="lt-LT" sz="2800" b="0"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noStrike" dirty="0" smtClean="0">
                          <a:solidFill>
                            <a:schemeClr val="tx2"/>
                          </a:solidFill>
                          <a:effectLst/>
                          <a:latin typeface="+mn-lt"/>
                          <a:ea typeface="Calibri" panose="020F0502020204030204" pitchFamily="34" charset="0"/>
                          <a:cs typeface="Times New Roman" panose="02020603050405020304" pitchFamily="18" charset="0"/>
                        </a:rPr>
                        <a:t>90 000,00</a:t>
                      </a:r>
                      <a:endParaRPr lang="lt-LT" sz="2800" b="0"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c>
                  <a:txBody>
                    <a:bodyPr/>
                    <a:lstStyle/>
                    <a:p>
                      <a:pPr algn="r">
                        <a:lnSpc>
                          <a:spcPct val="107000"/>
                        </a:lnSpc>
                        <a:spcAft>
                          <a:spcPts val="0"/>
                        </a:spcAft>
                      </a:pPr>
                      <a:r>
                        <a:rPr lang="lt-LT" sz="2800" b="0" strike="noStrike" dirty="0" smtClean="0">
                          <a:solidFill>
                            <a:schemeClr val="tx2"/>
                          </a:solidFill>
                          <a:effectLst/>
                          <a:latin typeface="+mn-lt"/>
                          <a:ea typeface="Calibri" panose="020F0502020204030204" pitchFamily="34" charset="0"/>
                          <a:cs typeface="Times New Roman" panose="02020603050405020304" pitchFamily="18" charset="0"/>
                        </a:rPr>
                        <a:t>360 000,00</a:t>
                      </a:r>
                      <a:endParaRPr lang="lt-LT" sz="2800" b="0" strike="noStrike" dirty="0">
                        <a:solidFill>
                          <a:schemeClr val="tx2"/>
                        </a:solidFill>
                        <a:effectLst/>
                        <a:latin typeface="+mn-lt"/>
                        <a:ea typeface="Calibri" panose="020F0502020204030204" pitchFamily="34" charset="0"/>
                        <a:cs typeface="Times New Roman" panose="02020603050405020304" pitchFamily="18" charset="0"/>
                      </a:endParaRPr>
                    </a:p>
                  </a:txBody>
                  <a:tcPr marL="36195" marR="36195" marT="0" marB="0"/>
                </a:tc>
              </a:tr>
            </a:tbl>
          </a:graphicData>
        </a:graphic>
      </p:graphicFrame>
      <p:sp>
        <p:nvSpPr>
          <p:cNvPr id="8" name="TextBox 7"/>
          <p:cNvSpPr txBox="1"/>
          <p:nvPr/>
        </p:nvSpPr>
        <p:spPr>
          <a:xfrm>
            <a:off x="912441" y="10441901"/>
            <a:ext cx="22925312" cy="1200329"/>
          </a:xfrm>
          <a:prstGeom prst="rect">
            <a:avLst/>
          </a:prstGeom>
          <a:noFill/>
        </p:spPr>
        <p:txBody>
          <a:bodyPr wrap="square" rtlCol="0">
            <a:spAutoFit/>
          </a:bodyPr>
          <a:lstStyle/>
          <a:p>
            <a:r>
              <a:rPr lang="lt-LT" b="1" dirty="0">
                <a:solidFill>
                  <a:schemeClr val="tx2"/>
                </a:solidFill>
              </a:rPr>
              <a:t>NUTARTA</a:t>
            </a:r>
            <a:r>
              <a:rPr lang="lt-LT" dirty="0">
                <a:solidFill>
                  <a:schemeClr val="tx2"/>
                </a:solidFill>
              </a:rPr>
              <a:t>. Atsižvelgus į </a:t>
            </a:r>
            <a:r>
              <a:rPr lang="lt-LT" dirty="0" smtClean="0">
                <a:solidFill>
                  <a:schemeClr val="tx2"/>
                </a:solidFill>
              </a:rPr>
              <a:t>VSF 2021-2027 </a:t>
            </a:r>
            <a:r>
              <a:rPr lang="lt-LT" dirty="0">
                <a:solidFill>
                  <a:schemeClr val="tx2"/>
                </a:solidFill>
              </a:rPr>
              <a:t>m. programos </a:t>
            </a:r>
            <a:r>
              <a:rPr lang="lt-LT" dirty="0" smtClean="0">
                <a:solidFill>
                  <a:schemeClr val="tx2"/>
                </a:solidFill>
              </a:rPr>
              <a:t>pareiškėjo </a:t>
            </a:r>
            <a:r>
              <a:rPr lang="en-GB" dirty="0" smtClean="0">
                <a:solidFill>
                  <a:schemeClr val="tx2"/>
                </a:solidFill>
              </a:rPr>
              <a:t>(PD) </a:t>
            </a:r>
            <a:r>
              <a:rPr lang="lt-LT" dirty="0" smtClean="0">
                <a:solidFill>
                  <a:schemeClr val="tx2"/>
                </a:solidFill>
              </a:rPr>
              <a:t>pateiktą prašymą, </a:t>
            </a:r>
            <a:r>
              <a:rPr lang="lt-LT" dirty="0">
                <a:solidFill>
                  <a:schemeClr val="tx2"/>
                </a:solidFill>
              </a:rPr>
              <a:t>rekomenduoti </a:t>
            </a:r>
            <a:endParaRPr lang="lt-LT" dirty="0" smtClean="0">
              <a:solidFill>
                <a:schemeClr val="tx2"/>
              </a:solidFill>
            </a:endParaRPr>
          </a:p>
          <a:p>
            <a:r>
              <a:rPr lang="lt-LT" dirty="0" smtClean="0">
                <a:solidFill>
                  <a:schemeClr val="tx2"/>
                </a:solidFill>
              </a:rPr>
              <a:t>vadovaujančiajai </a:t>
            </a:r>
            <a:r>
              <a:rPr lang="lt-LT" dirty="0">
                <a:solidFill>
                  <a:schemeClr val="tx2"/>
                </a:solidFill>
              </a:rPr>
              <a:t>institucijai taip pakeisti </a:t>
            </a:r>
            <a:r>
              <a:rPr lang="lt-LT" dirty="0" smtClean="0">
                <a:solidFill>
                  <a:schemeClr val="tx2"/>
                </a:solidFill>
              </a:rPr>
              <a:t>VSF 2021-2027 </a:t>
            </a:r>
            <a:r>
              <a:rPr lang="lt-LT" dirty="0">
                <a:solidFill>
                  <a:schemeClr val="tx2"/>
                </a:solidFill>
              </a:rPr>
              <a:t>m</a:t>
            </a:r>
            <a:r>
              <a:rPr lang="lt-LT" dirty="0" smtClean="0">
                <a:solidFill>
                  <a:schemeClr val="tx2"/>
                </a:solidFill>
              </a:rPr>
              <a:t>. programos  </a:t>
            </a:r>
            <a:r>
              <a:rPr lang="lt-LT" dirty="0">
                <a:solidFill>
                  <a:schemeClr val="tx2"/>
                </a:solidFill>
              </a:rPr>
              <a:t>veiksmų įgyvendinimo </a:t>
            </a:r>
            <a:r>
              <a:rPr lang="lt-LT" dirty="0" smtClean="0">
                <a:solidFill>
                  <a:schemeClr val="tx2"/>
                </a:solidFill>
              </a:rPr>
              <a:t>planą.</a:t>
            </a:r>
            <a:endParaRPr lang="lt-LT" dirty="0">
              <a:solidFill>
                <a:schemeClr val="tx2"/>
              </a:solidFill>
            </a:endParaRPr>
          </a:p>
        </p:txBody>
      </p:sp>
    </p:spTree>
    <p:extLst>
      <p:ext uri="{BB962C8B-B14F-4D97-AF65-F5344CB8AC3E}">
        <p14:creationId xmlns:p14="http://schemas.microsoft.com/office/powerpoint/2010/main" val="1283423259"/>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AAB5305-461E-68B1-8CCA-CD3331FFD342}"/>
              </a:ext>
            </a:extLst>
          </p:cNvPr>
          <p:cNvSpPr txBox="1"/>
          <p:nvPr/>
        </p:nvSpPr>
        <p:spPr>
          <a:xfrm>
            <a:off x="2144683" y="330016"/>
            <a:ext cx="20740255" cy="830997"/>
          </a:xfrm>
          <a:prstGeom prst="rect">
            <a:avLst/>
          </a:prstGeom>
          <a:noFill/>
        </p:spPr>
        <p:txBody>
          <a:bodyPr wrap="square" rtlCol="0">
            <a:spAutoFit/>
          </a:bodyPr>
          <a:lstStyle/>
          <a:p>
            <a:pPr algn="ctr"/>
            <a:r>
              <a:rPr lang="lt-LT" sz="4800" b="1" dirty="0">
                <a:solidFill>
                  <a:schemeClr val="tx1">
                    <a:lumMod val="50000"/>
                  </a:schemeClr>
                </a:solidFill>
                <a:cs typeface="Calibri" panose="020F0502020204030204" pitchFamily="34" charset="0"/>
              </a:rPr>
              <a:t>Horizontalieji principai (BNR 9 str.)</a:t>
            </a:r>
          </a:p>
        </p:txBody>
      </p:sp>
      <p:pic>
        <p:nvPicPr>
          <p:cNvPr id="61" name="Paveikslėlio vietos rezervavimo ženklas 3">
            <a:extLst>
              <a:ext uri="{FF2B5EF4-FFF2-40B4-BE49-F238E27FC236}">
                <a16:creationId xmlns="" xmlns:a16="http://schemas.microsoft.com/office/drawing/2014/main" id="{1229DB78-2DF0-35E5-DBBF-6E09CFBF06D9}"/>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616" t="-34604" r="616" b="-34604"/>
          <a:stretch/>
        </p:blipFill>
        <p:spPr>
          <a:xfrm>
            <a:off x="1637504" y="7468742"/>
            <a:ext cx="2133393" cy="2132033"/>
          </a:xfrm>
          <a:prstGeom prst="ellipse">
            <a:avLst/>
          </a:prstGeom>
        </p:spPr>
      </p:pic>
      <p:pic>
        <p:nvPicPr>
          <p:cNvPr id="62" name="Paveikslėlio vietos rezervavimo ženklas 3">
            <a:extLst>
              <a:ext uri="{FF2B5EF4-FFF2-40B4-BE49-F238E27FC236}">
                <a16:creationId xmlns="" xmlns:a16="http://schemas.microsoft.com/office/drawing/2014/main" id="{2E487EB3-4843-2D9D-DD67-F57684AF854F}"/>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t="5134" b="5134"/>
          <a:stretch/>
        </p:blipFill>
        <p:spPr>
          <a:xfrm>
            <a:off x="1637504" y="4916213"/>
            <a:ext cx="2133393" cy="2132033"/>
          </a:xfrm>
          <a:prstGeom prst="ellipse">
            <a:avLst/>
          </a:prstGeom>
        </p:spPr>
      </p:pic>
      <p:pic>
        <p:nvPicPr>
          <p:cNvPr id="63" name="Paveikslėlio vietos rezervavimo ženklas 3">
            <a:extLst>
              <a:ext uri="{FF2B5EF4-FFF2-40B4-BE49-F238E27FC236}">
                <a16:creationId xmlns="" xmlns:a16="http://schemas.microsoft.com/office/drawing/2014/main" id="{335A6CDA-940D-9030-1449-90CB4ACE6A30}"/>
              </a:ext>
            </a:extLst>
          </p:cNvPr>
          <p:cNvPicPr>
            <a:picLocks noChangeAspect="1"/>
          </p:cNvPicPr>
          <p:nvPr/>
        </p:nvPicPr>
        <p:blipFill>
          <a:blip r:embed="rId4">
            <a:extLst>
              <a:ext uri="{28A0092B-C50C-407E-A947-70E740481C1C}">
                <a14:useLocalDpi xmlns:a14="http://schemas.microsoft.com/office/drawing/2010/main" val="0"/>
              </a:ext>
            </a:extLst>
          </a:blip>
          <a:srcRect l="17127" r="17127"/>
          <a:stretch/>
        </p:blipFill>
        <p:spPr>
          <a:xfrm>
            <a:off x="1637504" y="2375288"/>
            <a:ext cx="2133393" cy="2132033"/>
          </a:xfrm>
          <a:prstGeom prst="ellipse">
            <a:avLst/>
          </a:prstGeom>
          <a:noFill/>
        </p:spPr>
      </p:pic>
      <p:pic>
        <p:nvPicPr>
          <p:cNvPr id="64" name="Paveikslėlio vietos rezervavimo ženklas 3">
            <a:extLst>
              <a:ext uri="{FF2B5EF4-FFF2-40B4-BE49-F238E27FC236}">
                <a16:creationId xmlns="" xmlns:a16="http://schemas.microsoft.com/office/drawing/2014/main" id="{337BF671-D5C5-A69F-736E-4DFE209CA83D}"/>
              </a:ext>
            </a:extLst>
          </p:cNvPr>
          <p:cNvPicPr>
            <a:picLocks noChangeAspect="1"/>
          </p:cNvPicPr>
          <p:nvPr/>
        </p:nvPicPr>
        <p:blipFill>
          <a:blip r:embed="rId5" cstate="email">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rcRect t="32" b="32"/>
          <a:stretch/>
        </p:blipFill>
        <p:spPr>
          <a:xfrm>
            <a:off x="1637502" y="9998063"/>
            <a:ext cx="2133393" cy="2132033"/>
          </a:xfrm>
          <a:prstGeom prst="ellipse">
            <a:avLst/>
          </a:prstGeom>
        </p:spPr>
      </p:pic>
      <p:sp>
        <p:nvSpPr>
          <p:cNvPr id="65" name="TextBox 64">
            <a:extLst>
              <a:ext uri="{FF2B5EF4-FFF2-40B4-BE49-F238E27FC236}">
                <a16:creationId xmlns="" xmlns:a16="http://schemas.microsoft.com/office/drawing/2014/main" id="{B25BBA5A-8005-A05B-3AFA-2A4677A78386}"/>
              </a:ext>
            </a:extLst>
          </p:cNvPr>
          <p:cNvSpPr txBox="1"/>
          <p:nvPr/>
        </p:nvSpPr>
        <p:spPr>
          <a:xfrm>
            <a:off x="4339244" y="2564141"/>
            <a:ext cx="18770138" cy="1754326"/>
          </a:xfrm>
          <a:prstGeom prst="rect">
            <a:avLst/>
          </a:prstGeom>
          <a:noFill/>
        </p:spPr>
        <p:txBody>
          <a:bodyPr wrap="square" rtlCol="0">
            <a:spAutoFit/>
          </a:bodyPr>
          <a:lstStyle/>
          <a:p>
            <a:pPr algn="just"/>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Įgyvendinant</a:t>
            </a:r>
            <a:r>
              <a:rPr lang="en-US"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 </a:t>
            </a:r>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programas turi būti gerbiamos pagrindinės teisės ir laikomasi Europos Sąjungos pagrindinių teisių chartijos</a:t>
            </a:r>
            <a:r>
              <a:rPr lang="lt-LT" u="none" strike="noStrike" dirty="0">
                <a:solidFill>
                  <a:schemeClr val="tx1">
                    <a:lumMod val="50000"/>
                  </a:schemeClr>
                </a:solidFill>
                <a:uFill>
                  <a:solidFill>
                    <a:srgbClr val="000000"/>
                  </a:solidFill>
                </a:uFill>
                <a:ea typeface="Courier New" panose="02070309020205020404" pitchFamily="49" charset="0"/>
                <a:cs typeface="Calibri" panose="020F0502020204030204" pitchFamily="34" charset="0"/>
              </a:rPr>
              <a:t>.</a:t>
            </a:r>
            <a:endParaRPr lang="lt-LT" sz="3600" dirty="0">
              <a:solidFill>
                <a:schemeClr val="tx1">
                  <a:lumMod val="50000"/>
                </a:schemeClr>
              </a:solidFill>
              <a:effectLst/>
              <a:ea typeface="Calibri" panose="020F0502020204030204" pitchFamily="34" charset="0"/>
              <a:cs typeface="Calibri" panose="020F0502020204030204" pitchFamily="34" charset="0"/>
            </a:endParaRPr>
          </a:p>
          <a:p>
            <a:pPr algn="just"/>
            <a:endParaRPr lang="lt-LT" dirty="0">
              <a:solidFill>
                <a:schemeClr val="tx1">
                  <a:lumMod val="50000"/>
                </a:schemeClr>
              </a:solidFill>
            </a:endParaRPr>
          </a:p>
        </p:txBody>
      </p:sp>
      <p:sp>
        <p:nvSpPr>
          <p:cNvPr id="68" name="TextBox 67">
            <a:extLst>
              <a:ext uri="{FF2B5EF4-FFF2-40B4-BE49-F238E27FC236}">
                <a16:creationId xmlns="" xmlns:a16="http://schemas.microsoft.com/office/drawing/2014/main" id="{4E9A28A3-48CB-223F-6C29-0ACCA4886666}"/>
              </a:ext>
            </a:extLst>
          </p:cNvPr>
          <p:cNvSpPr txBox="1"/>
          <p:nvPr/>
        </p:nvSpPr>
        <p:spPr>
          <a:xfrm>
            <a:off x="4339244" y="5075281"/>
            <a:ext cx="18770138" cy="1837426"/>
          </a:xfrm>
          <a:prstGeom prst="rect">
            <a:avLst/>
          </a:prstGeom>
          <a:noFill/>
        </p:spPr>
        <p:txBody>
          <a:bodyPr wrap="square">
            <a:spAutoFit/>
          </a:bodyPr>
          <a:lstStyle/>
          <a:p>
            <a:pPr lvl="0" algn="just" fontAlgn="base">
              <a:lnSpc>
                <a:spcPct val="105000"/>
              </a:lnSpc>
              <a:spcAft>
                <a:spcPts val="800"/>
              </a:spcAft>
              <a:buClr>
                <a:srgbClr val="000000"/>
              </a:buClr>
              <a:buSzPts val="1200"/>
            </a:pPr>
            <a:r>
              <a:rPr lang="lt-LT" dirty="0">
                <a:solidFill>
                  <a:schemeClr val="tx1">
                    <a:lumMod val="50000"/>
                  </a:schemeClr>
                </a:solidFill>
                <a:uFill>
                  <a:solidFill>
                    <a:srgbClr val="000000"/>
                  </a:solidFill>
                </a:uFill>
                <a:ea typeface="Courier New" panose="02070309020205020404" pitchFamily="49" charset="0"/>
                <a:cs typeface="Calibri" panose="020F0502020204030204" pitchFamily="34" charset="0"/>
              </a:rPr>
              <a:t>R</a:t>
            </a:r>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engiant ir įgyvendinant programas, vykdant ataskaitų teikimo stebėseną ir vertinant programas turi būti atsižvelgiam</a:t>
            </a:r>
            <a:r>
              <a:rPr lang="en-US"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a į </a:t>
            </a:r>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moterų ir vyrų lygybę, lyčių aspekto integravimą ir lyčių aspektu grindžiamo požiūrio įtraukimą, ir</a:t>
            </a:r>
            <a:r>
              <a:rPr lang="en-US"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 tai</a:t>
            </a:r>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 turi būti skatinama.</a:t>
            </a:r>
            <a:endParaRPr lang="lt-LT" sz="3600" dirty="0">
              <a:solidFill>
                <a:schemeClr val="tx1">
                  <a:lumMod val="50000"/>
                </a:schemeClr>
              </a:solidFill>
              <a:effectLst/>
              <a:ea typeface="Calibri" panose="020F0502020204030204" pitchFamily="34" charset="0"/>
              <a:cs typeface="Calibri" panose="020F0502020204030204" pitchFamily="34" charset="0"/>
            </a:endParaRPr>
          </a:p>
        </p:txBody>
      </p:sp>
      <p:sp>
        <p:nvSpPr>
          <p:cNvPr id="70" name="TextBox 69">
            <a:extLst>
              <a:ext uri="{FF2B5EF4-FFF2-40B4-BE49-F238E27FC236}">
                <a16:creationId xmlns="" xmlns:a16="http://schemas.microsoft.com/office/drawing/2014/main" id="{8396E447-7B30-01E4-B4AD-CC6F75EBE7DB}"/>
              </a:ext>
            </a:extLst>
          </p:cNvPr>
          <p:cNvSpPr txBox="1"/>
          <p:nvPr/>
        </p:nvSpPr>
        <p:spPr>
          <a:xfrm>
            <a:off x="4339244" y="7583639"/>
            <a:ext cx="18770138" cy="1837426"/>
          </a:xfrm>
          <a:prstGeom prst="rect">
            <a:avLst/>
          </a:prstGeom>
          <a:noFill/>
        </p:spPr>
        <p:txBody>
          <a:bodyPr wrap="square">
            <a:spAutoFit/>
          </a:bodyPr>
          <a:lstStyle/>
          <a:p>
            <a:pPr lvl="0" algn="just" fontAlgn="base">
              <a:lnSpc>
                <a:spcPct val="105000"/>
              </a:lnSpc>
              <a:buClr>
                <a:srgbClr val="000000"/>
              </a:buClr>
              <a:buSzPts val="1200"/>
            </a:pPr>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Programų rengimo, įgyvendinimo, stebėsenos, ataskaitų teikimo ir vertinimo etapais turi būti užkirstas kelias bet kokiai diskriminacijai dėl lyties, rasinės ar etninės kilmės, religijos ar tikėjimo, negalios, amžiaus arba seksualinės orientacijos.</a:t>
            </a:r>
            <a:endParaRPr lang="lt-LT" sz="3600" dirty="0">
              <a:solidFill>
                <a:schemeClr val="tx1">
                  <a:lumMod val="50000"/>
                </a:schemeClr>
              </a:solidFill>
              <a:effectLst/>
              <a:ea typeface="Calibri" panose="020F0502020204030204" pitchFamily="34" charset="0"/>
              <a:cs typeface="Calibri" panose="020F0502020204030204" pitchFamily="34" charset="0"/>
            </a:endParaRPr>
          </a:p>
        </p:txBody>
      </p:sp>
      <p:sp>
        <p:nvSpPr>
          <p:cNvPr id="72" name="TextBox 71">
            <a:extLst>
              <a:ext uri="{FF2B5EF4-FFF2-40B4-BE49-F238E27FC236}">
                <a16:creationId xmlns="" xmlns:a16="http://schemas.microsoft.com/office/drawing/2014/main" id="{4D39A547-4ED4-D959-5B71-6AA47210CBAC}"/>
              </a:ext>
            </a:extLst>
          </p:cNvPr>
          <p:cNvSpPr txBox="1"/>
          <p:nvPr/>
        </p:nvSpPr>
        <p:spPr>
          <a:xfrm>
            <a:off x="4339244" y="10551694"/>
            <a:ext cx="18545695" cy="646331"/>
          </a:xfrm>
          <a:prstGeom prst="rect">
            <a:avLst/>
          </a:prstGeom>
          <a:noFill/>
        </p:spPr>
        <p:txBody>
          <a:bodyPr wrap="square">
            <a:spAutoFit/>
          </a:bodyPr>
          <a:lstStyle/>
          <a:p>
            <a:pPr algn="just"/>
            <a:r>
              <a:rPr lang="lt-LT" sz="3600"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Fondų tikslų turi būti siekiama visapusiškai laikantis Sąjungos aplinkos apsaugos </a:t>
            </a:r>
            <a:r>
              <a:rPr lang="lt-LT" sz="3600" i="1" u="none" strike="noStrike" dirty="0" err="1">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acquis</a:t>
            </a:r>
            <a:r>
              <a:rPr lang="lt-LT" sz="3600" i="1" u="none" strike="noStrike" dirty="0">
                <a:solidFill>
                  <a:schemeClr val="tx1">
                    <a:lumMod val="50000"/>
                  </a:schemeClr>
                </a:solidFill>
                <a:effectLst/>
                <a:uFill>
                  <a:solidFill>
                    <a:srgbClr val="000000"/>
                  </a:solidFill>
                </a:uFill>
                <a:ea typeface="Courier New" panose="02070309020205020404" pitchFamily="49" charset="0"/>
                <a:cs typeface="Calibri" panose="020F0502020204030204" pitchFamily="34" charset="0"/>
              </a:rPr>
              <a:t>.</a:t>
            </a:r>
            <a:endParaRPr lang="lt-LT" dirty="0">
              <a:solidFill>
                <a:schemeClr val="tx1">
                  <a:lumMod val="50000"/>
                </a:schemeClr>
              </a:solidFill>
            </a:endParaRPr>
          </a:p>
        </p:txBody>
      </p:sp>
      <p:pic>
        <p:nvPicPr>
          <p:cNvPr id="11" name="Paveikslėlis 10">
            <a:extLst>
              <a:ext uri="{FF2B5EF4-FFF2-40B4-BE49-F238E27FC236}">
                <a16:creationId xmlns="" xmlns:a16="http://schemas.microsoft.com/office/drawing/2014/main" id="{A6A23431-DABB-0370-26EF-F37FD181C01E}"/>
              </a:ext>
            </a:extLst>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Tree>
    <p:extLst>
      <p:ext uri="{BB962C8B-B14F-4D97-AF65-F5344CB8AC3E}">
        <p14:creationId xmlns:p14="http://schemas.microsoft.com/office/powerpoint/2010/main" val="1248367966"/>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0FB396F-BFD8-2E44-9DB8-4CE10E053B42}"/>
              </a:ext>
            </a:extLst>
          </p:cNvPr>
          <p:cNvPicPr>
            <a:picLocks noChangeAspect="1"/>
          </p:cNvPicPr>
          <p:nvPr/>
        </p:nvPicPr>
        <p:blipFill>
          <a:blip r:embed="rId3" cstate="print"/>
          <a:stretch>
            <a:fillRect/>
          </a:stretch>
        </p:blipFill>
        <p:spPr>
          <a:xfrm>
            <a:off x="0" y="0"/>
            <a:ext cx="24377650" cy="13712428"/>
          </a:xfrm>
          <a:prstGeom prst="rect">
            <a:avLst/>
          </a:prstGeom>
        </p:spPr>
      </p:pic>
      <p:sp>
        <p:nvSpPr>
          <p:cNvPr id="6" name="Rectangle 5">
            <a:extLst>
              <a:ext uri="{FF2B5EF4-FFF2-40B4-BE49-F238E27FC236}">
                <a16:creationId xmlns="" xmlns:a16="http://schemas.microsoft.com/office/drawing/2014/main" id="{592E8F52-F44C-8D44-926B-A1E5F806623C}"/>
              </a:ext>
            </a:extLst>
          </p:cNvPr>
          <p:cNvSpPr/>
          <p:nvPr/>
        </p:nvSpPr>
        <p:spPr>
          <a:xfrm>
            <a:off x="5447539" y="7495006"/>
            <a:ext cx="13856462" cy="35757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282267" y="8655094"/>
            <a:ext cx="12192000" cy="923330"/>
          </a:xfrm>
          <a:prstGeom prst="rect">
            <a:avLst/>
          </a:prstGeom>
          <a:noFill/>
        </p:spPr>
        <p:txBody>
          <a:bodyPr wrap="square" rtlCol="0">
            <a:spAutoFit/>
          </a:bodyPr>
          <a:lstStyle/>
          <a:p>
            <a:pPr algn="ctr"/>
            <a:r>
              <a:rPr lang="lt-LT" sz="5400" b="1" dirty="0">
                <a:solidFill>
                  <a:schemeClr val="tx1">
                    <a:lumMod val="50000"/>
                  </a:schemeClr>
                </a:solidFill>
                <a:ea typeface="Calibri" panose="020F0502020204030204" pitchFamily="34" charset="0"/>
                <a:cs typeface="Times New Roman" panose="02020603050405020304" pitchFamily="18" charset="0"/>
              </a:rPr>
              <a:t>AČIŪ UŽ DĖMESĮ!</a:t>
            </a:r>
            <a:endParaRPr lang="lt-LT" sz="5400" b="1" dirty="0">
              <a:solidFill>
                <a:schemeClr val="tx1">
                  <a:lumMod val="50000"/>
                </a:schemeClr>
              </a:solidFill>
            </a:endParaRPr>
          </a:p>
        </p:txBody>
      </p:sp>
      <p:sp>
        <p:nvSpPr>
          <p:cNvPr id="15" name="Rectangle 14"/>
          <p:cNvSpPr/>
          <p:nvPr/>
        </p:nvSpPr>
        <p:spPr>
          <a:xfrm>
            <a:off x="5713710" y="7772400"/>
            <a:ext cx="111357" cy="2992031"/>
          </a:xfrm>
          <a:prstGeom prst="rect">
            <a:avLst/>
          </a:prstGeom>
          <a:solidFill>
            <a:srgbClr val="C401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pic>
        <p:nvPicPr>
          <p:cNvPr id="8" name="Paveikslėlis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239522" y="795130"/>
            <a:ext cx="3582684" cy="3309036"/>
          </a:xfrm>
          <a:prstGeom prst="rect">
            <a:avLst/>
          </a:prstGeom>
        </p:spPr>
      </p:pic>
    </p:spTree>
    <p:extLst>
      <p:ext uri="{BB962C8B-B14F-4D97-AF65-F5344CB8AC3E}">
        <p14:creationId xmlns:p14="http://schemas.microsoft.com/office/powerpoint/2010/main" val="269469078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62F3ACF-AB67-2CC9-9701-212A24F97F5F}"/>
              </a:ext>
            </a:extLst>
          </p:cNvPr>
          <p:cNvSpPr txBox="1"/>
          <p:nvPr/>
        </p:nvSpPr>
        <p:spPr>
          <a:xfrm>
            <a:off x="627576" y="1503364"/>
            <a:ext cx="22248834" cy="830997"/>
          </a:xfrm>
          <a:prstGeom prst="rect">
            <a:avLst/>
          </a:prstGeom>
          <a:noFill/>
        </p:spPr>
        <p:txBody>
          <a:bodyPr wrap="square" rtlCol="0">
            <a:spAutoFit/>
          </a:bodyPr>
          <a:lstStyle/>
          <a:p>
            <a:pPr algn="ctr"/>
            <a:r>
              <a:rPr lang="en-US" sz="4800" b="1" dirty="0">
                <a:solidFill>
                  <a:schemeClr val="tx1">
                    <a:lumMod val="50000"/>
                  </a:schemeClr>
                </a:solidFill>
                <a:effectLst/>
                <a:ea typeface="Calibri" panose="020F0502020204030204" pitchFamily="34" charset="0"/>
                <a:cs typeface="Calibri" panose="020F0502020204030204" pitchFamily="34" charset="0"/>
              </a:rPr>
              <a:t>DARBOTVARKĖ</a:t>
            </a:r>
            <a:endParaRPr lang="lt-LT" sz="4800" dirty="0">
              <a:solidFill>
                <a:schemeClr val="tx1">
                  <a:lumMod val="50000"/>
                </a:schemeClr>
              </a:solidFill>
              <a:cs typeface="Calibri" panose="020F0502020204030204" pitchFamily="34" charset="0"/>
            </a:endParaRPr>
          </a:p>
        </p:txBody>
      </p:sp>
      <p:sp>
        <p:nvSpPr>
          <p:cNvPr id="5" name="TextBox 4">
            <a:extLst>
              <a:ext uri="{FF2B5EF4-FFF2-40B4-BE49-F238E27FC236}">
                <a16:creationId xmlns:a16="http://schemas.microsoft.com/office/drawing/2014/main" xmlns="" id="{0B218A56-4789-67CB-23A9-94498073542A}"/>
              </a:ext>
            </a:extLst>
          </p:cNvPr>
          <p:cNvSpPr txBox="1"/>
          <p:nvPr/>
        </p:nvSpPr>
        <p:spPr>
          <a:xfrm>
            <a:off x="1172562" y="3147745"/>
            <a:ext cx="22116313" cy="5909310"/>
          </a:xfrm>
          <a:prstGeom prst="rect">
            <a:avLst/>
          </a:prstGeom>
          <a:noFill/>
        </p:spPr>
        <p:txBody>
          <a:bodyPr wrap="square" rtlCol="0">
            <a:spAutoFit/>
          </a:bodyPr>
          <a:lstStyle/>
          <a:p>
            <a:pPr marL="742950" indent="-742950" algn="just" rtl="0" eaLnBrk="1" fontAlgn="ctr" latinLnBrk="0" hangingPunct="1">
              <a:lnSpc>
                <a:spcPct val="150000"/>
              </a:lnSpc>
              <a:spcBef>
                <a:spcPts val="0"/>
              </a:spcBef>
              <a:spcAft>
                <a:spcPts val="0"/>
              </a:spcAft>
              <a:buAutoNum type="arabicPeriod"/>
              <a:tabLst>
                <a:tab pos="3060065" algn="ctr"/>
                <a:tab pos="6120130" algn="r"/>
                <a:tab pos="540385" algn="l"/>
                <a:tab pos="3060065" algn="ctr"/>
                <a:tab pos="6120130" algn="r"/>
              </a:tabLst>
            </a:pPr>
            <a:r>
              <a:rPr lang="lt-LT" dirty="0" smtClean="0">
                <a:solidFill>
                  <a:schemeClr val="tx2"/>
                </a:solidFill>
                <a:cs typeface="Calibri" panose="020F0502020204030204" pitchFamily="34" charset="0"/>
              </a:rPr>
              <a:t>Sveikinimo žodis</a:t>
            </a:r>
            <a:endParaRPr lang="lt-LT" i="0" u="none" strike="noStrike" kern="1200" dirty="0">
              <a:solidFill>
                <a:schemeClr val="tx2"/>
              </a:solidFill>
              <a:effectLst/>
              <a:cs typeface="Calibri" panose="020F0502020204030204" pitchFamily="34" charset="0"/>
            </a:endParaRPr>
          </a:p>
          <a:p>
            <a:pPr marL="742950" indent="-742950" algn="just" fontAlgn="ctr">
              <a:lnSpc>
                <a:spcPct val="150000"/>
              </a:lnSpc>
              <a:buAutoNum type="arabicPeriod"/>
              <a:tabLst>
                <a:tab pos="3060065" algn="ctr"/>
                <a:tab pos="6120130" algn="r"/>
                <a:tab pos="540385" algn="l"/>
                <a:tab pos="3060065" algn="ctr"/>
                <a:tab pos="6120130" algn="r"/>
              </a:tabLst>
            </a:pPr>
            <a:r>
              <a:rPr lang="lt-LT" dirty="0">
                <a:solidFill>
                  <a:schemeClr val="tx2"/>
                </a:solidFill>
                <a:cs typeface="Calibri" panose="020F0502020204030204" pitchFamily="34" charset="0"/>
              </a:rPr>
              <a:t>Darbotvarkės </a:t>
            </a:r>
            <a:r>
              <a:rPr lang="lt-LT" dirty="0" smtClean="0">
                <a:solidFill>
                  <a:schemeClr val="tx2"/>
                </a:solidFill>
                <a:cs typeface="Calibri" panose="020F0502020204030204" pitchFamily="34" charset="0"/>
              </a:rPr>
              <a:t>patvirtinimas</a:t>
            </a:r>
            <a:endParaRPr lang="lt-LT" dirty="0">
              <a:solidFill>
                <a:schemeClr val="tx2"/>
              </a:solidFill>
              <a:cs typeface="Calibri" panose="020F0502020204030204" pitchFamily="34" charset="0"/>
            </a:endParaRPr>
          </a:p>
          <a:p>
            <a:pPr marL="742950" indent="-742950" algn="just" fontAlgn="ctr">
              <a:lnSpc>
                <a:spcPct val="150000"/>
              </a:lnSpc>
              <a:buAutoNum type="arabicPeriod"/>
              <a:tabLst>
                <a:tab pos="3060065" algn="ctr"/>
                <a:tab pos="6120130" algn="r"/>
                <a:tab pos="540385" algn="l"/>
                <a:tab pos="3060065" algn="ctr"/>
                <a:tab pos="6120130" algn="r"/>
              </a:tabLst>
            </a:pPr>
            <a:r>
              <a:rPr lang="lt-LT" dirty="0" smtClean="0">
                <a:solidFill>
                  <a:schemeClr val="tx2"/>
                </a:solidFill>
                <a:cs typeface="Calibri" panose="020F0502020204030204" pitchFamily="34" charset="0"/>
              </a:rPr>
              <a:t>SVVP </a:t>
            </a:r>
            <a:r>
              <a:rPr lang="lt-LT" dirty="0">
                <a:solidFill>
                  <a:schemeClr val="tx2"/>
                </a:solidFill>
                <a:cs typeface="Calibri" panose="020F0502020204030204" pitchFamily="34" charset="0"/>
              </a:rPr>
              <a:t>ir VSF programų </a:t>
            </a:r>
            <a:r>
              <a:rPr lang="lt-LT" dirty="0" smtClean="0">
                <a:solidFill>
                  <a:schemeClr val="tx2"/>
                </a:solidFill>
                <a:cs typeface="Calibri" panose="020F0502020204030204" pitchFamily="34" charset="0"/>
              </a:rPr>
              <a:t>įgyvendinimo pažangos pristatymas</a:t>
            </a:r>
            <a:endParaRPr lang="lt-LT" dirty="0">
              <a:solidFill>
                <a:schemeClr val="tx2"/>
              </a:solidFill>
              <a:cs typeface="Calibri" panose="020F0502020204030204" pitchFamily="34" charset="0"/>
            </a:endParaRPr>
          </a:p>
          <a:p>
            <a:pPr marL="742950" indent="-742950" algn="just" fontAlgn="ctr">
              <a:lnSpc>
                <a:spcPct val="150000"/>
              </a:lnSpc>
              <a:buFontTx/>
              <a:buAutoNum type="arabicPeriod"/>
              <a:tabLst>
                <a:tab pos="3060065" algn="ctr"/>
                <a:tab pos="6120130" algn="r"/>
                <a:tab pos="540385" algn="l"/>
                <a:tab pos="3060065" algn="ctr"/>
                <a:tab pos="6120130" algn="r"/>
              </a:tabLst>
            </a:pPr>
            <a:r>
              <a:rPr lang="pt-BR" dirty="0">
                <a:solidFill>
                  <a:schemeClr val="tx2"/>
                </a:solidFill>
                <a:cs typeface="Calibri" panose="020F0502020204030204" pitchFamily="34" charset="0"/>
              </a:rPr>
              <a:t>SVVP programos pakeitimo projekto </a:t>
            </a:r>
            <a:r>
              <a:rPr lang="lt-LT" dirty="0" smtClean="0">
                <a:solidFill>
                  <a:schemeClr val="tx2"/>
                </a:solidFill>
                <a:cs typeface="Calibri" panose="020F0502020204030204" pitchFamily="34" charset="0"/>
              </a:rPr>
              <a:t>pristatymas ir </a:t>
            </a:r>
            <a:r>
              <a:rPr lang="pt-BR" dirty="0" smtClean="0">
                <a:solidFill>
                  <a:schemeClr val="tx2"/>
                </a:solidFill>
                <a:cs typeface="Calibri" panose="020F0502020204030204" pitchFamily="34" charset="0"/>
              </a:rPr>
              <a:t>tvirtinimas</a:t>
            </a:r>
            <a:endParaRPr lang="lt-LT" dirty="0">
              <a:solidFill>
                <a:schemeClr val="tx2"/>
              </a:solidFill>
              <a:cs typeface="Calibri" panose="020F0502020204030204" pitchFamily="34" charset="0"/>
            </a:endParaRPr>
          </a:p>
          <a:p>
            <a:pPr marL="742950" indent="-742950" algn="just" fontAlgn="ctr">
              <a:lnSpc>
                <a:spcPct val="150000"/>
              </a:lnSpc>
              <a:buAutoNum type="arabicPeriod"/>
              <a:tabLst>
                <a:tab pos="3060065" algn="ctr"/>
                <a:tab pos="6120130" algn="r"/>
                <a:tab pos="540385" algn="l"/>
                <a:tab pos="3060065" algn="ctr"/>
                <a:tab pos="6120130" algn="r"/>
              </a:tabLst>
            </a:pPr>
            <a:r>
              <a:rPr lang="pt-BR" dirty="0" smtClean="0">
                <a:solidFill>
                  <a:schemeClr val="tx2"/>
                </a:solidFill>
                <a:cs typeface="Calibri" panose="020F0502020204030204" pitchFamily="34" charset="0"/>
              </a:rPr>
              <a:t>SVVP </a:t>
            </a:r>
            <a:r>
              <a:rPr lang="pt-BR" dirty="0">
                <a:solidFill>
                  <a:schemeClr val="tx2"/>
                </a:solidFill>
                <a:cs typeface="Calibri" panose="020F0502020204030204" pitchFamily="34" charset="0"/>
              </a:rPr>
              <a:t>2021–2027 m. programos veiksmų įgyvendinimo plano </a:t>
            </a:r>
            <a:r>
              <a:rPr lang="pt-BR" dirty="0" smtClean="0">
                <a:solidFill>
                  <a:schemeClr val="tx2"/>
                </a:solidFill>
                <a:cs typeface="Calibri" panose="020F0502020204030204" pitchFamily="34" charset="0"/>
              </a:rPr>
              <a:t>pakeitim</a:t>
            </a:r>
            <a:r>
              <a:rPr lang="lt-LT" dirty="0" smtClean="0">
                <a:solidFill>
                  <a:schemeClr val="tx2"/>
                </a:solidFill>
                <a:cs typeface="Calibri" panose="020F0502020204030204" pitchFamily="34" charset="0"/>
              </a:rPr>
              <a:t>o pristatymas ir tvirtinimas</a:t>
            </a:r>
          </a:p>
          <a:p>
            <a:pPr marL="742950" indent="-742950" algn="just" fontAlgn="ctr">
              <a:lnSpc>
                <a:spcPct val="150000"/>
              </a:lnSpc>
              <a:buAutoNum type="arabicPeriod"/>
              <a:tabLst>
                <a:tab pos="3060065" algn="ctr"/>
                <a:tab pos="6120130" algn="r"/>
                <a:tab pos="540385" algn="l"/>
                <a:tab pos="3060065" algn="ctr"/>
                <a:tab pos="6120130" algn="r"/>
              </a:tabLst>
            </a:pPr>
            <a:r>
              <a:rPr lang="lt-LT" dirty="0" smtClean="0">
                <a:solidFill>
                  <a:schemeClr val="tx2"/>
                </a:solidFill>
                <a:cs typeface="Calibri" panose="020F0502020204030204" pitchFamily="34" charset="0"/>
              </a:rPr>
              <a:t>VSF </a:t>
            </a:r>
            <a:r>
              <a:rPr lang="pt-BR" dirty="0" smtClean="0">
                <a:solidFill>
                  <a:schemeClr val="tx2"/>
                </a:solidFill>
                <a:cs typeface="Calibri" panose="020F0502020204030204" pitchFamily="34" charset="0"/>
              </a:rPr>
              <a:t>2021–2027 </a:t>
            </a:r>
            <a:r>
              <a:rPr lang="pt-BR" dirty="0">
                <a:solidFill>
                  <a:schemeClr val="tx2"/>
                </a:solidFill>
                <a:cs typeface="Calibri" panose="020F0502020204030204" pitchFamily="34" charset="0"/>
              </a:rPr>
              <a:t>m. programos veiksmų įgyvendinimo plano </a:t>
            </a:r>
            <a:r>
              <a:rPr lang="pt-BR" dirty="0" smtClean="0">
                <a:solidFill>
                  <a:schemeClr val="tx2"/>
                </a:solidFill>
                <a:cs typeface="Calibri" panose="020F0502020204030204" pitchFamily="34" charset="0"/>
              </a:rPr>
              <a:t>pakeitim</a:t>
            </a:r>
            <a:r>
              <a:rPr lang="lt-LT" dirty="0" smtClean="0">
                <a:solidFill>
                  <a:schemeClr val="tx2"/>
                </a:solidFill>
                <a:cs typeface="Calibri" panose="020F0502020204030204" pitchFamily="34" charset="0"/>
              </a:rPr>
              <a:t>o pristatymas ir tvirtinimas</a:t>
            </a:r>
          </a:p>
          <a:p>
            <a:pPr marL="742950" indent="-742950" algn="just" fontAlgn="ctr">
              <a:lnSpc>
                <a:spcPct val="150000"/>
              </a:lnSpc>
              <a:buFontTx/>
              <a:buAutoNum type="arabicPeriod"/>
              <a:tabLst>
                <a:tab pos="3060065" algn="ctr"/>
                <a:tab pos="6120130" algn="r"/>
                <a:tab pos="540385" algn="l"/>
                <a:tab pos="3060065" algn="ctr"/>
                <a:tab pos="6120130" algn="r"/>
              </a:tabLst>
            </a:pPr>
            <a:r>
              <a:rPr lang="lt-LT" dirty="0" smtClean="0">
                <a:solidFill>
                  <a:schemeClr val="tx2"/>
                </a:solidFill>
                <a:cs typeface="Calibri" panose="020F0502020204030204" pitchFamily="34" charset="0"/>
              </a:rPr>
              <a:t>Horizontaliųjų principų įgyvendinimas</a:t>
            </a:r>
            <a:endParaRPr lang="lt-LT" dirty="0">
              <a:solidFill>
                <a:schemeClr val="tx2"/>
              </a:solidFill>
              <a:cs typeface="Calibri" panose="020F0502020204030204" pitchFamily="34" charset="0"/>
            </a:endParaRPr>
          </a:p>
        </p:txBody>
      </p:sp>
      <p:pic>
        <p:nvPicPr>
          <p:cNvPr id="4" name="Paveikslėlis 3">
            <a:extLst>
              <a:ext uri="{FF2B5EF4-FFF2-40B4-BE49-F238E27FC236}">
                <a16:creationId xmlns:a16="http://schemas.microsoft.com/office/drawing/2014/main" xmlns="" id="{C623B85C-26A0-2BB7-08FB-0BFCFBE0D4B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Tree>
    <p:extLst>
      <p:ext uri="{BB962C8B-B14F-4D97-AF65-F5344CB8AC3E}">
        <p14:creationId xmlns:p14="http://schemas.microsoft.com/office/powerpoint/2010/main" val="1619949211"/>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864901" y="2026727"/>
            <a:ext cx="19867417" cy="1275154"/>
          </a:xfrm>
        </p:spPr>
        <p:txBody>
          <a:bodyPr anchor="t">
            <a:noAutofit/>
          </a:bodyPr>
          <a:lstStyle/>
          <a:p>
            <a:r>
              <a:rPr lang="en-US" sz="4800" b="1" dirty="0">
                <a:solidFill>
                  <a:schemeClr val="tx1">
                    <a:lumMod val="50000"/>
                  </a:schemeClr>
                </a:solidFill>
                <a:latin typeface="+mn-lt"/>
                <a:cs typeface="Calibri" panose="020F0502020204030204" pitchFamily="34" charset="0"/>
              </a:rPr>
              <a:t>SVVP </a:t>
            </a:r>
            <a:r>
              <a:rPr lang="lt-LT" sz="4800" b="1" dirty="0">
                <a:solidFill>
                  <a:schemeClr val="tx1">
                    <a:lumMod val="50000"/>
                  </a:schemeClr>
                </a:solidFill>
                <a:latin typeface="+mn-lt"/>
                <a:cs typeface="Calibri" panose="020F0502020204030204" pitchFamily="34" charset="0"/>
              </a:rPr>
              <a:t>ir</a:t>
            </a:r>
            <a:r>
              <a:rPr lang="en-US" sz="4800" b="1" dirty="0">
                <a:solidFill>
                  <a:schemeClr val="tx1">
                    <a:lumMod val="50000"/>
                  </a:schemeClr>
                </a:solidFill>
                <a:latin typeface="+mn-lt"/>
                <a:cs typeface="Calibri" panose="020F0502020204030204" pitchFamily="34" charset="0"/>
              </a:rPr>
              <a:t> VSF </a:t>
            </a:r>
            <a:r>
              <a:rPr lang="lt-LT" sz="4800" b="1" dirty="0">
                <a:solidFill>
                  <a:schemeClr val="tx1">
                    <a:lumMod val="50000"/>
                  </a:schemeClr>
                </a:solidFill>
                <a:latin typeface="+mn-lt"/>
                <a:cs typeface="Calibri" panose="020F0502020204030204" pitchFamily="34" charset="0"/>
              </a:rPr>
              <a:t>2021–2027 m.</a:t>
            </a:r>
            <a:r>
              <a:rPr lang="en-US" sz="4800" b="1" dirty="0">
                <a:solidFill>
                  <a:schemeClr val="tx1">
                    <a:lumMod val="50000"/>
                  </a:schemeClr>
                </a:solidFill>
                <a:latin typeface="+mn-lt"/>
                <a:cs typeface="Calibri" panose="020F0502020204030204" pitchFamily="34" charset="0"/>
              </a:rPr>
              <a:t> program</a:t>
            </a:r>
            <a:r>
              <a:rPr lang="lt-LT" sz="4800" b="1" dirty="0">
                <a:solidFill>
                  <a:schemeClr val="tx1">
                    <a:lumMod val="50000"/>
                  </a:schemeClr>
                </a:solidFill>
                <a:latin typeface="+mn-lt"/>
                <a:cs typeface="Calibri" panose="020F0502020204030204" pitchFamily="34" charset="0"/>
              </a:rPr>
              <a:t>ų rengimas</a:t>
            </a:r>
          </a:p>
        </p:txBody>
      </p:sp>
      <p:graphicFrame>
        <p:nvGraphicFramePr>
          <p:cNvPr id="5" name="Diagrama 4"/>
          <p:cNvGraphicFramePr/>
          <p:nvPr>
            <p:extLst/>
          </p:nvPr>
        </p:nvGraphicFramePr>
        <p:xfrm>
          <a:off x="556376" y="3557847"/>
          <a:ext cx="23270127" cy="55030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upė 9"/>
          <p:cNvGrpSpPr/>
          <p:nvPr/>
        </p:nvGrpSpPr>
        <p:grpSpPr>
          <a:xfrm>
            <a:off x="862698" y="9273544"/>
            <a:ext cx="21871823" cy="831000"/>
            <a:chOff x="513769" y="5025219"/>
            <a:chExt cx="10938760" cy="415608"/>
          </a:xfrm>
        </p:grpSpPr>
        <p:sp>
          <p:nvSpPr>
            <p:cNvPr id="7" name="TextBox 6"/>
            <p:cNvSpPr txBox="1"/>
            <p:nvPr/>
          </p:nvSpPr>
          <p:spPr>
            <a:xfrm>
              <a:off x="513769" y="5025220"/>
              <a:ext cx="3490623" cy="415607"/>
            </a:xfrm>
            <a:prstGeom prst="rect">
              <a:avLst/>
            </a:prstGeom>
            <a:noFill/>
          </p:spPr>
          <p:txBody>
            <a:bodyPr wrap="square" rtlCol="0">
              <a:spAutoFit/>
            </a:bodyPr>
            <a:lstStyle/>
            <a:p>
              <a:pPr algn="ctr"/>
              <a:r>
                <a:rPr lang="en-US" sz="4800" b="1" dirty="0">
                  <a:solidFill>
                    <a:schemeClr val="tx1">
                      <a:lumMod val="50000"/>
                    </a:schemeClr>
                  </a:solidFill>
                  <a:cs typeface="Calibri" panose="020F0502020204030204" pitchFamily="34" charset="0"/>
                </a:rPr>
                <a:t>2020 m.</a:t>
              </a:r>
            </a:p>
          </p:txBody>
        </p:sp>
        <p:sp>
          <p:nvSpPr>
            <p:cNvPr id="8" name="TextBox 7"/>
            <p:cNvSpPr txBox="1"/>
            <p:nvPr/>
          </p:nvSpPr>
          <p:spPr>
            <a:xfrm>
              <a:off x="4112149" y="5025220"/>
              <a:ext cx="3490623" cy="415607"/>
            </a:xfrm>
            <a:prstGeom prst="rect">
              <a:avLst/>
            </a:prstGeom>
            <a:noFill/>
          </p:spPr>
          <p:txBody>
            <a:bodyPr wrap="square" rtlCol="0">
              <a:spAutoFit/>
            </a:bodyPr>
            <a:lstStyle/>
            <a:p>
              <a:pPr algn="ctr"/>
              <a:r>
                <a:rPr lang="en-US" sz="4800" b="1" dirty="0">
                  <a:solidFill>
                    <a:schemeClr val="tx1">
                      <a:lumMod val="50000"/>
                    </a:schemeClr>
                  </a:solidFill>
                  <a:cs typeface="Calibri" panose="020F0502020204030204" pitchFamily="34" charset="0"/>
                </a:rPr>
                <a:t>2020–2022 m.</a:t>
              </a:r>
            </a:p>
          </p:txBody>
        </p:sp>
        <p:sp>
          <p:nvSpPr>
            <p:cNvPr id="9" name="TextBox 8"/>
            <p:cNvSpPr txBox="1"/>
            <p:nvPr/>
          </p:nvSpPr>
          <p:spPr>
            <a:xfrm>
              <a:off x="7961906" y="5025219"/>
              <a:ext cx="3490623" cy="415607"/>
            </a:xfrm>
            <a:prstGeom prst="rect">
              <a:avLst/>
            </a:prstGeom>
            <a:noFill/>
          </p:spPr>
          <p:txBody>
            <a:bodyPr wrap="square" rtlCol="0">
              <a:spAutoFit/>
            </a:bodyPr>
            <a:lstStyle/>
            <a:p>
              <a:pPr algn="ctr"/>
              <a:r>
                <a:rPr lang="en-US" sz="4800" b="1" dirty="0">
                  <a:solidFill>
                    <a:schemeClr val="tx1">
                      <a:lumMod val="50000"/>
                    </a:schemeClr>
                  </a:solidFill>
                  <a:cs typeface="Calibri" panose="020F0502020204030204" pitchFamily="34" charset="0"/>
                </a:rPr>
                <a:t>2022 m.</a:t>
              </a:r>
            </a:p>
          </p:txBody>
        </p:sp>
      </p:grpSp>
      <p:sp>
        <p:nvSpPr>
          <p:cNvPr id="16" name="Dešinysis riestinis skliaustas 15"/>
          <p:cNvSpPr/>
          <p:nvPr/>
        </p:nvSpPr>
        <p:spPr>
          <a:xfrm rot="5400000">
            <a:off x="11470507" y="5807981"/>
            <a:ext cx="656207" cy="7474927"/>
          </a:xfrm>
          <a:prstGeom prst="rightBrace">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198" dirty="0">
              <a:latin typeface="Calibri" panose="020F0502020204030204" pitchFamily="34" charset="0"/>
              <a:cs typeface="Calibri" panose="020F0502020204030204" pitchFamily="34" charset="0"/>
            </a:endParaRPr>
          </a:p>
        </p:txBody>
      </p:sp>
      <p:pic>
        <p:nvPicPr>
          <p:cNvPr id="3" name="Paveikslėlis 2">
            <a:extLst>
              <a:ext uri="{FF2B5EF4-FFF2-40B4-BE49-F238E27FC236}">
                <a16:creationId xmlns="" xmlns:a16="http://schemas.microsoft.com/office/drawing/2014/main" id="{C623B85C-26A0-2BB7-08FB-0BFCFBE0D4BE}"/>
              </a:ext>
            </a:extLst>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Tree>
    <p:extLst>
      <p:ext uri="{BB962C8B-B14F-4D97-AF65-F5344CB8AC3E}">
        <p14:creationId xmlns:p14="http://schemas.microsoft.com/office/powerpoint/2010/main" val="131664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ešinysis riestinis skliaustas 15"/>
          <p:cNvSpPr/>
          <p:nvPr/>
        </p:nvSpPr>
        <p:spPr>
          <a:xfrm rot="5400000">
            <a:off x="11072423" y="7179449"/>
            <a:ext cx="656207" cy="7474927"/>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198"/>
          </a:p>
        </p:txBody>
      </p:sp>
      <p:sp>
        <p:nvSpPr>
          <p:cNvPr id="30" name="TextBox 29"/>
          <p:cNvSpPr txBox="1"/>
          <p:nvPr/>
        </p:nvSpPr>
        <p:spPr>
          <a:xfrm>
            <a:off x="4361869" y="2366572"/>
            <a:ext cx="4778495" cy="646331"/>
          </a:xfrm>
          <a:prstGeom prst="rect">
            <a:avLst/>
          </a:prstGeom>
          <a:noFill/>
        </p:spPr>
        <p:txBody>
          <a:bodyPr wrap="square" rtlCol="0" anchor="ctr" anchorCtr="0">
            <a:spAutoFit/>
          </a:bodyPr>
          <a:lstStyle/>
          <a:p>
            <a:pPr algn="ctr"/>
            <a:r>
              <a:rPr lang="en-US" b="1" dirty="0" smtClean="0">
                <a:solidFill>
                  <a:schemeClr val="tx1">
                    <a:lumMod val="50000"/>
                  </a:schemeClr>
                </a:solidFill>
                <a:cs typeface="Calibri" panose="020F0502020204030204" pitchFamily="34" charset="0"/>
              </a:rPr>
              <a:t>POKYTIS~3</a:t>
            </a:r>
            <a:r>
              <a:rPr lang="lt-LT" b="1" dirty="0" smtClean="0">
                <a:solidFill>
                  <a:schemeClr val="tx1">
                    <a:lumMod val="50000"/>
                  </a:schemeClr>
                </a:solidFill>
                <a:cs typeface="Calibri" panose="020F0502020204030204" pitchFamily="34" charset="0"/>
              </a:rPr>
              <a:t>2</a:t>
            </a:r>
            <a:r>
              <a:rPr lang="en-US" b="1" dirty="0" smtClean="0">
                <a:solidFill>
                  <a:schemeClr val="tx1">
                    <a:lumMod val="50000"/>
                  </a:schemeClr>
                </a:solidFill>
                <a:cs typeface="Calibri" panose="020F0502020204030204" pitchFamily="34" charset="0"/>
              </a:rPr>
              <a:t>%</a:t>
            </a:r>
            <a:endParaRPr lang="en-US" b="1" dirty="0">
              <a:solidFill>
                <a:schemeClr val="tx1">
                  <a:lumMod val="50000"/>
                </a:schemeClr>
              </a:solidFill>
              <a:cs typeface="Calibri" panose="020F0502020204030204" pitchFamily="34" charset="0"/>
            </a:endParaRPr>
          </a:p>
        </p:txBody>
      </p:sp>
      <p:sp>
        <p:nvSpPr>
          <p:cNvPr id="5" name="Pavadinimas 1">
            <a:extLst>
              <a:ext uri="{FF2B5EF4-FFF2-40B4-BE49-F238E27FC236}">
                <a16:creationId xmlns="" xmlns:a16="http://schemas.microsoft.com/office/drawing/2014/main" id="{8A89E1DC-252E-BFD8-0340-4731BF70026A}"/>
              </a:ext>
            </a:extLst>
          </p:cNvPr>
          <p:cNvSpPr txBox="1">
            <a:spLocks/>
          </p:cNvSpPr>
          <p:nvPr/>
        </p:nvSpPr>
        <p:spPr>
          <a:xfrm>
            <a:off x="2333021" y="1038444"/>
            <a:ext cx="20333304" cy="1943744"/>
          </a:xfrm>
        </p:spPr>
        <p:txBody>
          <a:bodyPr anchor="t">
            <a:noAutofit/>
          </a:bodyPr>
          <a:lstStyle>
            <a:lvl1pPr algn="ctr" defTabSz="1828434" rtl="0" eaLnBrk="1" latinLnBrk="0" hangingPunct="1">
              <a:lnSpc>
                <a:spcPct val="90000"/>
              </a:lnSpc>
              <a:spcBef>
                <a:spcPct val="0"/>
              </a:spcBef>
              <a:buNone/>
              <a:defRPr lang="en-US" sz="11997" kern="1200">
                <a:solidFill>
                  <a:schemeClr val="tx1"/>
                </a:solidFill>
                <a:latin typeface="Lato Light" charset="0"/>
                <a:ea typeface="Lato Light" charset="0"/>
                <a:cs typeface="Lato Light" charset="0"/>
              </a:defRPr>
            </a:lvl1pPr>
          </a:lstStyle>
          <a:p>
            <a:r>
              <a:rPr lang="en-US" sz="4800" b="1" dirty="0">
                <a:solidFill>
                  <a:schemeClr val="tx1">
                    <a:lumMod val="50000"/>
                  </a:schemeClr>
                </a:solidFill>
                <a:latin typeface="+mn-lt"/>
                <a:cs typeface="Calibri" panose="020F0502020204030204" pitchFamily="34" charset="0"/>
              </a:rPr>
              <a:t>VSF ir SVVP </a:t>
            </a:r>
            <a:r>
              <a:rPr lang="lt-LT" sz="4800" b="1" dirty="0" smtClean="0">
                <a:solidFill>
                  <a:schemeClr val="tx1">
                    <a:lumMod val="50000"/>
                  </a:schemeClr>
                </a:solidFill>
                <a:latin typeface="+mn-lt"/>
                <a:cs typeface="Calibri" panose="020F0502020204030204" pitchFamily="34" charset="0"/>
              </a:rPr>
              <a:t>programų finansavimas</a:t>
            </a:r>
            <a:endParaRPr lang="lt-LT" sz="6600" b="1" dirty="0">
              <a:solidFill>
                <a:schemeClr val="tx1">
                  <a:lumMod val="50000"/>
                </a:schemeClr>
              </a:solidFill>
              <a:latin typeface="Calibri" panose="020F0502020204030204" pitchFamily="34" charset="0"/>
              <a:cs typeface="Calibri" panose="020F0502020204030204" pitchFamily="34" charset="0"/>
            </a:endParaRPr>
          </a:p>
        </p:txBody>
      </p:sp>
      <p:graphicFrame>
        <p:nvGraphicFramePr>
          <p:cNvPr id="2" name="Diagrama 1">
            <a:extLst>
              <a:ext uri="{FF2B5EF4-FFF2-40B4-BE49-F238E27FC236}">
                <a16:creationId xmlns="" xmlns:a16="http://schemas.microsoft.com/office/drawing/2014/main" id="{591CA21B-B52F-7E9B-57FD-713567E12430}"/>
              </a:ext>
            </a:extLst>
          </p:cNvPr>
          <p:cNvGraphicFramePr>
            <a:graphicFrameLocks/>
          </p:cNvGraphicFramePr>
          <p:nvPr>
            <p:extLst/>
          </p:nvPr>
        </p:nvGraphicFramePr>
        <p:xfrm>
          <a:off x="1313410" y="2927652"/>
          <a:ext cx="10094106" cy="84648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Diagrama 2">
            <a:extLst>
              <a:ext uri="{FF2B5EF4-FFF2-40B4-BE49-F238E27FC236}">
                <a16:creationId xmlns="" xmlns:a16="http://schemas.microsoft.com/office/drawing/2014/main" id="{6B05901D-E3D3-36EC-8856-5817323C1B72}"/>
              </a:ext>
            </a:extLst>
          </p:cNvPr>
          <p:cNvGraphicFramePr>
            <a:graphicFrameLocks/>
          </p:cNvGraphicFramePr>
          <p:nvPr>
            <p:extLst/>
          </p:nvPr>
        </p:nvGraphicFramePr>
        <p:xfrm>
          <a:off x="12188829" y="3131484"/>
          <a:ext cx="9921664" cy="8113532"/>
        </p:xfrm>
        <a:graphic>
          <a:graphicData uri="http://schemas.openxmlformats.org/drawingml/2006/chart">
            <c:chart xmlns:c="http://schemas.openxmlformats.org/drawingml/2006/chart" xmlns:r="http://schemas.openxmlformats.org/officeDocument/2006/relationships" r:id="rId4"/>
          </a:graphicData>
        </a:graphic>
      </p:graphicFrame>
      <p:pic>
        <p:nvPicPr>
          <p:cNvPr id="4" name="Paveikslėlis 3">
            <a:extLst>
              <a:ext uri="{FF2B5EF4-FFF2-40B4-BE49-F238E27FC236}">
                <a16:creationId xmlns="" xmlns:a16="http://schemas.microsoft.com/office/drawing/2014/main" id="{A6A23431-DABB-0370-26EF-F37FD181C01E}"/>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
        <p:nvSpPr>
          <p:cNvPr id="6" name="TextBox 5">
            <a:extLst>
              <a:ext uri="{FF2B5EF4-FFF2-40B4-BE49-F238E27FC236}">
                <a16:creationId xmlns="" xmlns:a16="http://schemas.microsoft.com/office/drawing/2014/main" id="{CD267692-D0AD-5205-28BA-75B4FEC29657}"/>
              </a:ext>
            </a:extLst>
          </p:cNvPr>
          <p:cNvSpPr txBox="1"/>
          <p:nvPr/>
        </p:nvSpPr>
        <p:spPr>
          <a:xfrm>
            <a:off x="15237282" y="2385622"/>
            <a:ext cx="4778495" cy="646331"/>
          </a:xfrm>
          <a:prstGeom prst="rect">
            <a:avLst/>
          </a:prstGeom>
          <a:noFill/>
        </p:spPr>
        <p:txBody>
          <a:bodyPr wrap="square" rtlCol="0" anchor="ctr" anchorCtr="0">
            <a:spAutoFit/>
          </a:bodyPr>
          <a:lstStyle/>
          <a:p>
            <a:pPr algn="ctr"/>
            <a:r>
              <a:rPr lang="en-US" b="1" dirty="0" smtClean="0">
                <a:solidFill>
                  <a:schemeClr val="tx1">
                    <a:lumMod val="50000"/>
                  </a:schemeClr>
                </a:solidFill>
                <a:cs typeface="Calibri" panose="020F0502020204030204" pitchFamily="34" charset="0"/>
              </a:rPr>
              <a:t>POKYTIS~3</a:t>
            </a:r>
            <a:r>
              <a:rPr lang="lt-LT" b="1" dirty="0" smtClean="0">
                <a:solidFill>
                  <a:schemeClr val="tx1">
                    <a:lumMod val="50000"/>
                  </a:schemeClr>
                </a:solidFill>
                <a:cs typeface="Calibri" panose="020F0502020204030204" pitchFamily="34" charset="0"/>
              </a:rPr>
              <a:t>5</a:t>
            </a:r>
            <a:r>
              <a:rPr lang="en-US" b="1" dirty="0" smtClean="0">
                <a:solidFill>
                  <a:schemeClr val="tx1">
                    <a:lumMod val="50000"/>
                  </a:schemeClr>
                </a:solidFill>
                <a:cs typeface="Calibri" panose="020F0502020204030204" pitchFamily="34" charset="0"/>
              </a:rPr>
              <a:t>%</a:t>
            </a:r>
            <a:endParaRPr lang="en-US" b="1" dirty="0">
              <a:solidFill>
                <a:schemeClr val="tx1">
                  <a:lumMod val="50000"/>
                </a:schemeClr>
              </a:solidFill>
              <a:cs typeface="Calibri" panose="020F0502020204030204" pitchFamily="34" charset="0"/>
            </a:endParaRPr>
          </a:p>
        </p:txBody>
      </p:sp>
    </p:spTree>
    <p:extLst>
      <p:ext uri="{BB962C8B-B14F-4D97-AF65-F5344CB8AC3E}">
        <p14:creationId xmlns:p14="http://schemas.microsoft.com/office/powerpoint/2010/main" val="4155774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627576" y="136284"/>
            <a:ext cx="22248834" cy="830997"/>
          </a:xfrm>
          <a:prstGeom prst="rect">
            <a:avLst/>
          </a:prstGeom>
          <a:noFill/>
        </p:spPr>
        <p:txBody>
          <a:bodyPr wrap="square" rtlCol="0">
            <a:spAutoFit/>
          </a:bodyPr>
          <a:lstStyle/>
          <a:p>
            <a:pPr algn="ctr"/>
            <a:r>
              <a:rPr lang="lt-LT" sz="4800" b="1" dirty="0" smtClean="0">
                <a:solidFill>
                  <a:schemeClr val="tx1">
                    <a:lumMod val="50000"/>
                  </a:schemeClr>
                </a:solidFill>
                <a:effectLst/>
                <a:ea typeface="Calibri" panose="020F0502020204030204" pitchFamily="34" charset="0"/>
                <a:cs typeface="Calibri" panose="020F0502020204030204" pitchFamily="34" charset="0"/>
              </a:rPr>
              <a:t>SVVP 2021-2027 m. programos įgyvendinimas</a:t>
            </a:r>
            <a:endParaRPr lang="lt-LT" sz="4800" dirty="0">
              <a:solidFill>
                <a:schemeClr val="tx1">
                  <a:lumMod val="50000"/>
                </a:schemeClr>
              </a:solidFill>
              <a:cs typeface="Calibri" panose="020F0502020204030204" pitchFamily="34" charset="0"/>
            </a:endParaRPr>
          </a:p>
        </p:txBody>
      </p:sp>
      <p:pic>
        <p:nvPicPr>
          <p:cNvPr id="4" name="Paveikslėlis 3">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graphicFrame>
        <p:nvGraphicFramePr>
          <p:cNvPr id="3" name="Lentelė 2"/>
          <p:cNvGraphicFramePr>
            <a:graphicFrameLocks noGrp="1"/>
          </p:cNvGraphicFramePr>
          <p:nvPr>
            <p:extLst/>
          </p:nvPr>
        </p:nvGraphicFramePr>
        <p:xfrm>
          <a:off x="3780263" y="1061656"/>
          <a:ext cx="16786242" cy="11216640"/>
        </p:xfrm>
        <a:graphic>
          <a:graphicData uri="http://schemas.openxmlformats.org/drawingml/2006/table">
            <a:tbl>
              <a:tblPr firstRow="1" bandRow="1">
                <a:tableStyleId>{5C22544A-7EE6-4342-B048-85BDC9FD1C3A}</a:tableStyleId>
              </a:tblPr>
              <a:tblGrid>
                <a:gridCol w="10237587"/>
                <a:gridCol w="6548655"/>
              </a:tblGrid>
              <a:tr h="370840">
                <a:tc>
                  <a:txBody>
                    <a:bodyPr/>
                    <a:lstStyle/>
                    <a:p>
                      <a:endParaRPr lang="lt-LT" sz="4000" dirty="0"/>
                    </a:p>
                  </a:txBody>
                  <a:tcPr/>
                </a:tc>
                <a:tc>
                  <a:txBody>
                    <a:bodyPr/>
                    <a:lstStyle/>
                    <a:p>
                      <a:pPr algn="l"/>
                      <a:r>
                        <a:rPr lang="lt-LT" sz="4000" dirty="0" smtClean="0"/>
                        <a:t>SVVP</a:t>
                      </a:r>
                      <a:endParaRPr lang="lt-LT" sz="4000" dirty="0"/>
                    </a:p>
                  </a:txBody>
                  <a:tcPr/>
                </a:tc>
              </a:tr>
              <a:tr h="370840">
                <a:tc>
                  <a:txBody>
                    <a:bodyPr/>
                    <a:lstStyle/>
                    <a:p>
                      <a:r>
                        <a:rPr lang="lt-LT" sz="4000" dirty="0" smtClean="0">
                          <a:solidFill>
                            <a:schemeClr val="tx2"/>
                          </a:solidFill>
                        </a:rPr>
                        <a:t>Skirta </a:t>
                      </a:r>
                      <a:r>
                        <a:rPr lang="lt-LT" sz="2800" i="1" dirty="0" smtClean="0">
                          <a:solidFill>
                            <a:schemeClr val="tx2"/>
                          </a:solidFill>
                        </a:rPr>
                        <a:t>(EK 2022-10-10)</a:t>
                      </a:r>
                      <a:endParaRPr lang="lt-LT" sz="2800" i="1" dirty="0">
                        <a:solidFill>
                          <a:schemeClr val="tx2"/>
                        </a:solidFill>
                      </a:endParaRPr>
                    </a:p>
                  </a:txBody>
                  <a:tcPr/>
                </a:tc>
                <a:tc>
                  <a:txBody>
                    <a:bodyPr/>
                    <a:lstStyle/>
                    <a:p>
                      <a:pPr algn="r"/>
                      <a:r>
                        <a:rPr lang="lt-LT" sz="4000" dirty="0" smtClean="0">
                          <a:solidFill>
                            <a:schemeClr val="tx1">
                              <a:lumMod val="50000"/>
                            </a:schemeClr>
                          </a:solidFill>
                          <a:cs typeface="Calibri" panose="020F0502020204030204" pitchFamily="34" charset="0"/>
                        </a:rPr>
                        <a:t> 286 222 345,29</a:t>
                      </a:r>
                      <a:endParaRPr lang="lt-LT" sz="4000" dirty="0">
                        <a:solidFill>
                          <a:schemeClr val="tx2"/>
                        </a:solidFill>
                      </a:endParaRPr>
                    </a:p>
                  </a:txBody>
                  <a:tcPr/>
                </a:tc>
              </a:tr>
              <a:tr h="370840">
                <a:tc>
                  <a:txBody>
                    <a:bodyPr/>
                    <a:lstStyle/>
                    <a:p>
                      <a:r>
                        <a:rPr lang="lt-LT" sz="4000" dirty="0" smtClean="0">
                          <a:solidFill>
                            <a:schemeClr val="tx2"/>
                          </a:solidFill>
                        </a:rPr>
                        <a:t>Europos integruotam sienų valdymui</a:t>
                      </a:r>
                      <a:endParaRPr lang="lt-LT" sz="4000" dirty="0">
                        <a:solidFill>
                          <a:schemeClr val="tx2"/>
                        </a:solidFill>
                      </a:endParaRPr>
                    </a:p>
                  </a:txBody>
                  <a:tcPr/>
                </a:tc>
                <a:tc>
                  <a:txBody>
                    <a:bodyPr/>
                    <a:lstStyle/>
                    <a:p>
                      <a:pPr algn="r"/>
                      <a:r>
                        <a:rPr lang="lt-LT" sz="4000" dirty="0" smtClean="0">
                          <a:solidFill>
                            <a:schemeClr val="tx2"/>
                          </a:solidFill>
                        </a:rPr>
                        <a:t>92 963 352,70 </a:t>
                      </a:r>
                      <a:endParaRPr lang="lt-LT" sz="4000" dirty="0">
                        <a:solidFill>
                          <a:schemeClr val="tx2"/>
                        </a:solidFill>
                      </a:endParaRPr>
                    </a:p>
                  </a:txBody>
                  <a:tcPr/>
                </a:tc>
              </a:tr>
              <a:tr h="370840">
                <a:tc>
                  <a:txBody>
                    <a:bodyPr/>
                    <a:lstStyle/>
                    <a:p>
                      <a:pPr algn="l"/>
                      <a:r>
                        <a:rPr lang="lt-LT" sz="4000" i="1" dirty="0" smtClean="0">
                          <a:solidFill>
                            <a:schemeClr val="tx2"/>
                          </a:solidFill>
                        </a:rPr>
                        <a:t>Papildomai skirta </a:t>
                      </a:r>
                      <a:r>
                        <a:rPr lang="lt-LT" sz="2800" i="1" dirty="0" smtClean="0">
                          <a:solidFill>
                            <a:schemeClr val="tx2"/>
                          </a:solidFill>
                        </a:rPr>
                        <a:t>(2023-06-19) </a:t>
                      </a:r>
                      <a:r>
                        <a:rPr lang="lt-LT" sz="4000" i="1" dirty="0" err="1" smtClean="0">
                          <a:solidFill>
                            <a:schemeClr val="tx2"/>
                          </a:solidFill>
                        </a:rPr>
                        <a:t>Frontex</a:t>
                      </a:r>
                      <a:r>
                        <a:rPr lang="lt-LT" sz="4000" i="1" baseline="0" dirty="0" smtClean="0">
                          <a:solidFill>
                            <a:schemeClr val="tx2"/>
                          </a:solidFill>
                        </a:rPr>
                        <a:t> įranga</a:t>
                      </a:r>
                      <a:endParaRPr lang="lt-LT" sz="4000" i="1" dirty="0">
                        <a:solidFill>
                          <a:schemeClr val="tx2"/>
                        </a:solidFill>
                      </a:endParaRPr>
                    </a:p>
                  </a:txBody>
                  <a:tcPr/>
                </a:tc>
                <a:tc>
                  <a:txBody>
                    <a:bodyPr/>
                    <a:lstStyle/>
                    <a:p>
                      <a:pPr algn="r"/>
                      <a:r>
                        <a:rPr lang="lt-LT" sz="4000" i="1" dirty="0" smtClean="0">
                          <a:solidFill>
                            <a:schemeClr val="tx2"/>
                          </a:solidFill>
                        </a:rPr>
                        <a:t>3 204 000,00</a:t>
                      </a:r>
                      <a:endParaRPr lang="lt-LT" sz="4000" i="1" dirty="0">
                        <a:solidFill>
                          <a:schemeClr val="tx2"/>
                        </a:solidFill>
                      </a:endParaRPr>
                    </a:p>
                  </a:txBody>
                  <a:tcPr/>
                </a:tc>
              </a:tr>
              <a:tr h="370840">
                <a:tc>
                  <a:txBody>
                    <a:bodyPr/>
                    <a:lstStyle/>
                    <a:p>
                      <a:r>
                        <a:rPr lang="lt-LT" sz="4000" dirty="0" smtClean="0">
                          <a:solidFill>
                            <a:schemeClr val="tx2"/>
                          </a:solidFill>
                        </a:rPr>
                        <a:t>Specialiai tranzito schemai (STS)</a:t>
                      </a:r>
                      <a:endParaRPr lang="lt-LT" sz="4000" dirty="0">
                        <a:solidFill>
                          <a:schemeClr val="tx2"/>
                        </a:solidFill>
                      </a:endParaRPr>
                    </a:p>
                  </a:txBody>
                  <a:tcPr/>
                </a:tc>
                <a:tc>
                  <a:txBody>
                    <a:bodyPr/>
                    <a:lstStyle/>
                    <a:p>
                      <a:pPr algn="r"/>
                      <a:r>
                        <a:rPr lang="lt-LT" sz="4000" dirty="0" smtClean="0">
                          <a:solidFill>
                            <a:schemeClr val="tx2"/>
                          </a:solidFill>
                        </a:rPr>
                        <a:t>189 215 094,34</a:t>
                      </a:r>
                      <a:endParaRPr lang="lt-LT" sz="4000" dirty="0">
                        <a:solidFill>
                          <a:schemeClr val="tx2"/>
                        </a:solidFill>
                      </a:endParaRPr>
                    </a:p>
                  </a:txBody>
                  <a:tcPr/>
                </a:tc>
              </a:tr>
              <a:tr h="370840">
                <a:tc>
                  <a:txBody>
                    <a:bodyPr/>
                    <a:lstStyle/>
                    <a:p>
                      <a:r>
                        <a:rPr lang="lt-LT" sz="4000" i="1" dirty="0" smtClean="0">
                          <a:solidFill>
                            <a:schemeClr val="tx2"/>
                          </a:solidFill>
                        </a:rPr>
                        <a:t>Papildomai skirta </a:t>
                      </a:r>
                      <a:r>
                        <a:rPr lang="lt-LT" sz="2800" i="1" dirty="0" smtClean="0">
                          <a:solidFill>
                            <a:schemeClr val="tx2"/>
                          </a:solidFill>
                        </a:rPr>
                        <a:t>(2023-06-08) </a:t>
                      </a:r>
                      <a:r>
                        <a:rPr lang="lt-LT" sz="4000" i="1" dirty="0" smtClean="0">
                          <a:solidFill>
                            <a:schemeClr val="tx2"/>
                          </a:solidFill>
                        </a:rPr>
                        <a:t>STS</a:t>
                      </a:r>
                      <a:endParaRPr lang="lt-LT" sz="4000" i="1" dirty="0">
                        <a:solidFill>
                          <a:schemeClr val="tx2"/>
                        </a:solidFill>
                      </a:endParaRPr>
                    </a:p>
                  </a:txBody>
                  <a:tcPr/>
                </a:tc>
                <a:tc>
                  <a:txBody>
                    <a:bodyPr/>
                    <a:lstStyle/>
                    <a:p>
                      <a:pPr algn="r"/>
                      <a:r>
                        <a:rPr lang="lt-LT" sz="4000" i="1" dirty="0" smtClean="0">
                          <a:solidFill>
                            <a:schemeClr val="tx2"/>
                          </a:solidFill>
                        </a:rPr>
                        <a:t>22 641 509,43</a:t>
                      </a:r>
                      <a:endParaRPr lang="lt-LT" sz="4000" i="1" dirty="0">
                        <a:solidFill>
                          <a:schemeClr val="tx2"/>
                        </a:solidFill>
                      </a:endParaRPr>
                    </a:p>
                  </a:txBody>
                  <a:tcPr/>
                </a:tc>
              </a:tr>
              <a:tr h="370840">
                <a:tc>
                  <a:txBody>
                    <a:bodyPr/>
                    <a:lstStyle/>
                    <a:p>
                      <a:r>
                        <a:rPr lang="lt-LT" sz="4000" dirty="0" smtClean="0">
                          <a:solidFill>
                            <a:schemeClr val="tx2"/>
                          </a:solidFill>
                        </a:rPr>
                        <a:t>Vizų politikai</a:t>
                      </a:r>
                      <a:endParaRPr lang="lt-LT" sz="4000" dirty="0">
                        <a:solidFill>
                          <a:schemeClr val="tx2"/>
                        </a:solidFill>
                      </a:endParaRPr>
                    </a:p>
                  </a:txBody>
                  <a:tcPr/>
                </a:tc>
                <a:tc>
                  <a:txBody>
                    <a:bodyPr/>
                    <a:lstStyle/>
                    <a:p>
                      <a:pPr algn="r"/>
                      <a:r>
                        <a:rPr lang="lt-LT" sz="4000" dirty="0" smtClean="0">
                          <a:solidFill>
                            <a:schemeClr val="tx2"/>
                          </a:solidFill>
                        </a:rPr>
                        <a:t>4 043 898,25</a:t>
                      </a:r>
                      <a:endParaRPr lang="lt-LT" sz="4000" dirty="0">
                        <a:solidFill>
                          <a:schemeClr val="tx2"/>
                        </a:solidFill>
                      </a:endParaRPr>
                    </a:p>
                  </a:txBody>
                  <a:tcPr/>
                </a:tc>
              </a:tr>
              <a:tr h="370840">
                <a:tc>
                  <a:txBody>
                    <a:bodyPr/>
                    <a:lstStyle/>
                    <a:p>
                      <a:endParaRPr lang="lt-LT" sz="4000" dirty="0">
                        <a:solidFill>
                          <a:schemeClr val="tx2"/>
                        </a:solidFill>
                      </a:endParaRPr>
                    </a:p>
                  </a:txBody>
                  <a:tcPr/>
                </a:tc>
                <a:tc>
                  <a:txBody>
                    <a:bodyPr/>
                    <a:lstStyle/>
                    <a:p>
                      <a:pPr algn="r"/>
                      <a:endParaRPr lang="lt-LT" sz="4000" dirty="0">
                        <a:solidFill>
                          <a:schemeClr val="tx2"/>
                        </a:solidFill>
                      </a:endParaRPr>
                    </a:p>
                  </a:txBody>
                  <a:tcPr/>
                </a:tc>
              </a:tr>
              <a:tr h="370840">
                <a:tc>
                  <a:txBody>
                    <a:bodyPr/>
                    <a:lstStyle/>
                    <a:p>
                      <a:r>
                        <a:rPr lang="lt-LT" sz="4000" dirty="0" smtClean="0">
                          <a:solidFill>
                            <a:schemeClr val="tx2"/>
                          </a:solidFill>
                        </a:rPr>
                        <a:t>Deklaruota</a:t>
                      </a:r>
                      <a:r>
                        <a:rPr lang="lt-LT" sz="4000" baseline="0" dirty="0" smtClean="0">
                          <a:solidFill>
                            <a:schemeClr val="tx2"/>
                          </a:solidFill>
                        </a:rPr>
                        <a:t> EK</a:t>
                      </a:r>
                      <a:endParaRPr lang="lt-LT" sz="4000" dirty="0">
                        <a:solidFill>
                          <a:schemeClr val="tx2"/>
                        </a:solidFill>
                      </a:endParaRPr>
                    </a:p>
                  </a:txBody>
                  <a:tcPr/>
                </a:tc>
                <a:tc>
                  <a:txBody>
                    <a:bodyPr/>
                    <a:lstStyle/>
                    <a:p>
                      <a:pPr marL="0" indent="0" algn="r"/>
                      <a:r>
                        <a:rPr lang="lt-LT" sz="4000" dirty="0" smtClean="0">
                          <a:solidFill>
                            <a:schemeClr val="tx2"/>
                          </a:solidFill>
                        </a:rPr>
                        <a:t>72 244 035,38 (24 proc.)</a:t>
                      </a:r>
                      <a:endParaRPr lang="lt-LT" sz="4000" dirty="0">
                        <a:solidFill>
                          <a:schemeClr val="tx2"/>
                        </a:solidFill>
                      </a:endParaRPr>
                    </a:p>
                  </a:txBody>
                  <a:tcPr/>
                </a:tc>
              </a:tr>
              <a:tr h="370840">
                <a:tc>
                  <a:txBody>
                    <a:bodyPr/>
                    <a:lstStyle/>
                    <a:p>
                      <a:r>
                        <a:rPr lang="lt-LT" sz="4000" dirty="0" smtClean="0">
                          <a:solidFill>
                            <a:schemeClr val="tx2"/>
                          </a:solidFill>
                        </a:rPr>
                        <a:t>Liko deklaruoti</a:t>
                      </a:r>
                      <a:endParaRPr lang="lt-LT" sz="4000" dirty="0">
                        <a:solidFill>
                          <a:schemeClr val="tx2"/>
                        </a:solidFill>
                      </a:endParaRPr>
                    </a:p>
                  </a:txBody>
                  <a:tcPr/>
                </a:tc>
                <a:tc>
                  <a:txBody>
                    <a:bodyPr/>
                    <a:lstStyle/>
                    <a:p>
                      <a:pPr algn="r"/>
                      <a:r>
                        <a:rPr lang="pl-PL" sz="4000" dirty="0" smtClean="0">
                          <a:solidFill>
                            <a:schemeClr val="tx1">
                              <a:lumMod val="50000"/>
                            </a:schemeClr>
                          </a:solidFill>
                          <a:cs typeface="Calibri" panose="020F0502020204030204" pitchFamily="34" charset="0"/>
                        </a:rPr>
                        <a:t>231 151 650,62 (76 proc</a:t>
                      </a:r>
                      <a:r>
                        <a:rPr lang="lt-LT" sz="4000" dirty="0" smtClean="0">
                          <a:solidFill>
                            <a:schemeClr val="tx1">
                              <a:lumMod val="50000"/>
                            </a:schemeClr>
                          </a:solidFill>
                          <a:cs typeface="Calibri" panose="020F0502020204030204" pitchFamily="34" charset="0"/>
                        </a:rPr>
                        <a:t>.</a:t>
                      </a:r>
                      <a:r>
                        <a:rPr lang="pl-PL" sz="4000" dirty="0" smtClean="0">
                          <a:solidFill>
                            <a:schemeClr val="tx1">
                              <a:lumMod val="50000"/>
                            </a:schemeClr>
                          </a:solidFill>
                          <a:cs typeface="Calibri" panose="020F0502020204030204" pitchFamily="34" charset="0"/>
                        </a:rPr>
                        <a:t>) </a:t>
                      </a:r>
                      <a:endParaRPr lang="lt-LT" sz="4000" dirty="0">
                        <a:solidFill>
                          <a:schemeClr val="tx2"/>
                        </a:solidFill>
                      </a:endParaRPr>
                    </a:p>
                  </a:txBody>
                  <a:tcPr/>
                </a:tc>
              </a:tr>
              <a:tr h="370840">
                <a:tc>
                  <a:txBody>
                    <a:bodyPr/>
                    <a:lstStyle/>
                    <a:p>
                      <a:endParaRPr lang="lt-LT" sz="4000">
                        <a:solidFill>
                          <a:schemeClr val="tx2"/>
                        </a:solidFill>
                      </a:endParaRPr>
                    </a:p>
                  </a:txBody>
                  <a:tcPr/>
                </a:tc>
                <a:tc>
                  <a:txBody>
                    <a:bodyPr/>
                    <a:lstStyle/>
                    <a:p>
                      <a:pPr algn="r"/>
                      <a:endParaRPr lang="lt-LT" sz="4000" dirty="0">
                        <a:solidFill>
                          <a:schemeClr val="tx2"/>
                        </a:solidFill>
                      </a:endParaRPr>
                    </a:p>
                  </a:txBody>
                  <a:tcPr/>
                </a:tc>
              </a:tr>
              <a:tr h="370840">
                <a:tc>
                  <a:txBody>
                    <a:bodyPr/>
                    <a:lstStyle/>
                    <a:p>
                      <a:r>
                        <a:rPr lang="lt-LT" sz="4000" dirty="0" smtClean="0">
                          <a:solidFill>
                            <a:schemeClr val="tx2"/>
                          </a:solidFill>
                        </a:rPr>
                        <a:t>Planuojami</a:t>
                      </a:r>
                      <a:r>
                        <a:rPr lang="lt-LT" sz="4000" baseline="0" dirty="0" smtClean="0">
                          <a:solidFill>
                            <a:schemeClr val="tx2"/>
                          </a:solidFill>
                        </a:rPr>
                        <a:t> projektai viso</a:t>
                      </a:r>
                      <a:endParaRPr lang="lt-LT" sz="4000" dirty="0">
                        <a:solidFill>
                          <a:schemeClr val="tx2"/>
                        </a:solidFill>
                      </a:endParaRPr>
                    </a:p>
                  </a:txBody>
                  <a:tcPr/>
                </a:tc>
                <a:tc>
                  <a:txBody>
                    <a:bodyPr/>
                    <a:lstStyle/>
                    <a:p>
                      <a:pPr algn="r"/>
                      <a:r>
                        <a:rPr lang="lt-LT" sz="4000" dirty="0" smtClean="0">
                          <a:solidFill>
                            <a:schemeClr val="tx2"/>
                          </a:solidFill>
                        </a:rPr>
                        <a:t>75</a:t>
                      </a:r>
                      <a:endParaRPr lang="lt-LT" sz="4000" dirty="0">
                        <a:solidFill>
                          <a:schemeClr val="tx2"/>
                        </a:solidFill>
                      </a:endParaRPr>
                    </a:p>
                  </a:txBody>
                  <a:tcPr/>
                </a:tc>
              </a:tr>
              <a:tr h="370840">
                <a:tc>
                  <a:txBody>
                    <a:bodyPr/>
                    <a:lstStyle/>
                    <a:p>
                      <a:r>
                        <a:rPr lang="lt-LT" sz="4000" dirty="0" smtClean="0">
                          <a:solidFill>
                            <a:schemeClr val="tx2"/>
                          </a:solidFill>
                        </a:rPr>
                        <a:t>PĮP vertinimas vyksta</a:t>
                      </a:r>
                      <a:endParaRPr lang="lt-LT" sz="4000" dirty="0">
                        <a:solidFill>
                          <a:schemeClr val="tx2"/>
                        </a:solidFill>
                      </a:endParaRPr>
                    </a:p>
                  </a:txBody>
                  <a:tcPr/>
                </a:tc>
                <a:tc>
                  <a:txBody>
                    <a:bodyPr/>
                    <a:lstStyle/>
                    <a:p>
                      <a:pPr algn="r"/>
                      <a:r>
                        <a:rPr lang="lt-LT" sz="4000" dirty="0" smtClean="0">
                          <a:solidFill>
                            <a:schemeClr val="tx2"/>
                          </a:solidFill>
                        </a:rPr>
                        <a:t>9</a:t>
                      </a:r>
                      <a:endParaRPr lang="lt-LT" sz="4000" dirty="0">
                        <a:solidFill>
                          <a:schemeClr val="tx2"/>
                        </a:solidFill>
                      </a:endParaRPr>
                    </a:p>
                  </a:txBody>
                  <a:tcPr/>
                </a:tc>
              </a:tr>
              <a:tr h="370840">
                <a:tc>
                  <a:txBody>
                    <a:bodyPr/>
                    <a:lstStyle/>
                    <a:p>
                      <a:r>
                        <a:rPr lang="lt-LT" sz="4000" dirty="0" smtClean="0">
                          <a:solidFill>
                            <a:schemeClr val="tx2"/>
                          </a:solidFill>
                        </a:rPr>
                        <a:t>PĮP vertinimas užbaigtas</a:t>
                      </a:r>
                      <a:endParaRPr lang="lt-LT" sz="4000" dirty="0">
                        <a:solidFill>
                          <a:schemeClr val="tx2"/>
                        </a:solidFill>
                      </a:endParaRPr>
                    </a:p>
                  </a:txBody>
                  <a:tcPr/>
                </a:tc>
                <a:tc>
                  <a:txBody>
                    <a:bodyPr/>
                    <a:lstStyle/>
                    <a:p>
                      <a:pPr algn="r"/>
                      <a:r>
                        <a:rPr lang="lt-LT" sz="4000" dirty="0" smtClean="0">
                          <a:solidFill>
                            <a:schemeClr val="tx2"/>
                          </a:solidFill>
                        </a:rPr>
                        <a:t>13</a:t>
                      </a:r>
                      <a:endParaRPr lang="lt-LT" sz="4000" dirty="0">
                        <a:solidFill>
                          <a:schemeClr val="tx2"/>
                        </a:solidFill>
                      </a:endParaRPr>
                    </a:p>
                  </a:txBody>
                  <a:tcPr/>
                </a:tc>
              </a:tr>
              <a:tr h="370840">
                <a:tc>
                  <a:txBody>
                    <a:bodyPr/>
                    <a:lstStyle/>
                    <a:p>
                      <a:r>
                        <a:rPr lang="lt-LT" sz="4000" dirty="0" smtClean="0">
                          <a:solidFill>
                            <a:schemeClr val="tx2"/>
                          </a:solidFill>
                        </a:rPr>
                        <a:t>Įgyvendinami projektai</a:t>
                      </a:r>
                      <a:endParaRPr lang="lt-LT" sz="4000" dirty="0">
                        <a:solidFill>
                          <a:schemeClr val="tx2"/>
                        </a:solidFill>
                      </a:endParaRPr>
                    </a:p>
                  </a:txBody>
                  <a:tcPr/>
                </a:tc>
                <a:tc>
                  <a:txBody>
                    <a:bodyPr/>
                    <a:lstStyle/>
                    <a:p>
                      <a:pPr algn="r"/>
                      <a:r>
                        <a:rPr lang="lt-LT" sz="4000" dirty="0" smtClean="0">
                          <a:solidFill>
                            <a:schemeClr val="tx2"/>
                          </a:solidFill>
                        </a:rPr>
                        <a:t>6</a:t>
                      </a:r>
                      <a:endParaRPr lang="lt-LT" sz="4000" dirty="0">
                        <a:solidFill>
                          <a:schemeClr val="tx2"/>
                        </a:solidFill>
                      </a:endParaRPr>
                    </a:p>
                  </a:txBody>
                  <a:tcPr/>
                </a:tc>
              </a:tr>
              <a:tr h="370840">
                <a:tc>
                  <a:txBody>
                    <a:bodyPr/>
                    <a:lstStyle/>
                    <a:p>
                      <a:r>
                        <a:rPr lang="lt-LT" sz="4000" dirty="0" smtClean="0">
                          <a:solidFill>
                            <a:schemeClr val="tx2"/>
                          </a:solidFill>
                        </a:rPr>
                        <a:t>Baigti projektai</a:t>
                      </a:r>
                      <a:endParaRPr lang="lt-LT" sz="4000" dirty="0">
                        <a:solidFill>
                          <a:schemeClr val="tx2"/>
                        </a:solidFill>
                      </a:endParaRPr>
                    </a:p>
                  </a:txBody>
                  <a:tcPr/>
                </a:tc>
                <a:tc>
                  <a:txBody>
                    <a:bodyPr/>
                    <a:lstStyle/>
                    <a:p>
                      <a:pPr algn="r"/>
                      <a:r>
                        <a:rPr lang="lt-LT" sz="4000" dirty="0" smtClean="0">
                          <a:solidFill>
                            <a:schemeClr val="tx2"/>
                          </a:solidFill>
                        </a:rPr>
                        <a:t>1</a:t>
                      </a:r>
                      <a:endParaRPr lang="lt-LT" sz="4000" dirty="0">
                        <a:solidFill>
                          <a:schemeClr val="tx2"/>
                        </a:solidFill>
                      </a:endParaRPr>
                    </a:p>
                  </a:txBody>
                  <a:tcPr/>
                </a:tc>
              </a:tr>
            </a:tbl>
          </a:graphicData>
        </a:graphic>
      </p:graphicFrame>
    </p:spTree>
    <p:extLst>
      <p:ext uri="{BB962C8B-B14F-4D97-AF65-F5344CB8AC3E}">
        <p14:creationId xmlns:p14="http://schemas.microsoft.com/office/powerpoint/2010/main" val="142052978"/>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627576" y="411110"/>
            <a:ext cx="22248834" cy="830997"/>
          </a:xfrm>
          <a:prstGeom prst="rect">
            <a:avLst/>
          </a:prstGeom>
          <a:noFill/>
        </p:spPr>
        <p:txBody>
          <a:bodyPr wrap="square" rtlCol="0">
            <a:spAutoFit/>
          </a:bodyPr>
          <a:lstStyle/>
          <a:p>
            <a:pPr algn="ctr"/>
            <a:r>
              <a:rPr lang="lt-LT" sz="4800" b="1" dirty="0" smtClean="0">
                <a:solidFill>
                  <a:schemeClr val="tx1">
                    <a:lumMod val="50000"/>
                  </a:schemeClr>
                </a:solidFill>
                <a:effectLst/>
                <a:ea typeface="Calibri" panose="020F0502020204030204" pitchFamily="34" charset="0"/>
                <a:cs typeface="Calibri" panose="020F0502020204030204" pitchFamily="34" charset="0"/>
              </a:rPr>
              <a:t>SVVP 2021-2027 m. programų įgyvendinimas 2023-06-27</a:t>
            </a:r>
            <a:endParaRPr lang="lt-LT" sz="4800" dirty="0">
              <a:solidFill>
                <a:schemeClr val="tx1">
                  <a:lumMod val="50000"/>
                </a:schemeClr>
              </a:solidFill>
              <a:cs typeface="Calibri" panose="020F0502020204030204" pitchFamily="34" charset="0"/>
            </a:endParaRPr>
          </a:p>
        </p:txBody>
      </p:sp>
      <p:pic>
        <p:nvPicPr>
          <p:cNvPr id="4" name="Paveikslėlis 3">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graphicFrame>
        <p:nvGraphicFramePr>
          <p:cNvPr id="5" name="Lentelė 4"/>
          <p:cNvGraphicFramePr>
            <a:graphicFrameLocks noGrp="1"/>
          </p:cNvGraphicFramePr>
          <p:nvPr>
            <p:extLst/>
          </p:nvPr>
        </p:nvGraphicFramePr>
        <p:xfrm>
          <a:off x="235698" y="2899430"/>
          <a:ext cx="24141952" cy="7406640"/>
        </p:xfrm>
        <a:graphic>
          <a:graphicData uri="http://schemas.openxmlformats.org/drawingml/2006/table">
            <a:tbl>
              <a:tblPr firstRow="1" bandRow="1">
                <a:tableStyleId>{5C22544A-7EE6-4342-B048-85BDC9FD1C3A}</a:tableStyleId>
              </a:tblPr>
              <a:tblGrid>
                <a:gridCol w="1310073"/>
                <a:gridCol w="1981200"/>
                <a:gridCol w="10493829"/>
                <a:gridCol w="3135086"/>
                <a:gridCol w="3026228"/>
                <a:gridCol w="4195536"/>
              </a:tblGrid>
              <a:tr h="370840">
                <a:tc>
                  <a:txBody>
                    <a:bodyPr/>
                    <a:lstStyle/>
                    <a:p>
                      <a:pPr algn="ctr"/>
                      <a:r>
                        <a:rPr lang="lt-LT" dirty="0" smtClean="0"/>
                        <a:t>Projekto Nr.</a:t>
                      </a:r>
                      <a:endParaRPr lang="lt-LT" dirty="0"/>
                    </a:p>
                  </a:txBody>
                  <a:tcPr/>
                </a:tc>
                <a:tc>
                  <a:txBody>
                    <a:bodyPr/>
                    <a:lstStyle/>
                    <a:p>
                      <a:pPr algn="ctr"/>
                      <a:r>
                        <a:rPr lang="lt-LT" dirty="0" smtClean="0"/>
                        <a:t>Projekto vykdytojas</a:t>
                      </a:r>
                      <a:endParaRPr lang="lt-LT" dirty="0"/>
                    </a:p>
                  </a:txBody>
                  <a:tcPr/>
                </a:tc>
                <a:tc>
                  <a:txBody>
                    <a:bodyPr/>
                    <a:lstStyle/>
                    <a:p>
                      <a:pPr algn="ctr"/>
                      <a:r>
                        <a:rPr lang="lt-LT" dirty="0" smtClean="0"/>
                        <a:t>Projekto pavadinimas</a:t>
                      </a:r>
                      <a:endParaRPr lang="lt-LT" dirty="0"/>
                    </a:p>
                  </a:txBody>
                  <a:tcPr/>
                </a:tc>
                <a:tc>
                  <a:txBody>
                    <a:bodyPr/>
                    <a:lstStyle/>
                    <a:p>
                      <a:pPr algn="ctr"/>
                      <a:r>
                        <a:rPr lang="lt-LT" dirty="0" smtClean="0"/>
                        <a:t>ES lėšos</a:t>
                      </a:r>
                      <a:endParaRPr lang="lt-LT" dirty="0"/>
                    </a:p>
                  </a:txBody>
                  <a:tcPr/>
                </a:tc>
                <a:tc>
                  <a:txBody>
                    <a:bodyPr/>
                    <a:lstStyle/>
                    <a:p>
                      <a:pPr algn="ctr"/>
                      <a:r>
                        <a:rPr lang="lt-LT" dirty="0" smtClean="0"/>
                        <a:t>BF lėšos</a:t>
                      </a:r>
                      <a:endParaRPr lang="lt-LT" dirty="0"/>
                    </a:p>
                  </a:txBody>
                  <a:tcPr/>
                </a:tc>
                <a:tc>
                  <a:txBody>
                    <a:bodyPr/>
                    <a:lstStyle/>
                    <a:p>
                      <a:pPr algn="ctr"/>
                      <a:r>
                        <a:rPr lang="lt-LT" dirty="0" smtClean="0"/>
                        <a:t>Iš viso</a:t>
                      </a:r>
                      <a:endParaRPr lang="lt-LT" dirty="0"/>
                    </a:p>
                  </a:txBody>
                  <a:tcPr/>
                </a:tc>
              </a:tr>
              <a:tr h="370840">
                <a:tc>
                  <a:txBody>
                    <a:bodyPr/>
                    <a:lstStyle/>
                    <a:p>
                      <a:r>
                        <a:rPr lang="lt-LT" dirty="0" smtClean="0">
                          <a:solidFill>
                            <a:schemeClr val="tx2"/>
                          </a:solidFill>
                        </a:rPr>
                        <a:t>1101</a:t>
                      </a:r>
                      <a:endParaRPr lang="lt-LT" dirty="0">
                        <a:solidFill>
                          <a:schemeClr val="tx2"/>
                        </a:solidFill>
                      </a:endParaRPr>
                    </a:p>
                  </a:txBody>
                  <a:tcPr/>
                </a:tc>
                <a:tc>
                  <a:txBody>
                    <a:bodyPr/>
                    <a:lstStyle/>
                    <a:p>
                      <a:r>
                        <a:rPr lang="lt-LT" dirty="0" smtClean="0">
                          <a:solidFill>
                            <a:schemeClr val="tx2"/>
                          </a:solidFill>
                        </a:rPr>
                        <a:t>VSAT</a:t>
                      </a:r>
                      <a:endParaRPr lang="lt-LT" dirty="0">
                        <a:solidFill>
                          <a:schemeClr val="tx2"/>
                        </a:solidFill>
                      </a:endParaRPr>
                    </a:p>
                  </a:txBody>
                  <a:tcPr/>
                </a:tc>
                <a:tc>
                  <a:txBody>
                    <a:bodyPr/>
                    <a:lstStyle/>
                    <a:p>
                      <a:r>
                        <a:rPr lang="lt-LT" dirty="0" smtClean="0">
                          <a:solidFill>
                            <a:schemeClr val="tx2"/>
                          </a:solidFill>
                        </a:rPr>
                        <a:t>Sienos stebėjimo sistemų diegimas</a:t>
                      </a:r>
                      <a:endParaRPr lang="lt-LT" dirty="0">
                        <a:solidFill>
                          <a:schemeClr val="tx2"/>
                        </a:solidFill>
                      </a:endParaRPr>
                    </a:p>
                  </a:txBody>
                  <a:tcPr/>
                </a:tc>
                <a:tc>
                  <a:txBody>
                    <a:bodyPr/>
                    <a:lstStyle/>
                    <a:p>
                      <a:pPr algn="r"/>
                      <a:r>
                        <a:rPr lang="lt-LT" dirty="0" smtClean="0">
                          <a:solidFill>
                            <a:schemeClr val="tx2"/>
                          </a:solidFill>
                        </a:rPr>
                        <a:t>36 014 034,59</a:t>
                      </a:r>
                      <a:endParaRPr lang="lt-LT" dirty="0">
                        <a:solidFill>
                          <a:schemeClr val="tx2"/>
                        </a:solidFill>
                      </a:endParaRPr>
                    </a:p>
                  </a:txBody>
                  <a:tcPr/>
                </a:tc>
                <a:tc>
                  <a:txBody>
                    <a:bodyPr/>
                    <a:lstStyle/>
                    <a:p>
                      <a:pPr algn="r"/>
                      <a:r>
                        <a:rPr lang="lt-LT" dirty="0" smtClean="0">
                          <a:solidFill>
                            <a:schemeClr val="tx2"/>
                          </a:solidFill>
                        </a:rPr>
                        <a:t>4 001 559,40</a:t>
                      </a:r>
                      <a:endParaRPr lang="lt-LT" dirty="0">
                        <a:solidFill>
                          <a:schemeClr val="tx2"/>
                        </a:solidFill>
                      </a:endParaRPr>
                    </a:p>
                  </a:txBody>
                  <a:tcPr/>
                </a:tc>
                <a:tc>
                  <a:txBody>
                    <a:bodyPr/>
                    <a:lstStyle/>
                    <a:p>
                      <a:pPr algn="r"/>
                      <a:r>
                        <a:rPr lang="lt-LT" dirty="0" smtClean="0">
                          <a:solidFill>
                            <a:schemeClr val="tx2"/>
                          </a:solidFill>
                        </a:rPr>
                        <a:t>40 015 593,99</a:t>
                      </a:r>
                      <a:endParaRPr lang="lt-LT" dirty="0">
                        <a:solidFill>
                          <a:schemeClr val="tx2"/>
                        </a:solidFill>
                      </a:endParaRPr>
                    </a:p>
                  </a:txBody>
                  <a:tcPr/>
                </a:tc>
              </a:tr>
              <a:tr h="370840">
                <a:tc>
                  <a:txBody>
                    <a:bodyPr/>
                    <a:lstStyle/>
                    <a:p>
                      <a:r>
                        <a:rPr lang="lt-LT" dirty="0" smtClean="0">
                          <a:solidFill>
                            <a:schemeClr val="tx2"/>
                          </a:solidFill>
                        </a:rPr>
                        <a:t>351</a:t>
                      </a:r>
                      <a:endParaRPr lang="lt-LT" dirty="0">
                        <a:solidFill>
                          <a:schemeClr val="tx2"/>
                        </a:solidFill>
                      </a:endParaRPr>
                    </a:p>
                  </a:txBody>
                  <a:tcPr/>
                </a:tc>
                <a:tc>
                  <a:txBody>
                    <a:bodyPr/>
                    <a:lstStyle/>
                    <a:p>
                      <a:r>
                        <a:rPr lang="lt-LT" dirty="0" smtClean="0">
                          <a:solidFill>
                            <a:schemeClr val="tx2"/>
                          </a:solidFill>
                        </a:rPr>
                        <a:t>URM</a:t>
                      </a:r>
                      <a:endParaRPr lang="lt-LT" dirty="0">
                        <a:solidFill>
                          <a:schemeClr val="tx2"/>
                        </a:solidFill>
                      </a:endParaRPr>
                    </a:p>
                  </a:txBody>
                  <a:tcPr/>
                </a:tc>
                <a:tc>
                  <a:txBody>
                    <a:bodyPr/>
                    <a:lstStyle/>
                    <a:p>
                      <a:r>
                        <a:rPr lang="lt-LT" dirty="0" smtClean="0">
                          <a:solidFill>
                            <a:schemeClr val="tx2"/>
                          </a:solidFill>
                        </a:rPr>
                        <a:t>Papildomos URM veiklos sąnaudos 2021–2023 m.</a:t>
                      </a:r>
                      <a:endParaRPr lang="lt-LT" dirty="0">
                        <a:solidFill>
                          <a:schemeClr val="tx2"/>
                        </a:solidFill>
                      </a:endParaRPr>
                    </a:p>
                  </a:txBody>
                  <a:tcPr/>
                </a:tc>
                <a:tc>
                  <a:txBody>
                    <a:bodyPr/>
                    <a:lstStyle/>
                    <a:p>
                      <a:pPr algn="r"/>
                      <a:r>
                        <a:rPr lang="lt-LT" dirty="0" smtClean="0">
                          <a:solidFill>
                            <a:schemeClr val="tx2"/>
                          </a:solidFill>
                        </a:rPr>
                        <a:t>16 374 215,94</a:t>
                      </a:r>
                      <a:endParaRPr lang="lt-LT" dirty="0">
                        <a:solidFill>
                          <a:schemeClr val="tx2"/>
                        </a:solidFill>
                      </a:endParaRPr>
                    </a:p>
                  </a:txBody>
                  <a:tcPr/>
                </a:tc>
                <a:tc>
                  <a:txBody>
                    <a:bodyPr/>
                    <a:lstStyle/>
                    <a:p>
                      <a:pPr algn="r"/>
                      <a:r>
                        <a:rPr lang="lt-LT" dirty="0" smtClean="0">
                          <a:solidFill>
                            <a:schemeClr val="tx2"/>
                          </a:solidFill>
                        </a:rPr>
                        <a:t>0,00</a:t>
                      </a:r>
                      <a:endParaRPr lang="lt-LT" dirty="0">
                        <a:solidFill>
                          <a:schemeClr val="tx2"/>
                        </a:solidFill>
                      </a:endParaRPr>
                    </a:p>
                  </a:txBody>
                  <a:tcPr/>
                </a:tc>
                <a:tc>
                  <a:txBody>
                    <a:bodyPr/>
                    <a:lstStyle/>
                    <a:p>
                      <a:pPr algn="r"/>
                      <a:r>
                        <a:rPr lang="lt-LT" dirty="0" smtClean="0">
                          <a:solidFill>
                            <a:schemeClr val="tx2"/>
                          </a:solidFill>
                        </a:rPr>
                        <a:t>16 374 215,94</a:t>
                      </a:r>
                      <a:endParaRPr lang="lt-LT" dirty="0">
                        <a:solidFill>
                          <a:schemeClr val="tx2"/>
                        </a:solidFill>
                      </a:endParaRPr>
                    </a:p>
                  </a:txBody>
                  <a:tcPr/>
                </a:tc>
              </a:tr>
              <a:tr h="370840">
                <a:tc>
                  <a:txBody>
                    <a:bodyPr/>
                    <a:lstStyle/>
                    <a:p>
                      <a:r>
                        <a:rPr lang="lt-LT" dirty="0" smtClean="0">
                          <a:solidFill>
                            <a:schemeClr val="tx2"/>
                          </a:solidFill>
                        </a:rPr>
                        <a:t>352</a:t>
                      </a:r>
                      <a:endParaRPr lang="lt-LT" dirty="0">
                        <a:solidFill>
                          <a:schemeClr val="tx2"/>
                        </a:solidFill>
                      </a:endParaRPr>
                    </a:p>
                  </a:txBody>
                  <a:tcPr/>
                </a:tc>
                <a:tc>
                  <a:txBody>
                    <a:bodyPr/>
                    <a:lstStyle/>
                    <a:p>
                      <a:r>
                        <a:rPr lang="lt-LT" dirty="0" smtClean="0">
                          <a:solidFill>
                            <a:schemeClr val="tx2"/>
                          </a:solidFill>
                        </a:rPr>
                        <a:t>VSAT</a:t>
                      </a:r>
                      <a:endParaRPr lang="lt-LT" dirty="0">
                        <a:solidFill>
                          <a:schemeClr val="tx2"/>
                        </a:solidFill>
                      </a:endParaRPr>
                    </a:p>
                  </a:txBody>
                  <a:tcPr/>
                </a:tc>
                <a:tc>
                  <a:txBody>
                    <a:bodyPr/>
                    <a:lstStyle/>
                    <a:p>
                      <a:r>
                        <a:rPr lang="lt-LT" dirty="0" smtClean="0">
                          <a:solidFill>
                            <a:schemeClr val="tx2"/>
                          </a:solidFill>
                        </a:rPr>
                        <a:t>Papildomos VSAT veiklos sąnaudos 2021–2023m.</a:t>
                      </a:r>
                    </a:p>
                  </a:txBody>
                  <a:tcPr/>
                </a:tc>
                <a:tc>
                  <a:txBody>
                    <a:bodyPr/>
                    <a:lstStyle/>
                    <a:p>
                      <a:pPr algn="r"/>
                      <a:r>
                        <a:rPr lang="lt-LT" dirty="0" smtClean="0">
                          <a:solidFill>
                            <a:schemeClr val="tx2"/>
                          </a:solidFill>
                        </a:rPr>
                        <a:t>21 000 000,00</a:t>
                      </a:r>
                      <a:endParaRPr lang="lt-LT" dirty="0">
                        <a:solidFill>
                          <a:schemeClr val="tx2"/>
                        </a:solidFill>
                      </a:endParaRPr>
                    </a:p>
                  </a:txBody>
                  <a:tcPr/>
                </a:tc>
                <a:tc>
                  <a:txBody>
                    <a:bodyPr/>
                    <a:lstStyle/>
                    <a:p>
                      <a:pPr algn="r"/>
                      <a:r>
                        <a:rPr lang="lt-LT" dirty="0" smtClean="0">
                          <a:solidFill>
                            <a:schemeClr val="tx2"/>
                          </a:solidFill>
                        </a:rPr>
                        <a:t>0,00</a:t>
                      </a:r>
                      <a:endParaRPr lang="lt-LT" dirty="0">
                        <a:solidFill>
                          <a:schemeClr val="tx2"/>
                        </a:solidFill>
                      </a:endParaRPr>
                    </a:p>
                  </a:txBody>
                  <a:tcPr/>
                </a:tc>
                <a:tc>
                  <a:txBody>
                    <a:bodyPr/>
                    <a:lstStyle/>
                    <a:p>
                      <a:pPr algn="r"/>
                      <a:r>
                        <a:rPr lang="lt-LT" dirty="0" smtClean="0">
                          <a:solidFill>
                            <a:schemeClr val="tx2"/>
                          </a:solidFill>
                        </a:rPr>
                        <a:t>21 000 000,00</a:t>
                      </a:r>
                      <a:endParaRPr lang="lt-LT" dirty="0">
                        <a:solidFill>
                          <a:schemeClr val="tx2"/>
                        </a:solidFill>
                      </a:endParaRPr>
                    </a:p>
                  </a:txBody>
                  <a:tcPr/>
                </a:tc>
              </a:tr>
              <a:tr h="370840">
                <a:tc>
                  <a:txBody>
                    <a:bodyPr/>
                    <a:lstStyle/>
                    <a:p>
                      <a:r>
                        <a:rPr lang="lt-LT" dirty="0" smtClean="0">
                          <a:solidFill>
                            <a:schemeClr val="tx2"/>
                          </a:solidFill>
                        </a:rPr>
                        <a:t>353</a:t>
                      </a:r>
                      <a:endParaRPr lang="lt-LT" dirty="0">
                        <a:solidFill>
                          <a:schemeClr val="tx2"/>
                        </a:solidFill>
                      </a:endParaRPr>
                    </a:p>
                  </a:txBody>
                  <a:tcPr/>
                </a:tc>
                <a:tc>
                  <a:txBody>
                    <a:bodyPr/>
                    <a:lstStyle/>
                    <a:p>
                      <a:r>
                        <a:rPr lang="lt-LT" dirty="0" smtClean="0">
                          <a:solidFill>
                            <a:schemeClr val="tx2"/>
                          </a:solidFill>
                        </a:rPr>
                        <a:t>PD</a:t>
                      </a:r>
                      <a:endParaRPr lang="lt-LT" dirty="0">
                        <a:solidFill>
                          <a:schemeClr val="tx2"/>
                        </a:solidFill>
                      </a:endParaRPr>
                    </a:p>
                  </a:txBody>
                  <a:tcPr/>
                </a:tc>
                <a:tc>
                  <a:txBody>
                    <a:bodyPr/>
                    <a:lstStyle/>
                    <a:p>
                      <a:r>
                        <a:rPr lang="lt-LT" dirty="0" smtClean="0">
                          <a:solidFill>
                            <a:schemeClr val="tx2"/>
                          </a:solidFill>
                        </a:rPr>
                        <a:t>Papildomos PD veiklos sąnaudos 2021–2023 m.</a:t>
                      </a:r>
                    </a:p>
                  </a:txBody>
                  <a:tcPr/>
                </a:tc>
                <a:tc>
                  <a:txBody>
                    <a:bodyPr/>
                    <a:lstStyle/>
                    <a:p>
                      <a:pPr algn="r"/>
                      <a:r>
                        <a:rPr lang="lt-LT" dirty="0" smtClean="0">
                          <a:solidFill>
                            <a:schemeClr val="tx2"/>
                          </a:solidFill>
                        </a:rPr>
                        <a:t>19 320 942,00</a:t>
                      </a:r>
                      <a:endParaRPr lang="lt-LT" dirty="0">
                        <a:solidFill>
                          <a:schemeClr val="tx2"/>
                        </a:solidFill>
                      </a:endParaRPr>
                    </a:p>
                  </a:txBody>
                  <a:tcPr/>
                </a:tc>
                <a:tc>
                  <a:txBody>
                    <a:bodyPr/>
                    <a:lstStyle/>
                    <a:p>
                      <a:pPr algn="r"/>
                      <a:r>
                        <a:rPr lang="lt-LT" dirty="0" smtClean="0">
                          <a:solidFill>
                            <a:schemeClr val="tx2"/>
                          </a:solidFill>
                        </a:rPr>
                        <a:t>0,00</a:t>
                      </a:r>
                      <a:endParaRPr lang="lt-LT" dirty="0">
                        <a:solidFill>
                          <a:schemeClr val="tx2"/>
                        </a:solidFill>
                      </a:endParaRPr>
                    </a:p>
                  </a:txBody>
                  <a:tcPr/>
                </a:tc>
                <a:tc>
                  <a:txBody>
                    <a:bodyPr/>
                    <a:lstStyle/>
                    <a:p>
                      <a:pPr algn="r"/>
                      <a:r>
                        <a:rPr lang="lt-LT" dirty="0" smtClean="0">
                          <a:solidFill>
                            <a:schemeClr val="tx2"/>
                          </a:solidFill>
                        </a:rPr>
                        <a:t>19 320 942,00</a:t>
                      </a:r>
                      <a:endParaRPr lang="lt-LT" dirty="0">
                        <a:solidFill>
                          <a:schemeClr val="tx2"/>
                        </a:solidFill>
                      </a:endParaRPr>
                    </a:p>
                  </a:txBody>
                  <a:tcPr/>
                </a:tc>
              </a:tr>
              <a:tr h="370840">
                <a:tc>
                  <a:txBody>
                    <a:bodyPr/>
                    <a:lstStyle/>
                    <a:p>
                      <a:r>
                        <a:rPr lang="lt-LT" dirty="0" smtClean="0">
                          <a:solidFill>
                            <a:schemeClr val="tx2"/>
                          </a:solidFill>
                        </a:rPr>
                        <a:t>354</a:t>
                      </a:r>
                      <a:endParaRPr lang="lt-LT" dirty="0">
                        <a:solidFill>
                          <a:schemeClr val="tx2"/>
                        </a:solidFill>
                      </a:endParaRPr>
                    </a:p>
                  </a:txBody>
                  <a:tcPr/>
                </a:tc>
                <a:tc>
                  <a:txBody>
                    <a:bodyPr/>
                    <a:lstStyle/>
                    <a:p>
                      <a:r>
                        <a:rPr lang="lt-LT" dirty="0" smtClean="0">
                          <a:solidFill>
                            <a:schemeClr val="tx2"/>
                          </a:solidFill>
                        </a:rPr>
                        <a:t>VST</a:t>
                      </a:r>
                      <a:endParaRPr lang="lt-LT" dirty="0">
                        <a:solidFill>
                          <a:schemeClr val="tx2"/>
                        </a:solidFill>
                      </a:endParaRPr>
                    </a:p>
                  </a:txBody>
                  <a:tcPr/>
                </a:tc>
                <a:tc>
                  <a:txBody>
                    <a:bodyPr/>
                    <a:lstStyle/>
                    <a:p>
                      <a:r>
                        <a:rPr lang="lt-LT" dirty="0" smtClean="0">
                          <a:solidFill>
                            <a:schemeClr val="tx2"/>
                          </a:solidFill>
                        </a:rPr>
                        <a:t>Papildomos VST veiklos sąnaudos 2021–2023 m.</a:t>
                      </a:r>
                    </a:p>
                  </a:txBody>
                  <a:tcPr/>
                </a:tc>
                <a:tc>
                  <a:txBody>
                    <a:bodyPr/>
                    <a:lstStyle/>
                    <a:p>
                      <a:pPr algn="r"/>
                      <a:r>
                        <a:rPr lang="lt-LT" dirty="0" smtClean="0">
                          <a:solidFill>
                            <a:schemeClr val="tx2"/>
                          </a:solidFill>
                        </a:rPr>
                        <a:t>24 937,00</a:t>
                      </a:r>
                      <a:endParaRPr lang="lt-LT" dirty="0">
                        <a:solidFill>
                          <a:schemeClr val="tx2"/>
                        </a:solidFill>
                      </a:endParaRPr>
                    </a:p>
                  </a:txBody>
                  <a:tcPr/>
                </a:tc>
                <a:tc>
                  <a:txBody>
                    <a:bodyPr/>
                    <a:lstStyle/>
                    <a:p>
                      <a:pPr algn="r"/>
                      <a:r>
                        <a:rPr lang="lt-LT" dirty="0" smtClean="0">
                          <a:solidFill>
                            <a:schemeClr val="tx2"/>
                          </a:solidFill>
                        </a:rPr>
                        <a:t>0,00</a:t>
                      </a:r>
                      <a:endParaRPr lang="lt-LT" dirty="0">
                        <a:solidFill>
                          <a:schemeClr val="tx2"/>
                        </a:solidFill>
                      </a:endParaRPr>
                    </a:p>
                  </a:txBody>
                  <a:tcPr/>
                </a:tc>
                <a:tc>
                  <a:txBody>
                    <a:bodyPr/>
                    <a:lstStyle/>
                    <a:p>
                      <a:pPr algn="r"/>
                      <a:r>
                        <a:rPr lang="lt-LT" dirty="0" smtClean="0">
                          <a:solidFill>
                            <a:schemeClr val="tx2"/>
                          </a:solidFill>
                        </a:rPr>
                        <a:t>24 937,00</a:t>
                      </a:r>
                      <a:endParaRPr lang="lt-LT" dirty="0">
                        <a:solidFill>
                          <a:schemeClr val="tx2"/>
                        </a:solidFill>
                      </a:endParaRPr>
                    </a:p>
                  </a:txBody>
                  <a:tcPr/>
                </a:tc>
              </a:tr>
              <a:tr h="370840">
                <a:tc>
                  <a:txBody>
                    <a:bodyPr/>
                    <a:lstStyle/>
                    <a:p>
                      <a:r>
                        <a:rPr lang="lt-LT" dirty="0" smtClean="0">
                          <a:solidFill>
                            <a:schemeClr val="tx2"/>
                          </a:solidFill>
                        </a:rPr>
                        <a:t>355*</a:t>
                      </a:r>
                      <a:endParaRPr lang="lt-LT" dirty="0">
                        <a:solidFill>
                          <a:schemeClr val="tx2"/>
                        </a:solidFill>
                      </a:endParaRPr>
                    </a:p>
                  </a:txBody>
                  <a:tcPr/>
                </a:tc>
                <a:tc>
                  <a:txBody>
                    <a:bodyPr/>
                    <a:lstStyle/>
                    <a:p>
                      <a:r>
                        <a:rPr lang="lt-LT" dirty="0" smtClean="0">
                          <a:solidFill>
                            <a:schemeClr val="tx2"/>
                          </a:solidFill>
                        </a:rPr>
                        <a:t>ADIC</a:t>
                      </a:r>
                      <a:endParaRPr lang="lt-LT" dirty="0">
                        <a:solidFill>
                          <a:schemeClr val="tx2"/>
                        </a:solidFill>
                      </a:endParaRPr>
                    </a:p>
                  </a:txBody>
                  <a:tcPr/>
                </a:tc>
                <a:tc>
                  <a:txBody>
                    <a:bodyPr/>
                    <a:lstStyle/>
                    <a:p>
                      <a:r>
                        <a:rPr lang="lt-LT" dirty="0" smtClean="0">
                          <a:solidFill>
                            <a:schemeClr val="tx2"/>
                          </a:solidFill>
                        </a:rPr>
                        <a:t>Papildomos ADIC veiklos sąnaudos 2021–2023 m.</a:t>
                      </a:r>
                    </a:p>
                  </a:txBody>
                  <a:tcPr/>
                </a:tc>
                <a:tc>
                  <a:txBody>
                    <a:bodyPr/>
                    <a:lstStyle/>
                    <a:p>
                      <a:pPr algn="r"/>
                      <a:r>
                        <a:rPr lang="lt-LT" dirty="0" smtClean="0">
                          <a:solidFill>
                            <a:schemeClr val="tx2"/>
                          </a:solidFill>
                        </a:rPr>
                        <a:t>595 320,00</a:t>
                      </a:r>
                      <a:endParaRPr lang="lt-LT" dirty="0">
                        <a:solidFill>
                          <a:schemeClr val="tx2"/>
                        </a:solidFill>
                      </a:endParaRPr>
                    </a:p>
                  </a:txBody>
                  <a:tcPr/>
                </a:tc>
                <a:tc>
                  <a:txBody>
                    <a:bodyPr/>
                    <a:lstStyle/>
                    <a:p>
                      <a:pPr algn="r"/>
                      <a:r>
                        <a:rPr lang="lt-LT" dirty="0" smtClean="0">
                          <a:solidFill>
                            <a:schemeClr val="tx2"/>
                          </a:solidFill>
                        </a:rPr>
                        <a:t>0,00</a:t>
                      </a:r>
                      <a:endParaRPr lang="lt-LT" dirty="0">
                        <a:solidFill>
                          <a:schemeClr val="tx2"/>
                        </a:solidFill>
                      </a:endParaRPr>
                    </a:p>
                  </a:txBody>
                  <a:tcPr/>
                </a:tc>
                <a:tc>
                  <a:txBody>
                    <a:bodyPr/>
                    <a:lstStyle/>
                    <a:p>
                      <a:pPr algn="r"/>
                      <a:r>
                        <a:rPr lang="lt-LT" dirty="0" smtClean="0">
                          <a:solidFill>
                            <a:schemeClr val="tx2"/>
                          </a:solidFill>
                        </a:rPr>
                        <a:t>595 320,00</a:t>
                      </a:r>
                      <a:endParaRPr lang="lt-LT" dirty="0">
                        <a:solidFill>
                          <a:schemeClr val="tx2"/>
                        </a:solidFill>
                      </a:endParaRPr>
                    </a:p>
                  </a:txBody>
                  <a:tcPr/>
                </a:tc>
              </a:tr>
              <a:tr h="370840">
                <a:tc>
                  <a:txBody>
                    <a:bodyPr/>
                    <a:lstStyle/>
                    <a:p>
                      <a:r>
                        <a:rPr lang="lt-LT" dirty="0" smtClean="0">
                          <a:solidFill>
                            <a:schemeClr val="tx2"/>
                          </a:solidFill>
                        </a:rPr>
                        <a:t>356</a:t>
                      </a:r>
                      <a:endParaRPr lang="lt-LT" dirty="0">
                        <a:solidFill>
                          <a:schemeClr val="tx2"/>
                        </a:solidFill>
                      </a:endParaRPr>
                    </a:p>
                  </a:txBody>
                  <a:tcPr/>
                </a:tc>
                <a:tc>
                  <a:txBody>
                    <a:bodyPr/>
                    <a:lstStyle/>
                    <a:p>
                      <a:r>
                        <a:rPr lang="lt-LT" dirty="0" smtClean="0">
                          <a:solidFill>
                            <a:schemeClr val="tx2"/>
                          </a:solidFill>
                        </a:rPr>
                        <a:t>IRD</a:t>
                      </a:r>
                      <a:endParaRPr lang="lt-LT" dirty="0">
                        <a:solidFill>
                          <a:schemeClr val="tx2"/>
                        </a:solidFill>
                      </a:endParaRPr>
                    </a:p>
                  </a:txBody>
                  <a:tcPr/>
                </a:tc>
                <a:tc>
                  <a:txBody>
                    <a:bodyPr/>
                    <a:lstStyle/>
                    <a:p>
                      <a:r>
                        <a:rPr lang="lt-LT" dirty="0" smtClean="0">
                          <a:solidFill>
                            <a:schemeClr val="tx2"/>
                          </a:solidFill>
                        </a:rPr>
                        <a:t>Papildomos IRD veiklos sąnaudos 2021–2023 m.</a:t>
                      </a:r>
                    </a:p>
                  </a:txBody>
                  <a:tcPr/>
                </a:tc>
                <a:tc>
                  <a:txBody>
                    <a:bodyPr/>
                    <a:lstStyle/>
                    <a:p>
                      <a:pPr algn="r"/>
                      <a:r>
                        <a:rPr lang="lt-LT" dirty="0" smtClean="0">
                          <a:solidFill>
                            <a:schemeClr val="tx2"/>
                          </a:solidFill>
                        </a:rPr>
                        <a:t>971 333,00</a:t>
                      </a:r>
                      <a:endParaRPr lang="lt-LT" dirty="0">
                        <a:solidFill>
                          <a:schemeClr val="tx2"/>
                        </a:solidFill>
                      </a:endParaRPr>
                    </a:p>
                  </a:txBody>
                  <a:tcPr/>
                </a:tc>
                <a:tc>
                  <a:txBody>
                    <a:bodyPr/>
                    <a:lstStyle/>
                    <a:p>
                      <a:pPr algn="r"/>
                      <a:r>
                        <a:rPr lang="lt-LT" dirty="0" smtClean="0">
                          <a:solidFill>
                            <a:schemeClr val="tx2"/>
                          </a:solidFill>
                        </a:rPr>
                        <a:t>0,00</a:t>
                      </a:r>
                      <a:endParaRPr lang="lt-LT" dirty="0">
                        <a:solidFill>
                          <a:schemeClr val="tx2"/>
                        </a:solidFill>
                      </a:endParaRPr>
                    </a:p>
                  </a:txBody>
                  <a:tcPr/>
                </a:tc>
                <a:tc>
                  <a:txBody>
                    <a:bodyPr/>
                    <a:lstStyle/>
                    <a:p>
                      <a:pPr algn="r"/>
                      <a:r>
                        <a:rPr lang="lt-LT" dirty="0" smtClean="0">
                          <a:solidFill>
                            <a:schemeClr val="tx2"/>
                          </a:solidFill>
                        </a:rPr>
                        <a:t>971 333,00</a:t>
                      </a:r>
                      <a:endParaRPr lang="lt-LT" dirty="0">
                        <a:solidFill>
                          <a:schemeClr val="tx2"/>
                        </a:solidFill>
                      </a:endParaRPr>
                    </a:p>
                  </a:txBody>
                  <a:tcPr/>
                </a:tc>
              </a:tr>
              <a:tr h="370840">
                <a:tc>
                  <a:txBody>
                    <a:bodyPr/>
                    <a:lstStyle/>
                    <a:p>
                      <a:endParaRPr lang="lt-LT" dirty="0">
                        <a:solidFill>
                          <a:schemeClr val="tx2"/>
                        </a:solidFill>
                      </a:endParaRPr>
                    </a:p>
                  </a:txBody>
                  <a:tcPr/>
                </a:tc>
                <a:tc>
                  <a:txBody>
                    <a:bodyPr/>
                    <a:lstStyle/>
                    <a:p>
                      <a:endParaRPr lang="lt-LT" dirty="0">
                        <a:solidFill>
                          <a:schemeClr val="tx2"/>
                        </a:solidFill>
                      </a:endParaRPr>
                    </a:p>
                  </a:txBody>
                  <a:tcPr/>
                </a:tc>
                <a:tc>
                  <a:txBody>
                    <a:bodyPr/>
                    <a:lstStyle/>
                    <a:p>
                      <a:pPr algn="r"/>
                      <a:r>
                        <a:rPr lang="lt-LT" dirty="0" smtClean="0">
                          <a:solidFill>
                            <a:schemeClr val="tx2"/>
                          </a:solidFill>
                        </a:rPr>
                        <a:t>Iš viso:</a:t>
                      </a:r>
                    </a:p>
                  </a:txBody>
                  <a:tcPr/>
                </a:tc>
                <a:tc>
                  <a:txBody>
                    <a:bodyPr/>
                    <a:lstStyle/>
                    <a:p>
                      <a:pPr algn="r"/>
                      <a:r>
                        <a:rPr lang="lt-LT" dirty="0" smtClean="0">
                          <a:solidFill>
                            <a:schemeClr val="tx2"/>
                          </a:solidFill>
                        </a:rPr>
                        <a:t>94 300 782,53</a:t>
                      </a:r>
                      <a:endParaRPr lang="lt-LT" dirty="0">
                        <a:solidFill>
                          <a:schemeClr val="tx2"/>
                        </a:solidFill>
                      </a:endParaRPr>
                    </a:p>
                  </a:txBody>
                  <a:tcPr/>
                </a:tc>
                <a:tc>
                  <a:txBody>
                    <a:bodyPr/>
                    <a:lstStyle/>
                    <a:p>
                      <a:pPr algn="r"/>
                      <a:r>
                        <a:rPr lang="lt-LT" dirty="0" smtClean="0">
                          <a:solidFill>
                            <a:schemeClr val="tx2"/>
                          </a:solidFill>
                        </a:rPr>
                        <a:t>4 001 559,40</a:t>
                      </a:r>
                      <a:endParaRPr lang="lt-LT" dirty="0">
                        <a:solidFill>
                          <a:schemeClr val="tx2"/>
                        </a:solidFill>
                      </a:endParaRPr>
                    </a:p>
                  </a:txBody>
                  <a:tcPr/>
                </a:tc>
                <a:tc>
                  <a:txBody>
                    <a:bodyPr/>
                    <a:lstStyle/>
                    <a:p>
                      <a:pPr algn="r"/>
                      <a:r>
                        <a:rPr lang="lt-LT" dirty="0" smtClean="0">
                          <a:solidFill>
                            <a:schemeClr val="tx2"/>
                          </a:solidFill>
                        </a:rPr>
                        <a:t>98 302 341,93</a:t>
                      </a:r>
                      <a:endParaRPr lang="lt-LT" dirty="0">
                        <a:solidFill>
                          <a:schemeClr val="tx2"/>
                        </a:solidFill>
                      </a:endParaRPr>
                    </a:p>
                  </a:txBody>
                  <a:tcPr/>
                </a:tc>
              </a:tr>
            </a:tbl>
          </a:graphicData>
        </a:graphic>
      </p:graphicFrame>
    </p:spTree>
    <p:extLst>
      <p:ext uri="{BB962C8B-B14F-4D97-AF65-F5344CB8AC3E}">
        <p14:creationId xmlns:p14="http://schemas.microsoft.com/office/powerpoint/2010/main" val="1496705367"/>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627576" y="251090"/>
            <a:ext cx="22248834" cy="830997"/>
          </a:xfrm>
          <a:prstGeom prst="rect">
            <a:avLst/>
          </a:prstGeom>
          <a:noFill/>
        </p:spPr>
        <p:txBody>
          <a:bodyPr wrap="square" rtlCol="0">
            <a:spAutoFit/>
          </a:bodyPr>
          <a:lstStyle/>
          <a:p>
            <a:pPr algn="ctr"/>
            <a:r>
              <a:rPr lang="lt-LT" sz="4800" b="1" dirty="0" smtClean="0">
                <a:solidFill>
                  <a:schemeClr val="tx1">
                    <a:lumMod val="50000"/>
                  </a:schemeClr>
                </a:solidFill>
                <a:effectLst/>
                <a:ea typeface="Calibri" panose="020F0502020204030204" pitchFamily="34" charset="0"/>
                <a:cs typeface="Calibri" panose="020F0502020204030204" pitchFamily="34" charset="0"/>
              </a:rPr>
              <a:t>VSF 2021-2027 m. programos įgyvendinimas 2023-06-27</a:t>
            </a:r>
            <a:endParaRPr lang="lt-LT" sz="4800" dirty="0">
              <a:solidFill>
                <a:schemeClr val="tx1">
                  <a:lumMod val="50000"/>
                </a:schemeClr>
              </a:solidFill>
              <a:cs typeface="Calibri" panose="020F0502020204030204" pitchFamily="34" charset="0"/>
            </a:endParaRPr>
          </a:p>
        </p:txBody>
      </p:sp>
      <p:pic>
        <p:nvPicPr>
          <p:cNvPr id="4" name="Paveikslėlis 3">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graphicFrame>
        <p:nvGraphicFramePr>
          <p:cNvPr id="3" name="Lentelė 2"/>
          <p:cNvGraphicFramePr>
            <a:graphicFrameLocks noGrp="1"/>
          </p:cNvGraphicFramePr>
          <p:nvPr>
            <p:extLst/>
          </p:nvPr>
        </p:nvGraphicFramePr>
        <p:xfrm>
          <a:off x="3634741" y="1396766"/>
          <a:ext cx="16870680" cy="10424160"/>
        </p:xfrm>
        <a:graphic>
          <a:graphicData uri="http://schemas.openxmlformats.org/drawingml/2006/table">
            <a:tbl>
              <a:tblPr firstRow="1" bandRow="1">
                <a:tableStyleId>{5C22544A-7EE6-4342-B048-85BDC9FD1C3A}</a:tableStyleId>
              </a:tblPr>
              <a:tblGrid>
                <a:gridCol w="10080821"/>
                <a:gridCol w="6789859"/>
              </a:tblGrid>
              <a:tr h="370840">
                <a:tc>
                  <a:txBody>
                    <a:bodyPr/>
                    <a:lstStyle/>
                    <a:p>
                      <a:endParaRPr lang="lt-LT" sz="4000" dirty="0"/>
                    </a:p>
                  </a:txBody>
                  <a:tcPr/>
                </a:tc>
                <a:tc>
                  <a:txBody>
                    <a:bodyPr/>
                    <a:lstStyle/>
                    <a:p>
                      <a:pPr algn="ctr"/>
                      <a:r>
                        <a:rPr lang="lt-LT" sz="4000" smtClean="0"/>
                        <a:t>VSF</a:t>
                      </a:r>
                      <a:endParaRPr lang="lt-LT" sz="4000" dirty="0"/>
                    </a:p>
                  </a:txBody>
                  <a:tcPr/>
                </a:tc>
              </a:tr>
              <a:tr h="370840">
                <a:tc>
                  <a:txBody>
                    <a:bodyPr/>
                    <a:lstStyle/>
                    <a:p>
                      <a:r>
                        <a:rPr lang="lt-LT" sz="4000" dirty="0" smtClean="0">
                          <a:solidFill>
                            <a:schemeClr val="tx2"/>
                          </a:solidFill>
                        </a:rPr>
                        <a:t>Skirta </a:t>
                      </a:r>
                      <a:r>
                        <a:rPr lang="lt-LT" sz="2800" i="1" dirty="0" smtClean="0">
                          <a:solidFill>
                            <a:schemeClr val="tx2"/>
                          </a:solidFill>
                        </a:rPr>
                        <a:t>(EK 2022-11-07)</a:t>
                      </a:r>
                      <a:endParaRPr lang="lt-LT" sz="2800" i="1" dirty="0">
                        <a:solidFill>
                          <a:schemeClr val="tx2"/>
                        </a:solidFill>
                      </a:endParaRPr>
                    </a:p>
                  </a:txBody>
                  <a:tcPr/>
                </a:tc>
                <a:tc>
                  <a:txBody>
                    <a:bodyPr/>
                    <a:lstStyle/>
                    <a:p>
                      <a:pPr algn="r"/>
                      <a:r>
                        <a:rPr lang="lt-LT" sz="4000" dirty="0" smtClean="0">
                          <a:solidFill>
                            <a:schemeClr val="tx1">
                              <a:lumMod val="50000"/>
                            </a:schemeClr>
                          </a:solidFill>
                          <a:cs typeface="Calibri" panose="020F0502020204030204" pitchFamily="34" charset="0"/>
                        </a:rPr>
                        <a:t>28 255 780,53</a:t>
                      </a:r>
                      <a:endParaRPr lang="lt-LT" sz="4000" dirty="0">
                        <a:solidFill>
                          <a:schemeClr val="tx2"/>
                        </a:solidFill>
                      </a:endParaRPr>
                    </a:p>
                  </a:txBody>
                  <a:tcPr/>
                </a:tc>
              </a:tr>
              <a:tr h="370840">
                <a:tc>
                  <a:txBody>
                    <a:bodyPr/>
                    <a:lstStyle/>
                    <a:p>
                      <a:r>
                        <a:rPr lang="lt-LT" sz="4000" dirty="0" smtClean="0">
                          <a:solidFill>
                            <a:schemeClr val="tx2"/>
                          </a:solidFill>
                        </a:rPr>
                        <a:t>Geresnis keitimasis informacija</a:t>
                      </a:r>
                      <a:endParaRPr lang="lt-LT" sz="4000" dirty="0">
                        <a:solidFill>
                          <a:schemeClr val="tx2"/>
                        </a:solidFill>
                      </a:endParaRPr>
                    </a:p>
                  </a:txBody>
                  <a:tcPr/>
                </a:tc>
                <a:tc>
                  <a:txBody>
                    <a:bodyPr/>
                    <a:lstStyle/>
                    <a:p>
                      <a:pPr algn="r"/>
                      <a:r>
                        <a:rPr lang="lt-LT" sz="4000" dirty="0" smtClean="0">
                          <a:solidFill>
                            <a:schemeClr val="tx2"/>
                          </a:solidFill>
                        </a:rPr>
                        <a:t>17 537 400,00</a:t>
                      </a:r>
                      <a:endParaRPr lang="lt-LT" sz="4000" dirty="0">
                        <a:solidFill>
                          <a:schemeClr val="tx2"/>
                        </a:solidFill>
                      </a:endParaRPr>
                    </a:p>
                  </a:txBody>
                  <a:tcPr/>
                </a:tc>
              </a:tr>
              <a:tr h="370840">
                <a:tc>
                  <a:txBody>
                    <a:bodyPr/>
                    <a:lstStyle/>
                    <a:p>
                      <a:r>
                        <a:rPr lang="lt-LT" sz="4000" dirty="0" smtClean="0">
                          <a:solidFill>
                            <a:schemeClr val="tx2"/>
                          </a:solidFill>
                        </a:rPr>
                        <a:t>Aktyvesnis operatyvinis bendradarbiavimas</a:t>
                      </a:r>
                      <a:endParaRPr lang="lt-LT" sz="4000" dirty="0">
                        <a:solidFill>
                          <a:schemeClr val="tx2"/>
                        </a:solidFill>
                      </a:endParaRPr>
                    </a:p>
                  </a:txBody>
                  <a:tcPr/>
                </a:tc>
                <a:tc>
                  <a:txBody>
                    <a:bodyPr/>
                    <a:lstStyle/>
                    <a:p>
                      <a:pPr algn="r"/>
                      <a:r>
                        <a:rPr lang="lt-LT" sz="4000" dirty="0" smtClean="0">
                          <a:solidFill>
                            <a:schemeClr val="tx1">
                              <a:lumMod val="50000"/>
                            </a:schemeClr>
                          </a:solidFill>
                          <a:cs typeface="Calibri" panose="020F0502020204030204" pitchFamily="34" charset="0"/>
                        </a:rPr>
                        <a:t>3 832 855,53</a:t>
                      </a:r>
                      <a:endParaRPr lang="lt-LT" sz="4000" dirty="0">
                        <a:solidFill>
                          <a:schemeClr val="tx2"/>
                        </a:solidFill>
                      </a:endParaRPr>
                    </a:p>
                  </a:txBody>
                  <a:tcPr/>
                </a:tc>
              </a:tr>
              <a:tr h="370840">
                <a:tc>
                  <a:txBody>
                    <a:bodyPr/>
                    <a:lstStyle/>
                    <a:p>
                      <a:r>
                        <a:rPr lang="lt-LT" sz="4000" dirty="0" smtClean="0">
                          <a:solidFill>
                            <a:schemeClr val="tx2"/>
                          </a:solidFill>
                        </a:rPr>
                        <a:t>Kovos su nusikalstamumu ir jo prevencijos užtikrinimo gebėjimų stiprinimas</a:t>
                      </a:r>
                      <a:endParaRPr lang="lt-LT" sz="4000" dirty="0">
                        <a:solidFill>
                          <a:schemeClr val="tx2"/>
                        </a:solidFill>
                      </a:endParaRPr>
                    </a:p>
                  </a:txBody>
                  <a:tcPr/>
                </a:tc>
                <a:tc>
                  <a:txBody>
                    <a:bodyPr/>
                    <a:lstStyle/>
                    <a:p>
                      <a:pPr algn="r"/>
                      <a:r>
                        <a:rPr lang="lt-LT" sz="4000" dirty="0" smtClean="0">
                          <a:solidFill>
                            <a:schemeClr val="tx2"/>
                          </a:solidFill>
                        </a:rPr>
                        <a:t>6 885 525,00</a:t>
                      </a:r>
                      <a:endParaRPr lang="lt-LT" sz="4000" dirty="0">
                        <a:solidFill>
                          <a:schemeClr val="tx2"/>
                        </a:solidFill>
                      </a:endParaRPr>
                    </a:p>
                  </a:txBody>
                  <a:tcPr/>
                </a:tc>
              </a:tr>
              <a:tr h="370840">
                <a:tc>
                  <a:txBody>
                    <a:bodyPr/>
                    <a:lstStyle/>
                    <a:p>
                      <a:endParaRPr lang="lt-LT" sz="4000">
                        <a:solidFill>
                          <a:schemeClr val="tx2"/>
                        </a:solidFill>
                      </a:endParaRPr>
                    </a:p>
                  </a:txBody>
                  <a:tcPr/>
                </a:tc>
                <a:tc>
                  <a:txBody>
                    <a:bodyPr/>
                    <a:lstStyle/>
                    <a:p>
                      <a:pPr algn="r"/>
                      <a:endParaRPr lang="lt-LT" sz="4000" dirty="0">
                        <a:solidFill>
                          <a:schemeClr val="tx2"/>
                        </a:solidFill>
                      </a:endParaRPr>
                    </a:p>
                  </a:txBody>
                  <a:tcPr/>
                </a:tc>
              </a:tr>
              <a:tr h="370840">
                <a:tc>
                  <a:txBody>
                    <a:bodyPr/>
                    <a:lstStyle/>
                    <a:p>
                      <a:r>
                        <a:rPr lang="lt-LT" sz="4000" dirty="0" smtClean="0">
                          <a:solidFill>
                            <a:schemeClr val="tx2"/>
                          </a:solidFill>
                        </a:rPr>
                        <a:t>Deklaruota</a:t>
                      </a:r>
                      <a:r>
                        <a:rPr lang="lt-LT" sz="4000" baseline="0" dirty="0" smtClean="0">
                          <a:solidFill>
                            <a:schemeClr val="tx2"/>
                          </a:solidFill>
                        </a:rPr>
                        <a:t> EK</a:t>
                      </a:r>
                      <a:endParaRPr lang="lt-LT" sz="4000" dirty="0">
                        <a:solidFill>
                          <a:schemeClr val="tx2"/>
                        </a:solidFill>
                      </a:endParaRPr>
                    </a:p>
                  </a:txBody>
                  <a:tcPr/>
                </a:tc>
                <a:tc>
                  <a:txBody>
                    <a:bodyPr/>
                    <a:lstStyle/>
                    <a:p>
                      <a:pPr algn="r"/>
                      <a:r>
                        <a:rPr lang="lt-LT" sz="4000" dirty="0" smtClean="0">
                          <a:solidFill>
                            <a:schemeClr val="tx2"/>
                          </a:solidFill>
                        </a:rPr>
                        <a:t>0 proc.</a:t>
                      </a:r>
                      <a:endParaRPr lang="lt-LT" sz="4000" dirty="0">
                        <a:solidFill>
                          <a:schemeClr val="tx2"/>
                        </a:solidFill>
                      </a:endParaRPr>
                    </a:p>
                  </a:txBody>
                  <a:tcPr/>
                </a:tc>
              </a:tr>
              <a:tr h="370840">
                <a:tc>
                  <a:txBody>
                    <a:bodyPr/>
                    <a:lstStyle/>
                    <a:p>
                      <a:r>
                        <a:rPr lang="lt-LT" sz="4000" dirty="0" smtClean="0">
                          <a:solidFill>
                            <a:schemeClr val="tx2"/>
                          </a:solidFill>
                        </a:rPr>
                        <a:t>Liko deklaruoti</a:t>
                      </a:r>
                      <a:endParaRPr lang="lt-LT" sz="4000" dirty="0">
                        <a:solidFill>
                          <a:schemeClr val="tx2"/>
                        </a:solidFill>
                      </a:endParaRPr>
                    </a:p>
                  </a:txBody>
                  <a:tcPr/>
                </a:tc>
                <a:tc>
                  <a:txBody>
                    <a:bodyPr/>
                    <a:lstStyle/>
                    <a:p>
                      <a:pPr marL="0" marR="0" lvl="0" indent="0" algn="r" defTabSz="1828434" rtl="0" eaLnBrk="1" fontAlgn="auto" latinLnBrk="0" hangingPunct="1">
                        <a:lnSpc>
                          <a:spcPct val="100000"/>
                        </a:lnSpc>
                        <a:spcBef>
                          <a:spcPts val="0"/>
                        </a:spcBef>
                        <a:spcAft>
                          <a:spcPts val="0"/>
                        </a:spcAft>
                        <a:buClrTx/>
                        <a:buSzTx/>
                        <a:buFontTx/>
                        <a:buNone/>
                        <a:tabLst/>
                        <a:defRPr/>
                      </a:pPr>
                      <a:r>
                        <a:rPr lang="lt-LT" sz="4000" dirty="0" smtClean="0">
                          <a:solidFill>
                            <a:schemeClr val="tx1">
                              <a:lumMod val="50000"/>
                            </a:schemeClr>
                          </a:solidFill>
                          <a:cs typeface="Calibri" panose="020F0502020204030204" pitchFamily="34" charset="0"/>
                        </a:rPr>
                        <a:t>28 255 780,53 (100 proc.)</a:t>
                      </a:r>
                      <a:endParaRPr lang="lt-LT" sz="4000" dirty="0" smtClean="0">
                        <a:solidFill>
                          <a:schemeClr val="tx2"/>
                        </a:solidFill>
                      </a:endParaRPr>
                    </a:p>
                  </a:txBody>
                  <a:tcPr/>
                </a:tc>
              </a:tr>
              <a:tr h="370840">
                <a:tc>
                  <a:txBody>
                    <a:bodyPr/>
                    <a:lstStyle/>
                    <a:p>
                      <a:endParaRPr lang="lt-LT" sz="4000">
                        <a:solidFill>
                          <a:schemeClr val="tx2"/>
                        </a:solidFill>
                      </a:endParaRPr>
                    </a:p>
                  </a:txBody>
                  <a:tcPr/>
                </a:tc>
                <a:tc>
                  <a:txBody>
                    <a:bodyPr/>
                    <a:lstStyle/>
                    <a:p>
                      <a:pPr algn="r"/>
                      <a:endParaRPr lang="lt-LT" sz="4000" dirty="0">
                        <a:solidFill>
                          <a:schemeClr val="tx2"/>
                        </a:solidFill>
                      </a:endParaRPr>
                    </a:p>
                  </a:txBody>
                  <a:tcPr/>
                </a:tc>
              </a:tr>
              <a:tr h="370840">
                <a:tc>
                  <a:txBody>
                    <a:bodyPr/>
                    <a:lstStyle/>
                    <a:p>
                      <a:r>
                        <a:rPr lang="lt-LT" sz="4000" dirty="0" smtClean="0">
                          <a:solidFill>
                            <a:schemeClr val="tx2"/>
                          </a:solidFill>
                        </a:rPr>
                        <a:t>Planuojami</a:t>
                      </a:r>
                      <a:r>
                        <a:rPr lang="lt-LT" sz="4000" baseline="0" dirty="0" smtClean="0">
                          <a:solidFill>
                            <a:schemeClr val="tx2"/>
                          </a:solidFill>
                        </a:rPr>
                        <a:t> projektai viso</a:t>
                      </a:r>
                      <a:endParaRPr lang="lt-LT" sz="4000" dirty="0">
                        <a:solidFill>
                          <a:schemeClr val="tx2"/>
                        </a:solidFill>
                      </a:endParaRPr>
                    </a:p>
                  </a:txBody>
                  <a:tcPr/>
                </a:tc>
                <a:tc>
                  <a:txBody>
                    <a:bodyPr/>
                    <a:lstStyle/>
                    <a:p>
                      <a:pPr algn="r"/>
                      <a:r>
                        <a:rPr lang="lt-LT" sz="4000" dirty="0" smtClean="0">
                          <a:solidFill>
                            <a:schemeClr val="tx2"/>
                          </a:solidFill>
                        </a:rPr>
                        <a:t>38</a:t>
                      </a:r>
                      <a:endParaRPr lang="lt-LT" sz="4000" dirty="0">
                        <a:solidFill>
                          <a:schemeClr val="tx2"/>
                        </a:solidFill>
                      </a:endParaRPr>
                    </a:p>
                  </a:txBody>
                  <a:tcPr/>
                </a:tc>
              </a:tr>
              <a:tr h="370840">
                <a:tc>
                  <a:txBody>
                    <a:bodyPr/>
                    <a:lstStyle/>
                    <a:p>
                      <a:r>
                        <a:rPr lang="lt-LT" sz="4000" dirty="0" smtClean="0">
                          <a:solidFill>
                            <a:schemeClr val="tx2"/>
                          </a:solidFill>
                        </a:rPr>
                        <a:t>PĮP vertinimas vyksta</a:t>
                      </a:r>
                      <a:endParaRPr lang="lt-LT" sz="4000" dirty="0">
                        <a:solidFill>
                          <a:schemeClr val="tx2"/>
                        </a:solidFill>
                      </a:endParaRPr>
                    </a:p>
                  </a:txBody>
                  <a:tcPr/>
                </a:tc>
                <a:tc>
                  <a:txBody>
                    <a:bodyPr/>
                    <a:lstStyle/>
                    <a:p>
                      <a:pPr algn="r"/>
                      <a:r>
                        <a:rPr lang="lt-LT" sz="4000" dirty="0" smtClean="0">
                          <a:solidFill>
                            <a:schemeClr val="tx2"/>
                          </a:solidFill>
                        </a:rPr>
                        <a:t>1</a:t>
                      </a:r>
                      <a:endParaRPr lang="lt-LT" sz="4000" dirty="0">
                        <a:solidFill>
                          <a:schemeClr val="tx2"/>
                        </a:solidFill>
                      </a:endParaRPr>
                    </a:p>
                  </a:txBody>
                  <a:tcPr/>
                </a:tc>
              </a:tr>
              <a:tr h="370840">
                <a:tc>
                  <a:txBody>
                    <a:bodyPr/>
                    <a:lstStyle/>
                    <a:p>
                      <a:r>
                        <a:rPr lang="lt-LT" sz="4000" dirty="0" smtClean="0">
                          <a:solidFill>
                            <a:schemeClr val="tx2"/>
                          </a:solidFill>
                        </a:rPr>
                        <a:t>PĮP vertinimas užbaigtas</a:t>
                      </a:r>
                      <a:endParaRPr lang="lt-LT" sz="4000" dirty="0">
                        <a:solidFill>
                          <a:schemeClr val="tx2"/>
                        </a:solidFill>
                      </a:endParaRPr>
                    </a:p>
                  </a:txBody>
                  <a:tcPr/>
                </a:tc>
                <a:tc>
                  <a:txBody>
                    <a:bodyPr/>
                    <a:lstStyle/>
                    <a:p>
                      <a:pPr algn="r"/>
                      <a:r>
                        <a:rPr lang="lt-LT" sz="4000" dirty="0" smtClean="0">
                          <a:solidFill>
                            <a:schemeClr val="tx2"/>
                          </a:solidFill>
                        </a:rPr>
                        <a:t>6</a:t>
                      </a:r>
                      <a:endParaRPr lang="lt-LT" sz="4000" dirty="0">
                        <a:solidFill>
                          <a:schemeClr val="tx2"/>
                        </a:solidFill>
                      </a:endParaRPr>
                    </a:p>
                  </a:txBody>
                  <a:tcPr/>
                </a:tc>
              </a:tr>
              <a:tr h="370840">
                <a:tc>
                  <a:txBody>
                    <a:bodyPr/>
                    <a:lstStyle/>
                    <a:p>
                      <a:r>
                        <a:rPr lang="lt-LT" sz="4000" dirty="0" smtClean="0">
                          <a:solidFill>
                            <a:schemeClr val="tx2"/>
                          </a:solidFill>
                        </a:rPr>
                        <a:t>Įgyvendinami projektai</a:t>
                      </a:r>
                      <a:endParaRPr lang="lt-LT" sz="4000" dirty="0">
                        <a:solidFill>
                          <a:schemeClr val="tx2"/>
                        </a:solidFill>
                      </a:endParaRPr>
                    </a:p>
                  </a:txBody>
                  <a:tcPr/>
                </a:tc>
                <a:tc>
                  <a:txBody>
                    <a:bodyPr/>
                    <a:lstStyle/>
                    <a:p>
                      <a:pPr algn="r"/>
                      <a:r>
                        <a:rPr lang="lt-LT" sz="4000" dirty="0" smtClean="0">
                          <a:solidFill>
                            <a:schemeClr val="tx2"/>
                          </a:solidFill>
                        </a:rPr>
                        <a:t>0</a:t>
                      </a:r>
                      <a:endParaRPr lang="lt-LT" sz="4000" dirty="0">
                        <a:solidFill>
                          <a:schemeClr val="tx2"/>
                        </a:solidFill>
                      </a:endParaRPr>
                    </a:p>
                  </a:txBody>
                  <a:tcPr/>
                </a:tc>
              </a:tr>
              <a:tr h="370840">
                <a:tc>
                  <a:txBody>
                    <a:bodyPr/>
                    <a:lstStyle/>
                    <a:p>
                      <a:r>
                        <a:rPr lang="lt-LT" sz="4000" dirty="0" smtClean="0">
                          <a:solidFill>
                            <a:schemeClr val="tx2"/>
                          </a:solidFill>
                        </a:rPr>
                        <a:t>Baigti projektai</a:t>
                      </a:r>
                      <a:endParaRPr lang="lt-LT" sz="4000" dirty="0">
                        <a:solidFill>
                          <a:schemeClr val="tx2"/>
                        </a:solidFill>
                      </a:endParaRPr>
                    </a:p>
                  </a:txBody>
                  <a:tcPr/>
                </a:tc>
                <a:tc>
                  <a:txBody>
                    <a:bodyPr/>
                    <a:lstStyle/>
                    <a:p>
                      <a:pPr algn="r"/>
                      <a:r>
                        <a:rPr lang="lt-LT" sz="4000" dirty="0" smtClean="0">
                          <a:solidFill>
                            <a:schemeClr val="tx2"/>
                          </a:solidFill>
                        </a:rPr>
                        <a:t>0</a:t>
                      </a:r>
                      <a:endParaRPr lang="lt-LT" sz="4000" dirty="0">
                        <a:solidFill>
                          <a:schemeClr val="tx2"/>
                        </a:solidFill>
                      </a:endParaRPr>
                    </a:p>
                  </a:txBody>
                  <a:tcPr/>
                </a:tc>
              </a:tr>
            </a:tbl>
          </a:graphicData>
        </a:graphic>
      </p:graphicFrame>
    </p:spTree>
    <p:extLst>
      <p:ext uri="{BB962C8B-B14F-4D97-AF65-F5344CB8AC3E}">
        <p14:creationId xmlns:p14="http://schemas.microsoft.com/office/powerpoint/2010/main" val="121137702"/>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627576" y="672367"/>
            <a:ext cx="22248834" cy="830997"/>
          </a:xfrm>
          <a:prstGeom prst="rect">
            <a:avLst/>
          </a:prstGeom>
          <a:noFill/>
        </p:spPr>
        <p:txBody>
          <a:bodyPr wrap="square" rtlCol="0">
            <a:spAutoFit/>
          </a:bodyPr>
          <a:lstStyle/>
          <a:p>
            <a:pPr algn="ctr"/>
            <a:r>
              <a:rPr lang="lt-LT" sz="4800" b="1" dirty="0" smtClean="0">
                <a:solidFill>
                  <a:schemeClr val="tx1">
                    <a:lumMod val="50000"/>
                  </a:schemeClr>
                </a:solidFill>
                <a:effectLst/>
                <a:ea typeface="Calibri" panose="020F0502020204030204" pitchFamily="34" charset="0"/>
                <a:cs typeface="Calibri" panose="020F0502020204030204" pitchFamily="34" charset="0"/>
              </a:rPr>
              <a:t>Atsiskaitymas Europos Komisijai 2023 m.</a:t>
            </a:r>
            <a:endParaRPr lang="lt-LT" sz="4800" dirty="0">
              <a:solidFill>
                <a:schemeClr val="tx1">
                  <a:lumMod val="50000"/>
                </a:schemeClr>
              </a:solidFill>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sp>
        <p:nvSpPr>
          <p:cNvPr id="3" name="TextBox 2"/>
          <p:cNvSpPr txBox="1"/>
          <p:nvPr/>
        </p:nvSpPr>
        <p:spPr>
          <a:xfrm>
            <a:off x="184809" y="2690715"/>
            <a:ext cx="24335508" cy="8094524"/>
          </a:xfrm>
          <a:prstGeom prst="rect">
            <a:avLst/>
          </a:prstGeom>
          <a:noFill/>
        </p:spPr>
        <p:txBody>
          <a:bodyPr wrap="none" rtlCol="0">
            <a:spAutoFit/>
          </a:bodyPr>
          <a:lstStyle/>
          <a:p>
            <a:r>
              <a:rPr lang="lt-LT" sz="4000" b="1" dirty="0" smtClean="0">
                <a:solidFill>
                  <a:schemeClr val="accent1"/>
                </a:solidFill>
              </a:rPr>
              <a:t>Duomenų perdavimo ataskaitų </a:t>
            </a:r>
            <a:r>
              <a:rPr lang="lt-LT" sz="4000" dirty="0" smtClean="0">
                <a:solidFill>
                  <a:srgbClr val="000000"/>
                </a:solidFill>
              </a:rPr>
              <a:t>privalomas teikimas Europos Komisijai – 5 kartai per ataskaitinius metus </a:t>
            </a:r>
          </a:p>
          <a:p>
            <a:r>
              <a:rPr lang="lt-LT" sz="4000" dirty="0" smtClean="0">
                <a:solidFill>
                  <a:srgbClr val="000000"/>
                </a:solidFill>
              </a:rPr>
              <a:t>(pateikta sausio 31 d., balandžio 30 d.)</a:t>
            </a:r>
          </a:p>
          <a:p>
            <a:endParaRPr lang="lt-LT" sz="4000" dirty="0" smtClean="0">
              <a:solidFill>
                <a:srgbClr val="000000"/>
              </a:solidFill>
            </a:endParaRPr>
          </a:p>
          <a:p>
            <a:r>
              <a:rPr lang="lt-LT" sz="4000" b="1" dirty="0">
                <a:solidFill>
                  <a:schemeClr val="accent1"/>
                </a:solidFill>
              </a:rPr>
              <a:t>Prognozių </a:t>
            </a:r>
            <a:r>
              <a:rPr lang="lt-LT" sz="4000" dirty="0">
                <a:solidFill>
                  <a:srgbClr val="000000"/>
                </a:solidFill>
              </a:rPr>
              <a:t>privalomas teikimas Europos Komisijai – 2 kartai per ataskaitinius metus </a:t>
            </a:r>
          </a:p>
          <a:p>
            <a:r>
              <a:rPr lang="lt-LT" sz="4000" dirty="0">
                <a:solidFill>
                  <a:srgbClr val="000000"/>
                </a:solidFill>
              </a:rPr>
              <a:t>(pateikta sausio 31 d., liepos 31 d.)</a:t>
            </a:r>
          </a:p>
          <a:p>
            <a:endParaRPr lang="lt-LT" sz="4000" b="1" dirty="0" smtClean="0">
              <a:solidFill>
                <a:schemeClr val="accent1"/>
              </a:solidFill>
            </a:endParaRPr>
          </a:p>
          <a:p>
            <a:r>
              <a:rPr lang="lt-LT" sz="4000" b="1" dirty="0" smtClean="0">
                <a:solidFill>
                  <a:schemeClr val="accent1"/>
                </a:solidFill>
              </a:rPr>
              <a:t>Mokėjimo paraiškos </a:t>
            </a:r>
            <a:r>
              <a:rPr lang="lt-LT" sz="4000" dirty="0" smtClean="0">
                <a:solidFill>
                  <a:srgbClr val="000000"/>
                </a:solidFill>
              </a:rPr>
              <a:t>– iki 6 kartų per ataskaitinius metus</a:t>
            </a:r>
          </a:p>
          <a:p>
            <a:r>
              <a:rPr lang="lt-LT" sz="4000" dirty="0" smtClean="0">
                <a:solidFill>
                  <a:srgbClr val="000000"/>
                </a:solidFill>
              </a:rPr>
              <a:t>(pateikta gegužės 16 d.)</a:t>
            </a:r>
          </a:p>
          <a:p>
            <a:endParaRPr lang="lt-LT" sz="4000" dirty="0">
              <a:solidFill>
                <a:srgbClr val="000000"/>
              </a:solidFill>
            </a:endParaRPr>
          </a:p>
          <a:p>
            <a:r>
              <a:rPr lang="lt-LT" sz="4000" b="1" dirty="0" smtClean="0">
                <a:solidFill>
                  <a:schemeClr val="accent1"/>
                </a:solidFill>
              </a:rPr>
              <a:t>Metinės veiklos rezultatų ataskaitos </a:t>
            </a:r>
            <a:r>
              <a:rPr lang="lt-LT" sz="4000" dirty="0" smtClean="0">
                <a:solidFill>
                  <a:srgbClr val="000000"/>
                </a:solidFill>
              </a:rPr>
              <a:t>(privaloma) – iki vasario 15 d. apie programų įgyvendinimą.</a:t>
            </a:r>
          </a:p>
          <a:p>
            <a:endParaRPr lang="lt-LT" sz="4000" dirty="0">
              <a:solidFill>
                <a:srgbClr val="000000"/>
              </a:solidFill>
            </a:endParaRPr>
          </a:p>
          <a:p>
            <a:endParaRPr lang="lt-LT" sz="4000" dirty="0" smtClean="0">
              <a:solidFill>
                <a:srgbClr val="000000"/>
              </a:solidFill>
            </a:endParaRPr>
          </a:p>
          <a:p>
            <a:r>
              <a:rPr lang="lt-LT" sz="4000" dirty="0" smtClean="0">
                <a:solidFill>
                  <a:srgbClr val="000000"/>
                </a:solidFill>
              </a:rPr>
              <a:t>          *ataskaitiniai metai nuo liepos 1 d. iki kitų metų birželio 30 d.</a:t>
            </a:r>
            <a:endParaRPr lang="lt-LT" sz="4000" dirty="0">
              <a:solidFill>
                <a:srgbClr val="000000"/>
              </a:solidFill>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Tree>
    <p:extLst>
      <p:ext uri="{BB962C8B-B14F-4D97-AF65-F5344CB8AC3E}">
        <p14:creationId xmlns:p14="http://schemas.microsoft.com/office/powerpoint/2010/main" val="3692662083"/>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2F3ACF-AB67-2CC9-9701-212A24F97F5F}"/>
              </a:ext>
            </a:extLst>
          </p:cNvPr>
          <p:cNvSpPr txBox="1"/>
          <p:nvPr/>
        </p:nvSpPr>
        <p:spPr>
          <a:xfrm>
            <a:off x="947616" y="672367"/>
            <a:ext cx="22248834" cy="830997"/>
          </a:xfrm>
          <a:prstGeom prst="rect">
            <a:avLst/>
          </a:prstGeom>
          <a:noFill/>
        </p:spPr>
        <p:txBody>
          <a:bodyPr wrap="square" rtlCol="0">
            <a:spAutoFit/>
          </a:bodyPr>
          <a:lstStyle/>
          <a:p>
            <a:pPr algn="ctr"/>
            <a:r>
              <a:rPr lang="pt-BR" sz="4800" b="1" dirty="0">
                <a:solidFill>
                  <a:schemeClr val="tx1">
                    <a:lumMod val="50000"/>
                  </a:schemeClr>
                </a:solidFill>
                <a:ea typeface="Calibri" panose="020F0502020204030204" pitchFamily="34" charset="0"/>
                <a:cs typeface="Calibri" panose="020F0502020204030204" pitchFamily="34" charset="0"/>
              </a:rPr>
              <a:t>SVVP programos pakeitimo </a:t>
            </a:r>
            <a:r>
              <a:rPr lang="lt-LT" sz="4800" b="1" dirty="0" smtClean="0">
                <a:solidFill>
                  <a:schemeClr val="tx1">
                    <a:lumMod val="50000"/>
                  </a:schemeClr>
                </a:solidFill>
                <a:ea typeface="Calibri" panose="020F0502020204030204" pitchFamily="34" charset="0"/>
                <a:cs typeface="Calibri" panose="020F0502020204030204" pitchFamily="34" charset="0"/>
              </a:rPr>
              <a:t>tvirtinimas (1)</a:t>
            </a:r>
            <a:endParaRPr lang="lt-LT" sz="4800" dirty="0">
              <a:solidFill>
                <a:schemeClr val="tx1">
                  <a:lumMod val="50000"/>
                </a:schemeClr>
              </a:solidFill>
              <a:cs typeface="Calibri" panose="020F0502020204030204" pitchFamily="34" charset="0"/>
            </a:endParaRPr>
          </a:p>
        </p:txBody>
      </p:sp>
      <p:sp>
        <p:nvSpPr>
          <p:cNvPr id="5" name="TextBox 4">
            <a:extLst>
              <a:ext uri="{FF2B5EF4-FFF2-40B4-BE49-F238E27FC236}">
                <a16:creationId xmlns="" xmlns:a16="http://schemas.microsoft.com/office/drawing/2014/main" id="{0B218A56-4789-67CB-23A9-94498073542A}"/>
              </a:ext>
            </a:extLst>
          </p:cNvPr>
          <p:cNvSpPr txBox="1"/>
          <p:nvPr/>
        </p:nvSpPr>
        <p:spPr>
          <a:xfrm>
            <a:off x="1172562" y="3147745"/>
            <a:ext cx="22116313" cy="1200329"/>
          </a:xfrm>
          <a:prstGeom prst="rect">
            <a:avLst/>
          </a:prstGeom>
          <a:noFill/>
        </p:spPr>
        <p:txBody>
          <a:bodyPr wrap="square" rtlCol="0">
            <a:spAutoFit/>
          </a:bodyPr>
          <a:lstStyle/>
          <a:p>
            <a:pPr algn="just" rtl="0" eaLnBrk="1" fontAlgn="ctr" latinLnBrk="0" hangingPunct="1">
              <a:spcBef>
                <a:spcPts val="0"/>
              </a:spcBef>
              <a:spcAft>
                <a:spcPts val="0"/>
              </a:spcAft>
              <a:tabLst>
                <a:tab pos="3060065" algn="ctr"/>
                <a:tab pos="6120130" algn="r"/>
                <a:tab pos="540385" algn="l"/>
                <a:tab pos="3060065" algn="ctr"/>
                <a:tab pos="6120130" algn="r"/>
              </a:tabLst>
            </a:pPr>
            <a:r>
              <a:rPr lang="lt-LT" dirty="0">
                <a:solidFill>
                  <a:schemeClr val="tx1">
                    <a:lumMod val="50000"/>
                  </a:schemeClr>
                </a:solidFill>
                <a:cs typeface="Calibri" panose="020F0502020204030204" pitchFamily="34" charset="0"/>
              </a:rPr>
              <a:t>	</a:t>
            </a:r>
            <a:r>
              <a:rPr lang="lt-LT" dirty="0" smtClean="0">
                <a:solidFill>
                  <a:schemeClr val="tx1">
                    <a:lumMod val="50000"/>
                  </a:schemeClr>
                </a:solidFill>
                <a:cs typeface="Calibri" panose="020F0502020204030204" pitchFamily="34" charset="0"/>
              </a:rPr>
              <a:t>	</a:t>
            </a:r>
          </a:p>
          <a:p>
            <a:pPr algn="just" rtl="0" eaLnBrk="1" fontAlgn="ctr" latinLnBrk="0" hangingPunct="1">
              <a:spcBef>
                <a:spcPts val="0"/>
              </a:spcBef>
              <a:spcAft>
                <a:spcPts val="0"/>
              </a:spcAft>
              <a:tabLst>
                <a:tab pos="3060065" algn="ctr"/>
                <a:tab pos="6120130" algn="r"/>
                <a:tab pos="540385" algn="l"/>
                <a:tab pos="3060065" algn="ctr"/>
                <a:tab pos="6120130" algn="r"/>
              </a:tabLst>
            </a:pPr>
            <a:endParaRPr lang="lt-LT" dirty="0">
              <a:solidFill>
                <a:schemeClr val="tx1">
                  <a:lumMod val="50000"/>
                </a:schemeClr>
              </a:solidFill>
              <a:cs typeface="Calibri" panose="020F0502020204030204" pitchFamily="34" charset="0"/>
            </a:endParaRPr>
          </a:p>
        </p:txBody>
      </p:sp>
      <p:pic>
        <p:nvPicPr>
          <p:cNvPr id="6" name="Paveikslėlis 5">
            <a:extLst>
              <a:ext uri="{FF2B5EF4-FFF2-40B4-BE49-F238E27FC236}">
                <a16:creationId xmlns="" xmlns:a16="http://schemas.microsoft.com/office/drawing/2014/main" id="{A6A23431-DABB-0370-26EF-F37FD181C01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7899" y="82983"/>
            <a:ext cx="1918446" cy="1943744"/>
          </a:xfrm>
          <a:prstGeom prst="rect">
            <a:avLst/>
          </a:prstGeom>
        </p:spPr>
      </p:pic>
      <p:sp>
        <p:nvSpPr>
          <p:cNvPr id="4" name="TextBox 3"/>
          <p:cNvSpPr txBox="1"/>
          <p:nvPr/>
        </p:nvSpPr>
        <p:spPr>
          <a:xfrm>
            <a:off x="2590645" y="2448997"/>
            <a:ext cx="19291435" cy="4955203"/>
          </a:xfrm>
          <a:prstGeom prst="rect">
            <a:avLst/>
          </a:prstGeom>
          <a:noFill/>
        </p:spPr>
        <p:txBody>
          <a:bodyPr wrap="none" rtlCol="0">
            <a:spAutoFit/>
          </a:bodyPr>
          <a:lstStyle/>
          <a:p>
            <a:r>
              <a:rPr lang="lt-LT" sz="4000" b="1" dirty="0" smtClean="0">
                <a:solidFill>
                  <a:schemeClr val="tx2"/>
                </a:solidFill>
              </a:rPr>
              <a:t>Konkretus veiksmas Nr. BMVI/2023/SA/5.1: Parama Specialiai tranzito schemai</a:t>
            </a:r>
          </a:p>
          <a:p>
            <a:r>
              <a:rPr lang="lt-LT" sz="4000" dirty="0" smtClean="0">
                <a:solidFill>
                  <a:schemeClr val="tx2"/>
                </a:solidFill>
              </a:rPr>
              <a:t> </a:t>
            </a:r>
          </a:p>
          <a:p>
            <a:pPr lvl="0"/>
            <a:r>
              <a:rPr lang="lt-LT" sz="4000" b="1" dirty="0" smtClean="0">
                <a:solidFill>
                  <a:schemeClr val="tx2"/>
                </a:solidFill>
              </a:rPr>
              <a:t>1 prioritetas – rizikos valdymo priemonės (24 mln. eurų) </a:t>
            </a:r>
          </a:p>
          <a:p>
            <a:pPr lvl="0"/>
            <a:r>
              <a:rPr lang="lt-LT" sz="4000" dirty="0" smtClean="0">
                <a:solidFill>
                  <a:schemeClr val="tx2"/>
                </a:solidFill>
              </a:rPr>
              <a:t>2 prioritetas – papildoma negautų mokesčių už vizas kompensacija </a:t>
            </a:r>
          </a:p>
          <a:p>
            <a:pPr lvl="0"/>
            <a:r>
              <a:rPr lang="lt-LT" sz="4000" dirty="0" smtClean="0">
                <a:solidFill>
                  <a:schemeClr val="tx2"/>
                </a:solidFill>
              </a:rPr>
              <a:t>(</a:t>
            </a:r>
            <a:r>
              <a:rPr lang="lt-LT" i="1" dirty="0" smtClean="0">
                <a:solidFill>
                  <a:schemeClr val="tx2"/>
                </a:solidFill>
              </a:rPr>
              <a:t>finansavimo dydis vertinamas ir nustatomas pagal pareiškėjo pateiktą skaičiavimo metodiką</a:t>
            </a:r>
            <a:r>
              <a:rPr lang="lt-LT" sz="4000" i="1" dirty="0" smtClean="0">
                <a:solidFill>
                  <a:schemeClr val="tx2"/>
                </a:solidFill>
              </a:rPr>
              <a:t>)</a:t>
            </a:r>
            <a:endParaRPr lang="lt-LT" sz="4000" dirty="0" smtClean="0">
              <a:solidFill>
                <a:schemeClr val="tx2"/>
              </a:solidFill>
            </a:endParaRPr>
          </a:p>
          <a:p>
            <a:r>
              <a:rPr lang="lt-LT" sz="4000" i="1" dirty="0" smtClean="0">
                <a:solidFill>
                  <a:schemeClr val="tx2"/>
                </a:solidFill>
              </a:rPr>
              <a:t> </a:t>
            </a:r>
            <a:endParaRPr lang="lt-LT" sz="4000" dirty="0" smtClean="0">
              <a:solidFill>
                <a:schemeClr val="tx2"/>
              </a:solidFill>
            </a:endParaRPr>
          </a:p>
          <a:p>
            <a:r>
              <a:rPr lang="lt-LT" sz="4000" dirty="0" smtClean="0">
                <a:solidFill>
                  <a:schemeClr val="tx2"/>
                </a:solidFill>
              </a:rPr>
              <a:t>Pagal 1 prioritetą numatyta:</a:t>
            </a:r>
            <a:r>
              <a:rPr lang="en-US" sz="4000" dirty="0">
                <a:solidFill>
                  <a:schemeClr val="tx2"/>
                </a:solidFill>
              </a:rPr>
              <a:t> </a:t>
            </a:r>
            <a:endParaRPr lang="lt-LT" sz="4000" dirty="0">
              <a:solidFill>
                <a:schemeClr val="tx2"/>
              </a:solidFill>
            </a:endParaRPr>
          </a:p>
          <a:p>
            <a:endParaRPr lang="lt-LT" dirty="0">
              <a:solidFill>
                <a:schemeClr val="tx2"/>
              </a:solidFill>
            </a:endParaRPr>
          </a:p>
        </p:txBody>
      </p:sp>
      <p:graphicFrame>
        <p:nvGraphicFramePr>
          <p:cNvPr id="7" name="Lentelė 6"/>
          <p:cNvGraphicFramePr>
            <a:graphicFrameLocks noGrp="1"/>
          </p:cNvGraphicFramePr>
          <p:nvPr>
            <p:extLst>
              <p:ext uri="{D42A27DB-BD31-4B8C-83A1-F6EECF244321}">
                <p14:modId xmlns:p14="http://schemas.microsoft.com/office/powerpoint/2010/main" val="1258617737"/>
              </p:ext>
            </p:extLst>
          </p:nvPr>
        </p:nvGraphicFramePr>
        <p:xfrm>
          <a:off x="2659225" y="7069673"/>
          <a:ext cx="19972176" cy="4480560"/>
        </p:xfrm>
        <a:graphic>
          <a:graphicData uri="http://schemas.openxmlformats.org/drawingml/2006/table">
            <a:tbl>
              <a:tblPr firstRow="1" bandRow="1">
                <a:tableStyleId>{5C22544A-7EE6-4342-B048-85BDC9FD1C3A}</a:tableStyleId>
              </a:tblPr>
              <a:tblGrid>
                <a:gridCol w="1901163"/>
                <a:gridCol w="11413621"/>
                <a:gridCol w="6657392"/>
              </a:tblGrid>
              <a:tr h="370840">
                <a:tc>
                  <a:txBody>
                    <a:bodyPr/>
                    <a:lstStyle/>
                    <a:p>
                      <a:pPr algn="ctr"/>
                      <a:r>
                        <a:rPr lang="lt-LT" dirty="0" smtClean="0"/>
                        <a:t>Nr.</a:t>
                      </a:r>
                      <a:endParaRPr lang="lt-LT" dirty="0"/>
                    </a:p>
                  </a:txBody>
                  <a:tcPr/>
                </a:tc>
                <a:tc>
                  <a:txBody>
                    <a:bodyPr/>
                    <a:lstStyle/>
                    <a:p>
                      <a:pPr algn="ctr"/>
                      <a:r>
                        <a:rPr lang="lt-LT" dirty="0" smtClean="0"/>
                        <a:t>Veiklos pavadinimas</a:t>
                      </a:r>
                      <a:endParaRPr lang="lt-LT" dirty="0"/>
                    </a:p>
                  </a:txBody>
                  <a:tcPr/>
                </a:tc>
                <a:tc>
                  <a:txBody>
                    <a:bodyPr/>
                    <a:lstStyle/>
                    <a:p>
                      <a:pPr algn="ctr"/>
                      <a:r>
                        <a:rPr lang="lt-LT" dirty="0" smtClean="0"/>
                        <a:t>Vnt.</a:t>
                      </a:r>
                      <a:endParaRPr lang="lt-LT" dirty="0"/>
                    </a:p>
                  </a:txBody>
                  <a:tcPr/>
                </a:tc>
              </a:tr>
              <a:tr h="370840">
                <a:tc>
                  <a:txBody>
                    <a:bodyPr/>
                    <a:lstStyle/>
                    <a:p>
                      <a:r>
                        <a:rPr lang="lt-LT" dirty="0" smtClean="0">
                          <a:solidFill>
                            <a:schemeClr val="tx2"/>
                          </a:solidFill>
                        </a:rPr>
                        <a:t>1.1.</a:t>
                      </a:r>
                      <a:endParaRPr lang="lt-LT" dirty="0">
                        <a:solidFill>
                          <a:schemeClr val="tx2"/>
                        </a:solidFill>
                      </a:endParaRPr>
                    </a:p>
                  </a:txBody>
                  <a:tcPr/>
                </a:tc>
                <a:tc>
                  <a:txBody>
                    <a:bodyPr/>
                    <a:lstStyle/>
                    <a:p>
                      <a:pPr>
                        <a:spcAft>
                          <a:spcPts val="0"/>
                        </a:spcAft>
                      </a:pPr>
                      <a:r>
                        <a:rPr lang="lt-LT" sz="4000" dirty="0">
                          <a:solidFill>
                            <a:schemeClr val="tx2"/>
                          </a:solidFill>
                          <a:effectLst/>
                          <a:latin typeface="+mn-lt"/>
                          <a:ea typeface="Calibri" panose="020F0502020204030204" pitchFamily="34" charset="0"/>
                        </a:rPr>
                        <a:t>Pasislėpusių asmenų nustatymo įranga</a:t>
                      </a:r>
                    </a:p>
                  </a:txBody>
                  <a:tcPr marL="68580" marR="68580" marT="0" marB="0" anchor="ctr"/>
                </a:tc>
                <a:tc>
                  <a:txBody>
                    <a:bodyPr/>
                    <a:lstStyle/>
                    <a:p>
                      <a:pPr>
                        <a:spcAft>
                          <a:spcPts val="0"/>
                        </a:spcAft>
                      </a:pPr>
                      <a:r>
                        <a:rPr lang="lt-LT" sz="4000" dirty="0" smtClean="0">
                          <a:solidFill>
                            <a:schemeClr val="tx2"/>
                          </a:solidFill>
                          <a:effectLst/>
                          <a:latin typeface="+mn-lt"/>
                          <a:ea typeface="Calibri" panose="020F0502020204030204" pitchFamily="34" charset="0"/>
                        </a:rPr>
                        <a:t>2 </a:t>
                      </a:r>
                      <a:r>
                        <a:rPr lang="lt-LT" sz="4000" dirty="0">
                          <a:solidFill>
                            <a:schemeClr val="tx2"/>
                          </a:solidFill>
                          <a:effectLst/>
                          <a:latin typeface="+mn-lt"/>
                          <a:ea typeface="Calibri" panose="020F0502020204030204" pitchFamily="34" charset="0"/>
                        </a:rPr>
                        <a:t>rinkiniai</a:t>
                      </a:r>
                    </a:p>
                  </a:txBody>
                  <a:tcPr marL="68580" marR="68580" marT="0" marB="0"/>
                </a:tc>
              </a:tr>
              <a:tr h="370840">
                <a:tc>
                  <a:txBody>
                    <a:bodyPr/>
                    <a:lstStyle/>
                    <a:p>
                      <a:r>
                        <a:rPr lang="lt-LT" dirty="0" smtClean="0">
                          <a:solidFill>
                            <a:schemeClr val="tx2"/>
                          </a:solidFill>
                        </a:rPr>
                        <a:t>1.2.</a:t>
                      </a:r>
                      <a:endParaRPr lang="lt-LT" dirty="0">
                        <a:solidFill>
                          <a:schemeClr val="tx2"/>
                        </a:solidFill>
                      </a:endParaRPr>
                    </a:p>
                  </a:txBody>
                  <a:tcPr/>
                </a:tc>
                <a:tc>
                  <a:txBody>
                    <a:bodyPr/>
                    <a:lstStyle/>
                    <a:p>
                      <a:pPr>
                        <a:spcAft>
                          <a:spcPts val="0"/>
                        </a:spcAft>
                      </a:pPr>
                      <a:r>
                        <a:rPr lang="lt-LT" sz="4000">
                          <a:solidFill>
                            <a:schemeClr val="tx2"/>
                          </a:solidFill>
                          <a:effectLst/>
                          <a:latin typeface="+mn-lt"/>
                          <a:ea typeface="Calibri" panose="020F0502020204030204" pitchFamily="34" charset="0"/>
                        </a:rPr>
                        <a:t>Traukinio judėjimo stebėjimas</a:t>
                      </a:r>
                    </a:p>
                  </a:txBody>
                  <a:tcPr marL="68580" marR="68580" marT="0" marB="0" anchor="ctr"/>
                </a:tc>
                <a:tc>
                  <a:txBody>
                    <a:bodyPr/>
                    <a:lstStyle/>
                    <a:p>
                      <a:pPr>
                        <a:spcAft>
                          <a:spcPts val="0"/>
                        </a:spcAft>
                      </a:pPr>
                      <a:r>
                        <a:rPr lang="lt-LT" sz="4000">
                          <a:solidFill>
                            <a:schemeClr val="tx2"/>
                          </a:solidFill>
                          <a:effectLst/>
                          <a:latin typeface="+mn-lt"/>
                          <a:ea typeface="Calibri" panose="020F0502020204030204" pitchFamily="34" charset="0"/>
                        </a:rPr>
                        <a:t>1 sistema</a:t>
                      </a:r>
                    </a:p>
                  </a:txBody>
                  <a:tcPr marL="68580" marR="68580" marT="0" marB="0"/>
                </a:tc>
              </a:tr>
              <a:tr h="370840">
                <a:tc>
                  <a:txBody>
                    <a:bodyPr/>
                    <a:lstStyle/>
                    <a:p>
                      <a:r>
                        <a:rPr lang="lt-LT" dirty="0" smtClean="0">
                          <a:solidFill>
                            <a:schemeClr val="tx2"/>
                          </a:solidFill>
                        </a:rPr>
                        <a:t>1.3.</a:t>
                      </a:r>
                      <a:endParaRPr lang="lt-LT" dirty="0">
                        <a:solidFill>
                          <a:schemeClr val="tx2"/>
                        </a:solidFill>
                      </a:endParaRPr>
                    </a:p>
                  </a:txBody>
                  <a:tcPr/>
                </a:tc>
                <a:tc>
                  <a:txBody>
                    <a:bodyPr/>
                    <a:lstStyle/>
                    <a:p>
                      <a:pPr>
                        <a:spcAft>
                          <a:spcPts val="0"/>
                        </a:spcAft>
                      </a:pPr>
                      <a:r>
                        <a:rPr lang="lt-LT" sz="4000">
                          <a:solidFill>
                            <a:schemeClr val="tx2"/>
                          </a:solidFill>
                          <a:effectLst/>
                          <a:latin typeface="+mn-lt"/>
                          <a:ea typeface="Calibri" panose="020F0502020204030204" pitchFamily="34" charset="0"/>
                        </a:rPr>
                        <a:t>Sraigtasparnis STS traukinio stebėjimui</a:t>
                      </a:r>
                    </a:p>
                  </a:txBody>
                  <a:tcPr marL="68580" marR="68580" marT="0" marB="0" anchor="ctr"/>
                </a:tc>
                <a:tc>
                  <a:txBody>
                    <a:bodyPr/>
                    <a:lstStyle/>
                    <a:p>
                      <a:pPr>
                        <a:spcAft>
                          <a:spcPts val="0"/>
                        </a:spcAft>
                      </a:pPr>
                      <a:r>
                        <a:rPr lang="lt-LT" sz="4000">
                          <a:solidFill>
                            <a:schemeClr val="tx2"/>
                          </a:solidFill>
                          <a:effectLst/>
                          <a:latin typeface="+mn-lt"/>
                          <a:ea typeface="Calibri" panose="020F0502020204030204" pitchFamily="34" charset="0"/>
                        </a:rPr>
                        <a:t>1 vnt.</a:t>
                      </a:r>
                    </a:p>
                  </a:txBody>
                  <a:tcPr marL="68580" marR="68580" marT="0" marB="0"/>
                </a:tc>
              </a:tr>
              <a:tr h="370840">
                <a:tc>
                  <a:txBody>
                    <a:bodyPr/>
                    <a:lstStyle/>
                    <a:p>
                      <a:r>
                        <a:rPr lang="lt-LT" dirty="0" smtClean="0">
                          <a:solidFill>
                            <a:schemeClr val="tx2"/>
                          </a:solidFill>
                        </a:rPr>
                        <a:t>1.4.</a:t>
                      </a:r>
                      <a:endParaRPr lang="lt-LT" dirty="0">
                        <a:solidFill>
                          <a:schemeClr val="tx2"/>
                        </a:solidFill>
                      </a:endParaRPr>
                    </a:p>
                  </a:txBody>
                  <a:tcPr/>
                </a:tc>
                <a:tc>
                  <a:txBody>
                    <a:bodyPr/>
                    <a:lstStyle/>
                    <a:p>
                      <a:pPr>
                        <a:spcAft>
                          <a:spcPts val="0"/>
                        </a:spcAft>
                      </a:pPr>
                      <a:r>
                        <a:rPr lang="lt-LT" sz="4000">
                          <a:solidFill>
                            <a:schemeClr val="tx2"/>
                          </a:solidFill>
                          <a:effectLst/>
                          <a:latin typeface="+mn-lt"/>
                          <a:ea typeface="Calibri" panose="020F0502020204030204" pitchFamily="34" charset="0"/>
                        </a:rPr>
                        <a:t>Patruliavimui skirtos transport priemonės </a:t>
                      </a:r>
                    </a:p>
                  </a:txBody>
                  <a:tcPr marL="68580" marR="68580" marT="0" marB="0" anchor="ctr"/>
                </a:tc>
                <a:tc>
                  <a:txBody>
                    <a:bodyPr/>
                    <a:lstStyle/>
                    <a:p>
                      <a:pPr>
                        <a:spcAft>
                          <a:spcPts val="0"/>
                        </a:spcAft>
                      </a:pPr>
                      <a:r>
                        <a:rPr lang="lt-LT" sz="4000">
                          <a:solidFill>
                            <a:schemeClr val="tx2"/>
                          </a:solidFill>
                          <a:effectLst/>
                          <a:latin typeface="+mn-lt"/>
                          <a:ea typeface="Calibri" panose="020F0502020204030204" pitchFamily="34" charset="0"/>
                        </a:rPr>
                        <a:t>15 vnt</a:t>
                      </a:r>
                    </a:p>
                  </a:txBody>
                  <a:tcPr marL="68580" marR="68580" marT="0" marB="0"/>
                </a:tc>
              </a:tr>
              <a:tr h="370840">
                <a:tc>
                  <a:txBody>
                    <a:bodyPr/>
                    <a:lstStyle/>
                    <a:p>
                      <a:r>
                        <a:rPr lang="lt-LT" dirty="0" smtClean="0">
                          <a:solidFill>
                            <a:schemeClr val="tx2"/>
                          </a:solidFill>
                        </a:rPr>
                        <a:t>1.5.</a:t>
                      </a:r>
                      <a:endParaRPr lang="lt-LT" dirty="0">
                        <a:solidFill>
                          <a:schemeClr val="tx2"/>
                        </a:solidFill>
                      </a:endParaRPr>
                    </a:p>
                  </a:txBody>
                  <a:tcPr/>
                </a:tc>
                <a:tc>
                  <a:txBody>
                    <a:bodyPr/>
                    <a:lstStyle/>
                    <a:p>
                      <a:pPr>
                        <a:spcAft>
                          <a:spcPts val="0"/>
                        </a:spcAft>
                      </a:pPr>
                      <a:r>
                        <a:rPr lang="lt-LT" sz="4000">
                          <a:solidFill>
                            <a:schemeClr val="tx2"/>
                          </a:solidFill>
                          <a:effectLst/>
                          <a:latin typeface="+mn-lt"/>
                          <a:ea typeface="Calibri" panose="020F0502020204030204" pitchFamily="34" charset="0"/>
                        </a:rPr>
                        <a:t>Taktiniai mokymai</a:t>
                      </a:r>
                    </a:p>
                  </a:txBody>
                  <a:tcPr marL="68580" marR="68580" marT="0" marB="0" anchor="ctr"/>
                </a:tc>
                <a:tc>
                  <a:txBody>
                    <a:bodyPr/>
                    <a:lstStyle/>
                    <a:p>
                      <a:pPr>
                        <a:spcAft>
                          <a:spcPts val="0"/>
                        </a:spcAft>
                      </a:pPr>
                      <a:r>
                        <a:rPr lang="lt-LT" sz="4000">
                          <a:solidFill>
                            <a:schemeClr val="tx2"/>
                          </a:solidFill>
                          <a:effectLst/>
                          <a:latin typeface="+mn-lt"/>
                          <a:ea typeface="Calibri" panose="020F0502020204030204" pitchFamily="34" charset="0"/>
                        </a:rPr>
                        <a:t>80 dalyvių</a:t>
                      </a:r>
                    </a:p>
                  </a:txBody>
                  <a:tcPr marL="68580" marR="68580" marT="0" marB="0"/>
                </a:tc>
              </a:tr>
              <a:tr h="370840">
                <a:tc>
                  <a:txBody>
                    <a:bodyPr/>
                    <a:lstStyle/>
                    <a:p>
                      <a:r>
                        <a:rPr lang="lt-LT" dirty="0" smtClean="0">
                          <a:solidFill>
                            <a:schemeClr val="tx2"/>
                          </a:solidFill>
                        </a:rPr>
                        <a:t>1.6.</a:t>
                      </a:r>
                      <a:endParaRPr lang="lt-LT" dirty="0">
                        <a:solidFill>
                          <a:schemeClr val="tx2"/>
                        </a:solidFill>
                      </a:endParaRPr>
                    </a:p>
                  </a:txBody>
                  <a:tcPr/>
                </a:tc>
                <a:tc>
                  <a:txBody>
                    <a:bodyPr/>
                    <a:lstStyle/>
                    <a:p>
                      <a:pPr>
                        <a:spcAft>
                          <a:spcPts val="0"/>
                        </a:spcAft>
                      </a:pPr>
                      <a:r>
                        <a:rPr lang="lt-LT" sz="4000">
                          <a:solidFill>
                            <a:schemeClr val="tx2"/>
                          </a:solidFill>
                          <a:effectLst/>
                          <a:latin typeface="+mn-lt"/>
                          <a:ea typeface="Calibri" panose="020F0502020204030204" pitchFamily="34" charset="0"/>
                        </a:rPr>
                        <a:t>Veiklos sąnaudos susiję su STS </a:t>
                      </a:r>
                    </a:p>
                  </a:txBody>
                  <a:tcPr marL="68580" marR="68580" marT="0" marB="0" anchor="ctr"/>
                </a:tc>
                <a:tc>
                  <a:txBody>
                    <a:bodyPr/>
                    <a:lstStyle/>
                    <a:p>
                      <a:pPr>
                        <a:spcAft>
                          <a:spcPts val="0"/>
                        </a:spcAft>
                      </a:pPr>
                      <a:r>
                        <a:rPr lang="lt-LT" sz="4000" dirty="0">
                          <a:solidFill>
                            <a:schemeClr val="tx2"/>
                          </a:solidFill>
                          <a:effectLst/>
                          <a:latin typeface="+mn-lt"/>
                          <a:ea typeface="Calibri" panose="020F0502020204030204" pitchFamily="34" charset="0"/>
                        </a:rPr>
                        <a:t>3 metams 8 400 000 </a:t>
                      </a:r>
                      <a:r>
                        <a:rPr lang="lt-LT" sz="4000" dirty="0" err="1">
                          <a:solidFill>
                            <a:schemeClr val="tx2"/>
                          </a:solidFill>
                          <a:effectLst/>
                          <a:latin typeface="+mn-lt"/>
                          <a:ea typeface="Calibri" panose="020F0502020204030204" pitchFamily="34" charset="0"/>
                        </a:rPr>
                        <a:t>Eur</a:t>
                      </a:r>
                      <a:endParaRPr lang="lt-LT" sz="4000" dirty="0">
                        <a:solidFill>
                          <a:schemeClr val="tx2"/>
                        </a:solidFill>
                        <a:effectLst/>
                        <a:latin typeface="+mn-lt"/>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144058398"/>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
</file>

<file path=ppt/theme/theme1.xml><?xml version="1.0" encoding="utf-8"?>
<a:theme xmlns:a="http://schemas.openxmlformats.org/drawingml/2006/main" name="Default Theme">
  <a:themeElements>
    <a:clrScheme name="Custom 17">
      <a:dk1>
        <a:srgbClr val="999999"/>
      </a:dk1>
      <a:lt1>
        <a:srgbClr val="FFFFFF"/>
      </a:lt1>
      <a:dk2>
        <a:srgbClr val="494949"/>
      </a:dk2>
      <a:lt2>
        <a:srgbClr val="FFFFFF"/>
      </a:lt2>
      <a:accent1>
        <a:srgbClr val="C00000"/>
      </a:accent1>
      <a:accent2>
        <a:srgbClr val="F13900"/>
      </a:accent2>
      <a:accent3>
        <a:srgbClr val="FFA98E"/>
      </a:accent3>
      <a:accent4>
        <a:srgbClr val="FF835D"/>
      </a:accent4>
      <a:accent5>
        <a:srgbClr val="4C4C4C"/>
      </a:accent5>
      <a:accent6>
        <a:srgbClr val="999AA0"/>
      </a:accent6>
      <a:hlink>
        <a:srgbClr val="F33B48"/>
      </a:hlink>
      <a:folHlink>
        <a:srgbClr val="FF0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46055</TotalTime>
  <Words>2470</Words>
  <Application>Microsoft Office PowerPoint</Application>
  <PresentationFormat>Pasirinktinai</PresentationFormat>
  <Paragraphs>517</Paragraphs>
  <Slides>19</Slides>
  <Notes>15</Notes>
  <HiddenSlides>0</HiddenSlides>
  <MMClips>0</MMClips>
  <ScaleCrop>false</ScaleCrop>
  <HeadingPairs>
    <vt:vector size="6" baseType="variant">
      <vt:variant>
        <vt:lpstr>Naudojami šriftai</vt:lpstr>
      </vt:variant>
      <vt:variant>
        <vt:i4>9</vt:i4>
      </vt:variant>
      <vt:variant>
        <vt:lpstr>Tema</vt:lpstr>
      </vt:variant>
      <vt:variant>
        <vt:i4>1</vt:i4>
      </vt:variant>
      <vt:variant>
        <vt:lpstr>Skaidrių pavadinimai</vt:lpstr>
      </vt:variant>
      <vt:variant>
        <vt:i4>19</vt:i4>
      </vt:variant>
    </vt:vector>
  </HeadingPairs>
  <TitlesOfParts>
    <vt:vector size="29" baseType="lpstr">
      <vt:lpstr>Arial</vt:lpstr>
      <vt:lpstr>Bebas Neue</vt:lpstr>
      <vt:lpstr>Calibri</vt:lpstr>
      <vt:lpstr>Calibri Light</vt:lpstr>
      <vt:lpstr>Courier New</vt:lpstr>
      <vt:lpstr>Lato</vt:lpstr>
      <vt:lpstr>Lato Light</vt:lpstr>
      <vt:lpstr>Montserrat Light</vt:lpstr>
      <vt:lpstr>Times New Roman</vt:lpstr>
      <vt:lpstr>Default Theme</vt:lpstr>
      <vt:lpstr>„PowerPoint“ pateiktis</vt:lpstr>
      <vt:lpstr>„PowerPoint“ pateiktis</vt:lpstr>
      <vt:lpstr>SVVP ir VSF 2021–2027 m. programų rengimas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creator>Ieva Dirmaitė</dc:creator>
  <cp:lastModifiedBy>Violeta Plotnikovienė</cp:lastModifiedBy>
  <cp:revision>6751</cp:revision>
  <cp:lastPrinted>2022-11-22T12:22:40Z</cp:lastPrinted>
  <dcterms:created xsi:type="dcterms:W3CDTF">2014-11-12T21:47:38Z</dcterms:created>
  <dcterms:modified xsi:type="dcterms:W3CDTF">2023-06-28T06:17:33Z</dcterms:modified>
</cp:coreProperties>
</file>