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4"/>
  </p:notesMasterIdLst>
  <p:handoutMasterIdLst>
    <p:handoutMasterId r:id="rId25"/>
  </p:handoutMasterIdLst>
  <p:sldIdLst>
    <p:sldId id="617" r:id="rId5"/>
    <p:sldId id="474" r:id="rId6"/>
    <p:sldId id="798" r:id="rId7"/>
    <p:sldId id="406" r:id="rId8"/>
    <p:sldId id="799" r:id="rId9"/>
    <p:sldId id="800" r:id="rId10"/>
    <p:sldId id="801" r:id="rId11"/>
    <p:sldId id="581" r:id="rId12"/>
    <p:sldId id="398" r:id="rId13"/>
    <p:sldId id="593" r:id="rId14"/>
    <p:sldId id="590" r:id="rId15"/>
    <p:sldId id="399" r:id="rId16"/>
    <p:sldId id="580" r:id="rId17"/>
    <p:sldId id="589" r:id="rId18"/>
    <p:sldId id="635" r:id="rId19"/>
    <p:sldId id="587" r:id="rId20"/>
    <p:sldId id="793" r:id="rId21"/>
    <p:sldId id="259" r:id="rId22"/>
    <p:sldId id="797" r:id="rId23"/>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žanginės skaidrės" id="{6AA4A592-09C2-4BDA-AEE8-680958EFE34D}">
          <p14:sldIdLst>
            <p14:sldId id="617"/>
            <p14:sldId id="474"/>
            <p14:sldId id="798"/>
            <p14:sldId id="406"/>
            <p14:sldId id="799"/>
            <p14:sldId id="800"/>
            <p14:sldId id="801"/>
            <p14:sldId id="581"/>
            <p14:sldId id="398"/>
            <p14:sldId id="593"/>
            <p14:sldId id="590"/>
            <p14:sldId id="399"/>
            <p14:sldId id="580"/>
            <p14:sldId id="589"/>
            <p14:sldId id="635"/>
            <p14:sldId id="587"/>
            <p14:sldId id="793"/>
            <p14:sldId id="259"/>
            <p14:sldId id="79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F28"/>
    <a:srgbClr val="2D3E50"/>
    <a:srgbClr val="081C2A"/>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67" autoAdjust="0"/>
  </p:normalViewPr>
  <p:slideViewPr>
    <p:cSldViewPr>
      <p:cViewPr varScale="1">
        <p:scale>
          <a:sx n="80" d="100"/>
          <a:sy n="80" d="100"/>
        </p:scale>
        <p:origin x="396" y="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3696"/>
    </p:cViewPr>
  </p:sorterViewPr>
  <p:notesViewPr>
    <p:cSldViewPr>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pPr/>
              <a:t>6/15/2022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8A0187-CA69-4ACB-9811-75164F281DE0}" type="slidenum">
              <a:rPr lang="en-US" smtClean="0"/>
              <a:pPr/>
              <a:t>‹#›</a:t>
            </a:fld>
            <a:endParaRPr lang="en-US"/>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6/15/2022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6836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 y="337687"/>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0" y="1378484"/>
            <a:ext cx="4914900"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0" y="946150"/>
            <a:ext cx="49149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2" name="Rectangle 1"/>
          <p:cNvSpPr/>
          <p:nvPr userDrawn="1"/>
        </p:nvSpPr>
        <p:spPr>
          <a:xfrm>
            <a:off x="0" y="0"/>
            <a:ext cx="21336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7"/>
          <p:cNvSpPr>
            <a:spLocks noGrp="1"/>
          </p:cNvSpPr>
          <p:nvPr>
            <p:ph type="pic" sz="quarter" idx="13" hasCustomPrompt="1"/>
          </p:nvPr>
        </p:nvSpPr>
        <p:spPr>
          <a:xfrm>
            <a:off x="774700" y="1212850"/>
            <a:ext cx="2717800" cy="2717800"/>
          </a:xfrm>
          <a:prstGeom prst="ellipse">
            <a:avLst/>
          </a:prstGeom>
          <a:solidFill>
            <a:schemeClr val="tx2">
              <a:lumMod val="10000"/>
              <a:lumOff val="90000"/>
            </a:schemeClr>
          </a:solidFill>
          <a:ln w="19050">
            <a:noFill/>
          </a:ln>
          <a:effectLst/>
        </p:spPr>
        <p:txBody>
          <a:bodyPr lIns="0" tIns="91440" rIns="0" bIns="182880" anchor="b"/>
          <a:lstStyle>
            <a:lvl1pPr algn="ctr" rtl="0">
              <a:buNone/>
              <a:defRPr sz="1000">
                <a:solidFill>
                  <a:schemeClr val="tx1">
                    <a:lumMod val="75000"/>
                    <a:lumOff val="25000"/>
                  </a:schemeClr>
                </a:solidFill>
              </a:defRPr>
            </a:lvl1pPr>
          </a:lstStyle>
          <a:p>
            <a:r>
              <a:rPr lang="en-US" dirty="0"/>
              <a:t>Image Holder</a:t>
            </a:r>
          </a:p>
        </p:txBody>
      </p:sp>
      <p:sp>
        <p:nvSpPr>
          <p:cNvPr id="4" name="Text Placeholder 3"/>
          <p:cNvSpPr>
            <a:spLocks noGrp="1"/>
          </p:cNvSpPr>
          <p:nvPr>
            <p:ph type="body" sz="quarter" idx="14"/>
          </p:nvPr>
        </p:nvSpPr>
        <p:spPr>
          <a:xfrm>
            <a:off x="3810000" y="1733550"/>
            <a:ext cx="4914900" cy="1066800"/>
          </a:xfrm>
          <a:prstGeom prst="rect">
            <a:avLst/>
          </a:prstGeom>
        </p:spPr>
        <p:txBody>
          <a:bodyPr lIns="0" tIns="0" rIns="0" bIns="0"/>
          <a:lstStyle>
            <a:lvl1pPr marL="0" indent="0" algn="l">
              <a:buFont typeface="Arial" panose="020B0604020202020204" pitchFamily="34" charset="0"/>
              <a:buNone/>
              <a:defRPr sz="120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edit Master text styles</a:t>
            </a:r>
          </a:p>
        </p:txBody>
      </p:sp>
    </p:spTree>
    <p:extLst>
      <p:ext uri="{BB962C8B-B14F-4D97-AF65-F5344CB8AC3E}">
        <p14:creationId xmlns:p14="http://schemas.microsoft.com/office/powerpoint/2010/main" val="151442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7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8" name="Oval 57"/>
          <p:cNvSpPr/>
          <p:nvPr userDrawn="1"/>
        </p:nvSpPr>
        <p:spPr>
          <a:xfrm>
            <a:off x="3857568" y="1257100"/>
            <a:ext cx="1396866" cy="13968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icture Placeholder 7"/>
          <p:cNvSpPr>
            <a:spLocks noGrp="1"/>
          </p:cNvSpPr>
          <p:nvPr>
            <p:ph type="pic" sz="quarter" idx="13" hasCustomPrompt="1"/>
          </p:nvPr>
        </p:nvSpPr>
        <p:spPr>
          <a:xfrm>
            <a:off x="3972025" y="1371557"/>
            <a:ext cx="1167952" cy="1167952"/>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60" name="Text Placeholder 3"/>
          <p:cNvSpPr>
            <a:spLocks noGrp="1"/>
          </p:cNvSpPr>
          <p:nvPr>
            <p:ph type="body" sz="quarter" idx="16" hasCustomPrompt="1"/>
          </p:nvPr>
        </p:nvSpPr>
        <p:spPr>
          <a:xfrm>
            <a:off x="5368891" y="1461772"/>
            <a:ext cx="1822064" cy="295627"/>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61" name="Text Placeholder 3"/>
          <p:cNvSpPr>
            <a:spLocks noGrp="1"/>
          </p:cNvSpPr>
          <p:nvPr>
            <p:ph type="body" sz="quarter" idx="17" hasCustomPrompt="1"/>
          </p:nvPr>
        </p:nvSpPr>
        <p:spPr>
          <a:xfrm>
            <a:off x="5368891" y="1742723"/>
            <a:ext cx="1822064" cy="295627"/>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62" name="Oval 61"/>
          <p:cNvSpPr/>
          <p:nvPr userDrawn="1"/>
        </p:nvSpPr>
        <p:spPr>
          <a:xfrm>
            <a:off x="3857568" y="2976012"/>
            <a:ext cx="1396866" cy="139686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icture Placeholder 7"/>
          <p:cNvSpPr>
            <a:spLocks noGrp="1"/>
          </p:cNvSpPr>
          <p:nvPr>
            <p:ph type="pic" sz="quarter" idx="18" hasCustomPrompt="1"/>
          </p:nvPr>
        </p:nvSpPr>
        <p:spPr>
          <a:xfrm>
            <a:off x="3972025" y="3090469"/>
            <a:ext cx="1167952" cy="1167952"/>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64" name="Oval 63"/>
          <p:cNvSpPr/>
          <p:nvPr userDrawn="1"/>
        </p:nvSpPr>
        <p:spPr>
          <a:xfrm>
            <a:off x="2563930" y="2116556"/>
            <a:ext cx="1396866" cy="139686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icture Placeholder 7"/>
          <p:cNvSpPr>
            <a:spLocks noGrp="1"/>
          </p:cNvSpPr>
          <p:nvPr>
            <p:ph type="pic" sz="quarter" idx="19" hasCustomPrompt="1"/>
          </p:nvPr>
        </p:nvSpPr>
        <p:spPr>
          <a:xfrm>
            <a:off x="2678387" y="2231013"/>
            <a:ext cx="1167952" cy="1167952"/>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66" name="Oval 65"/>
          <p:cNvSpPr/>
          <p:nvPr userDrawn="1"/>
        </p:nvSpPr>
        <p:spPr>
          <a:xfrm>
            <a:off x="5153612" y="2116556"/>
            <a:ext cx="1396866" cy="139686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icture Placeholder 7"/>
          <p:cNvSpPr>
            <a:spLocks noGrp="1"/>
          </p:cNvSpPr>
          <p:nvPr>
            <p:ph type="pic" sz="quarter" idx="20" hasCustomPrompt="1"/>
          </p:nvPr>
        </p:nvSpPr>
        <p:spPr>
          <a:xfrm>
            <a:off x="5268069" y="2231013"/>
            <a:ext cx="1167952" cy="1167952"/>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68" name="Text Placeholder 3"/>
          <p:cNvSpPr>
            <a:spLocks noGrp="1"/>
          </p:cNvSpPr>
          <p:nvPr>
            <p:ph type="body" sz="quarter" idx="21" hasCustomPrompt="1"/>
          </p:nvPr>
        </p:nvSpPr>
        <p:spPr>
          <a:xfrm>
            <a:off x="1953983" y="3626967"/>
            <a:ext cx="1822064" cy="295627"/>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69" name="Text Placeholder 3"/>
          <p:cNvSpPr>
            <a:spLocks noGrp="1"/>
          </p:cNvSpPr>
          <p:nvPr>
            <p:ph type="body" sz="quarter" idx="22" hasCustomPrompt="1"/>
          </p:nvPr>
        </p:nvSpPr>
        <p:spPr>
          <a:xfrm>
            <a:off x="1953983" y="3907918"/>
            <a:ext cx="1822064" cy="295627"/>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70" name="Text Placeholder 3"/>
          <p:cNvSpPr>
            <a:spLocks noGrp="1"/>
          </p:cNvSpPr>
          <p:nvPr>
            <p:ph type="body" sz="quarter" idx="23" hasCustomPrompt="1"/>
          </p:nvPr>
        </p:nvSpPr>
        <p:spPr>
          <a:xfrm>
            <a:off x="627409" y="2538664"/>
            <a:ext cx="1822064" cy="295627"/>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71" name="Text Placeholder 3"/>
          <p:cNvSpPr>
            <a:spLocks noGrp="1"/>
          </p:cNvSpPr>
          <p:nvPr>
            <p:ph type="body" sz="quarter" idx="24" hasCustomPrompt="1"/>
          </p:nvPr>
        </p:nvSpPr>
        <p:spPr>
          <a:xfrm>
            <a:off x="627409" y="2819615"/>
            <a:ext cx="1822064" cy="295627"/>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72" name="Text Placeholder 3"/>
          <p:cNvSpPr>
            <a:spLocks noGrp="1"/>
          </p:cNvSpPr>
          <p:nvPr>
            <p:ph type="body" sz="quarter" idx="25" hasCustomPrompt="1"/>
          </p:nvPr>
        </p:nvSpPr>
        <p:spPr>
          <a:xfrm>
            <a:off x="6664935" y="2538664"/>
            <a:ext cx="1822064" cy="295627"/>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73" name="Text Placeholder 3"/>
          <p:cNvSpPr>
            <a:spLocks noGrp="1"/>
          </p:cNvSpPr>
          <p:nvPr>
            <p:ph type="body" sz="quarter" idx="26" hasCustomPrompt="1"/>
          </p:nvPr>
        </p:nvSpPr>
        <p:spPr>
          <a:xfrm>
            <a:off x="6664935" y="2819615"/>
            <a:ext cx="1822064" cy="295627"/>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Tree>
    <p:extLst>
      <p:ext uri="{BB962C8B-B14F-4D97-AF65-F5344CB8AC3E}">
        <p14:creationId xmlns:p14="http://schemas.microsoft.com/office/powerpoint/2010/main" val="427925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70">
                                            <p:txEl>
                                              <p:pRg st="0" end="0"/>
                                            </p:txEl>
                                          </p:spTgt>
                                        </p:tgtEl>
                                        <p:attrNameLst>
                                          <p:attrName>style.visibility</p:attrName>
                                        </p:attrNameLst>
                                      </p:cBhvr>
                                      <p:to>
                                        <p:strVal val="visible"/>
                                      </p:to>
                                    </p:set>
                                    <p:animEffect transition="in" filter="wipe(right)">
                                      <p:cBhvr>
                                        <p:cTn id="19" dur="500"/>
                                        <p:tgtEl>
                                          <p:spTgt spid="70">
                                            <p:txEl>
                                              <p:pRg st="0" end="0"/>
                                            </p:txEl>
                                          </p:spTgt>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71">
                                            <p:txEl>
                                              <p:pRg st="0" end="0"/>
                                            </p:txEl>
                                          </p:spTgt>
                                        </p:tgtEl>
                                        <p:attrNameLst>
                                          <p:attrName>style.visibility</p:attrName>
                                        </p:attrNameLst>
                                      </p:cBhvr>
                                      <p:to>
                                        <p:strVal val="visible"/>
                                      </p:to>
                                    </p:set>
                                    <p:animEffect transition="in" filter="wipe(right)">
                                      <p:cBhvr>
                                        <p:cTn id="23" dur="500"/>
                                        <p:tgtEl>
                                          <p:spTgt spid="71">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60">
                                            <p:txEl>
                                              <p:pRg st="0" end="0"/>
                                            </p:txEl>
                                          </p:spTgt>
                                        </p:tgtEl>
                                        <p:attrNameLst>
                                          <p:attrName>style.visibility</p:attrName>
                                        </p:attrNameLst>
                                      </p:cBhvr>
                                      <p:to>
                                        <p:strVal val="visible"/>
                                      </p:to>
                                    </p:set>
                                    <p:animEffect transition="in" filter="wipe(left)">
                                      <p:cBhvr>
                                        <p:cTn id="39" dur="500"/>
                                        <p:tgtEl>
                                          <p:spTgt spid="60">
                                            <p:txEl>
                                              <p:pRg st="0" end="0"/>
                                            </p:txEl>
                                          </p:spTgt>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wipe(left)">
                                      <p:cBhvr>
                                        <p:cTn id="43" dur="500"/>
                                        <p:tgtEl>
                                          <p:spTgt spid="61">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ppt_w</p:attrName>
                                        </p:attrNameLst>
                                      </p:cBhvr>
                                      <p:tavLst>
                                        <p:tav tm="0">
                                          <p:val>
                                            <p:fltVal val="0"/>
                                          </p:val>
                                        </p:tav>
                                        <p:tav tm="100000">
                                          <p:val>
                                            <p:strVal val="#ppt_w"/>
                                          </p:val>
                                        </p:tav>
                                      </p:tavLst>
                                    </p:anim>
                                    <p:anim calcmode="lin" valueType="num">
                                      <p:cBhvr>
                                        <p:cTn id="54" dur="500" fill="hold"/>
                                        <p:tgtEl>
                                          <p:spTgt spid="67"/>
                                        </p:tgtEl>
                                        <p:attrNameLst>
                                          <p:attrName>ppt_h</p:attrName>
                                        </p:attrNameLst>
                                      </p:cBhvr>
                                      <p:tavLst>
                                        <p:tav tm="0">
                                          <p:val>
                                            <p:fltVal val="0"/>
                                          </p:val>
                                        </p:tav>
                                        <p:tav tm="100000">
                                          <p:val>
                                            <p:strVal val="#ppt_h"/>
                                          </p:val>
                                        </p:tav>
                                      </p:tavLst>
                                    </p:anim>
                                    <p:animEffect transition="in" filter="fade">
                                      <p:cBhvr>
                                        <p:cTn id="55" dur="500"/>
                                        <p:tgtEl>
                                          <p:spTgt spid="67"/>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2">
                                            <p:txEl>
                                              <p:pRg st="0" end="0"/>
                                            </p:txEl>
                                          </p:spTgt>
                                        </p:tgtEl>
                                        <p:attrNameLst>
                                          <p:attrName>style.visibility</p:attrName>
                                        </p:attrNameLst>
                                      </p:cBhvr>
                                      <p:to>
                                        <p:strVal val="visible"/>
                                      </p:to>
                                    </p:set>
                                    <p:animEffect transition="in" filter="wipe(left)">
                                      <p:cBhvr>
                                        <p:cTn id="59" dur="500"/>
                                        <p:tgtEl>
                                          <p:spTgt spid="72">
                                            <p:txEl>
                                              <p:pRg st="0" end="0"/>
                                            </p:txEl>
                                          </p:spTgt>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3">
                                            <p:txEl>
                                              <p:pRg st="0" end="0"/>
                                            </p:txEl>
                                          </p:spTgt>
                                        </p:tgtEl>
                                        <p:attrNameLst>
                                          <p:attrName>style.visibility</p:attrName>
                                        </p:attrNameLst>
                                      </p:cBhvr>
                                      <p:to>
                                        <p:strVal val="visible"/>
                                      </p:to>
                                    </p:set>
                                    <p:animEffect transition="in" filter="wipe(left)">
                                      <p:cBhvr>
                                        <p:cTn id="63" dur="500"/>
                                        <p:tgtEl>
                                          <p:spTgt spid="73">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childTnLst>
                          </p:cTn>
                        </p:par>
                        <p:par>
                          <p:cTn id="76" fill="hold">
                            <p:stCondLst>
                              <p:cond delay="7000"/>
                            </p:stCondLst>
                            <p:childTnLst>
                              <p:par>
                                <p:cTn id="77" presetID="22" presetClass="entr" presetSubtype="2" fill="hold" grpId="0" nodeType="afterEffect">
                                  <p:stCondLst>
                                    <p:cond delay="0"/>
                                  </p:stCondLst>
                                  <p:childTnLst>
                                    <p:set>
                                      <p:cBhvr>
                                        <p:cTn id="78" dur="1" fill="hold">
                                          <p:stCondLst>
                                            <p:cond delay="0"/>
                                          </p:stCondLst>
                                        </p:cTn>
                                        <p:tgtEl>
                                          <p:spTgt spid="68">
                                            <p:txEl>
                                              <p:pRg st="0" end="0"/>
                                            </p:txEl>
                                          </p:spTgt>
                                        </p:tgtEl>
                                        <p:attrNameLst>
                                          <p:attrName>style.visibility</p:attrName>
                                        </p:attrNameLst>
                                      </p:cBhvr>
                                      <p:to>
                                        <p:strVal val="visible"/>
                                      </p:to>
                                    </p:set>
                                    <p:animEffect transition="in" filter="wipe(right)">
                                      <p:cBhvr>
                                        <p:cTn id="79" dur="500"/>
                                        <p:tgtEl>
                                          <p:spTgt spid="68">
                                            <p:txEl>
                                              <p:pRg st="0" end="0"/>
                                            </p:txEl>
                                          </p:spTgt>
                                        </p:tgtEl>
                                      </p:cBhvr>
                                    </p:animEffect>
                                  </p:childTnLst>
                                </p:cTn>
                              </p:par>
                            </p:childTnLst>
                          </p:cTn>
                        </p:par>
                        <p:par>
                          <p:cTn id="80" fill="hold">
                            <p:stCondLst>
                              <p:cond delay="7500"/>
                            </p:stCondLst>
                            <p:childTnLst>
                              <p:par>
                                <p:cTn id="81" presetID="22" presetClass="entr" presetSubtype="2" fill="hold" grpId="0" nodeType="afterEffect">
                                  <p:stCondLst>
                                    <p:cond delay="0"/>
                                  </p:stCondLst>
                                  <p:childTnLst>
                                    <p:set>
                                      <p:cBhvr>
                                        <p:cTn id="82" dur="1" fill="hold">
                                          <p:stCondLst>
                                            <p:cond delay="0"/>
                                          </p:stCondLst>
                                        </p:cTn>
                                        <p:tgtEl>
                                          <p:spTgt spid="69">
                                            <p:txEl>
                                              <p:pRg st="0" end="0"/>
                                            </p:txEl>
                                          </p:spTgt>
                                        </p:tgtEl>
                                        <p:attrNameLst>
                                          <p:attrName>style.visibility</p:attrName>
                                        </p:attrNameLst>
                                      </p:cBhvr>
                                      <p:to>
                                        <p:strVal val="visible"/>
                                      </p:to>
                                    </p:set>
                                    <p:animEffect transition="in" filter="wipe(right)">
                                      <p:cBhvr>
                                        <p:cTn id="83"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animBg="1"/>
      <p:bldP spid="64" grpId="0" animBg="1"/>
      <p:bldP spid="65" grpId="0" animBg="1"/>
      <p:bldP spid="66" grpId="0" animBg="1"/>
      <p:bldP spid="67" grpId="0" animBg="1"/>
      <p:bldP spid="68" grpId="0" build="p">
        <p:tmplLst>
          <p:tmpl lvl="1">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P spid="69" grpId="0" build="p">
        <p:tmplLst>
          <p:tmpl lvl="1">
            <p:tnLst>
              <p:par>
                <p:cTn presetID="22" presetClass="entr" presetSubtype="2"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right)">
                      <p:cBhvr>
                        <p:cTn dur="500"/>
                        <p:tgtEl>
                          <p:spTgt spid="69"/>
                        </p:tgtEl>
                      </p:cBhvr>
                    </p:animEffect>
                  </p:childTnLst>
                </p:cTn>
              </p:par>
            </p:tnLst>
          </p:tmpl>
        </p:tmplLst>
      </p:bldP>
      <p:bldP spid="70" grpId="0" build="p">
        <p:tmplLst>
          <p:tmpl lvl="1">
            <p:tnLst>
              <p:par>
                <p:cTn presetID="22" presetClass="entr" presetSubtype="2"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right)">
                      <p:cBhvr>
                        <p:cTn dur="500"/>
                        <p:tgtEl>
                          <p:spTgt spid="70"/>
                        </p:tgtEl>
                      </p:cBhvr>
                    </p:animEffect>
                  </p:childTnLst>
                </p:cTn>
              </p:par>
            </p:tnLst>
          </p:tmpl>
        </p:tmplLst>
      </p:bldP>
      <p:bldP spid="71" grpId="0" build="p">
        <p:tmplLst>
          <p:tmpl lvl="1">
            <p:tnLst>
              <p:par>
                <p:cTn presetID="22" presetClass="entr" presetSubtype="2"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right)">
                      <p:cBhvr>
                        <p:cTn dur="500"/>
                        <p:tgtEl>
                          <p:spTgt spid="71"/>
                        </p:tgtEl>
                      </p:cBhvr>
                    </p:animEffect>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Oval 47"/>
          <p:cNvSpPr/>
          <p:nvPr userDrawn="1"/>
        </p:nvSpPr>
        <p:spPr>
          <a:xfrm>
            <a:off x="641158" y="1625800"/>
            <a:ext cx="1521994" cy="152199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7"/>
          <p:cNvSpPr>
            <a:spLocks noGrp="1"/>
          </p:cNvSpPr>
          <p:nvPr>
            <p:ph type="pic" sz="quarter" idx="19" hasCustomPrompt="1"/>
          </p:nvPr>
        </p:nvSpPr>
        <p:spPr>
          <a:xfrm>
            <a:off x="765868"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491123" y="3239772"/>
            <a:ext cx="1822064"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29" name="Text Placeholder 3"/>
          <p:cNvSpPr>
            <a:spLocks noGrp="1"/>
          </p:cNvSpPr>
          <p:nvPr>
            <p:ph type="body" sz="quarter" idx="17" hasCustomPrompt="1"/>
          </p:nvPr>
        </p:nvSpPr>
        <p:spPr>
          <a:xfrm>
            <a:off x="491123" y="3520723"/>
            <a:ext cx="1822064"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35" name="Oval 34"/>
          <p:cNvSpPr/>
          <p:nvPr userDrawn="1"/>
        </p:nvSpPr>
        <p:spPr>
          <a:xfrm>
            <a:off x="2787426" y="1625800"/>
            <a:ext cx="1521994" cy="152199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7"/>
          <p:cNvSpPr>
            <a:spLocks noGrp="1"/>
          </p:cNvSpPr>
          <p:nvPr>
            <p:ph type="pic" sz="quarter" idx="20" hasCustomPrompt="1"/>
          </p:nvPr>
        </p:nvSpPr>
        <p:spPr>
          <a:xfrm>
            <a:off x="2912136"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2637391" y="3239772"/>
            <a:ext cx="1822064"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40" name="Text Placeholder 3"/>
          <p:cNvSpPr>
            <a:spLocks noGrp="1"/>
          </p:cNvSpPr>
          <p:nvPr>
            <p:ph type="body" sz="quarter" idx="22" hasCustomPrompt="1"/>
          </p:nvPr>
        </p:nvSpPr>
        <p:spPr>
          <a:xfrm>
            <a:off x="2637391" y="3520723"/>
            <a:ext cx="1822064"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52" name="Oval 51"/>
          <p:cNvSpPr/>
          <p:nvPr userDrawn="1"/>
        </p:nvSpPr>
        <p:spPr>
          <a:xfrm>
            <a:off x="4894505" y="1625800"/>
            <a:ext cx="1521994" cy="152199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Picture Placeholder 7"/>
          <p:cNvSpPr>
            <a:spLocks noGrp="1"/>
          </p:cNvSpPr>
          <p:nvPr>
            <p:ph type="pic" sz="quarter" idx="23" hasCustomPrompt="1"/>
          </p:nvPr>
        </p:nvSpPr>
        <p:spPr>
          <a:xfrm>
            <a:off x="5019215"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4744470" y="3239772"/>
            <a:ext cx="1822064"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55" name="Text Placeholder 3"/>
          <p:cNvSpPr>
            <a:spLocks noGrp="1"/>
          </p:cNvSpPr>
          <p:nvPr>
            <p:ph type="body" sz="quarter" idx="25" hasCustomPrompt="1"/>
          </p:nvPr>
        </p:nvSpPr>
        <p:spPr>
          <a:xfrm>
            <a:off x="4744470" y="3520723"/>
            <a:ext cx="1822064"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61" name="Oval 60"/>
          <p:cNvSpPr/>
          <p:nvPr userDrawn="1"/>
        </p:nvSpPr>
        <p:spPr>
          <a:xfrm>
            <a:off x="6996229" y="1625800"/>
            <a:ext cx="1521994" cy="152199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2" name="Picture Placeholder 7"/>
          <p:cNvSpPr>
            <a:spLocks noGrp="1"/>
          </p:cNvSpPr>
          <p:nvPr>
            <p:ph type="pic" sz="quarter" idx="26" hasCustomPrompt="1"/>
          </p:nvPr>
        </p:nvSpPr>
        <p:spPr>
          <a:xfrm>
            <a:off x="7120939"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6846194" y="3239772"/>
            <a:ext cx="1822064"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64" name="Text Placeholder 3"/>
          <p:cNvSpPr>
            <a:spLocks noGrp="1"/>
          </p:cNvSpPr>
          <p:nvPr>
            <p:ph type="body" sz="quarter" idx="28" hasCustomPrompt="1"/>
          </p:nvPr>
        </p:nvSpPr>
        <p:spPr>
          <a:xfrm>
            <a:off x="6846194" y="3520723"/>
            <a:ext cx="1822064"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Tree>
    <p:extLst>
      <p:ext uri="{BB962C8B-B14F-4D97-AF65-F5344CB8AC3E}">
        <p14:creationId xmlns:p14="http://schemas.microsoft.com/office/powerpoint/2010/main" val="413079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Diamond 47"/>
          <p:cNvSpPr/>
          <p:nvPr userDrawn="1"/>
        </p:nvSpPr>
        <p:spPr>
          <a:xfrm>
            <a:off x="390525" y="1625800"/>
            <a:ext cx="1521994" cy="1521994"/>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7"/>
          <p:cNvSpPr>
            <a:spLocks noGrp="1"/>
          </p:cNvSpPr>
          <p:nvPr>
            <p:ph type="pic" sz="quarter" idx="19" hasCustomPrompt="1"/>
          </p:nvPr>
        </p:nvSpPr>
        <p:spPr>
          <a:xfrm>
            <a:off x="51523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444324" y="3239772"/>
            <a:ext cx="1414396"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a:t>
            </a:r>
          </a:p>
        </p:txBody>
      </p:sp>
      <p:sp>
        <p:nvSpPr>
          <p:cNvPr id="29" name="Text Placeholder 3"/>
          <p:cNvSpPr>
            <a:spLocks noGrp="1"/>
          </p:cNvSpPr>
          <p:nvPr>
            <p:ph type="body" sz="quarter" idx="17" hasCustomPrompt="1"/>
          </p:nvPr>
        </p:nvSpPr>
        <p:spPr>
          <a:xfrm>
            <a:off x="444324" y="3520723"/>
            <a:ext cx="1414396"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35" name="Diamond 34"/>
          <p:cNvSpPr/>
          <p:nvPr userDrawn="1"/>
        </p:nvSpPr>
        <p:spPr>
          <a:xfrm>
            <a:off x="2143125" y="1625800"/>
            <a:ext cx="1521994" cy="1521994"/>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7"/>
          <p:cNvSpPr>
            <a:spLocks noGrp="1"/>
          </p:cNvSpPr>
          <p:nvPr>
            <p:ph type="pic" sz="quarter" idx="20" hasCustomPrompt="1"/>
          </p:nvPr>
        </p:nvSpPr>
        <p:spPr>
          <a:xfrm>
            <a:off x="226783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2196924" y="3239772"/>
            <a:ext cx="1414396"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a:t>
            </a:r>
          </a:p>
        </p:txBody>
      </p:sp>
      <p:sp>
        <p:nvSpPr>
          <p:cNvPr id="40" name="Text Placeholder 3"/>
          <p:cNvSpPr>
            <a:spLocks noGrp="1"/>
          </p:cNvSpPr>
          <p:nvPr>
            <p:ph type="body" sz="quarter" idx="22" hasCustomPrompt="1"/>
          </p:nvPr>
        </p:nvSpPr>
        <p:spPr>
          <a:xfrm>
            <a:off x="2196924" y="3520723"/>
            <a:ext cx="1414396"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52" name="Diamond 51"/>
          <p:cNvSpPr/>
          <p:nvPr userDrawn="1"/>
        </p:nvSpPr>
        <p:spPr>
          <a:xfrm>
            <a:off x="3867150" y="1625800"/>
            <a:ext cx="1521994" cy="152199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Picture Placeholder 7"/>
          <p:cNvSpPr>
            <a:spLocks noGrp="1"/>
          </p:cNvSpPr>
          <p:nvPr>
            <p:ph type="pic" sz="quarter" idx="23" hasCustomPrompt="1"/>
          </p:nvPr>
        </p:nvSpPr>
        <p:spPr>
          <a:xfrm>
            <a:off x="3991860"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3920949"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a:t>
            </a:r>
          </a:p>
        </p:txBody>
      </p:sp>
      <p:sp>
        <p:nvSpPr>
          <p:cNvPr id="55" name="Text Placeholder 3"/>
          <p:cNvSpPr>
            <a:spLocks noGrp="1"/>
          </p:cNvSpPr>
          <p:nvPr>
            <p:ph type="body" sz="quarter" idx="25" hasCustomPrompt="1"/>
          </p:nvPr>
        </p:nvSpPr>
        <p:spPr>
          <a:xfrm>
            <a:off x="3920949"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61" name="Diamond 60"/>
          <p:cNvSpPr/>
          <p:nvPr userDrawn="1"/>
        </p:nvSpPr>
        <p:spPr>
          <a:xfrm>
            <a:off x="5562600" y="1625800"/>
            <a:ext cx="1521994" cy="1521994"/>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2" name="Picture Placeholder 7"/>
          <p:cNvSpPr>
            <a:spLocks noGrp="1"/>
          </p:cNvSpPr>
          <p:nvPr>
            <p:ph type="pic" sz="quarter" idx="26" hasCustomPrompt="1"/>
          </p:nvPr>
        </p:nvSpPr>
        <p:spPr>
          <a:xfrm>
            <a:off x="5687310"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5616399"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a:t>
            </a:r>
          </a:p>
        </p:txBody>
      </p:sp>
      <p:sp>
        <p:nvSpPr>
          <p:cNvPr id="64" name="Text Placeholder 3"/>
          <p:cNvSpPr>
            <a:spLocks noGrp="1"/>
          </p:cNvSpPr>
          <p:nvPr>
            <p:ph type="body" sz="quarter" idx="28" hasCustomPrompt="1"/>
          </p:nvPr>
        </p:nvSpPr>
        <p:spPr>
          <a:xfrm>
            <a:off x="5616399"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46" name="Diamond 45"/>
          <p:cNvSpPr/>
          <p:nvPr userDrawn="1"/>
        </p:nvSpPr>
        <p:spPr>
          <a:xfrm>
            <a:off x="7238115" y="1625800"/>
            <a:ext cx="1521994" cy="1521994"/>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7" name="Picture Placeholder 7"/>
          <p:cNvSpPr>
            <a:spLocks noGrp="1"/>
          </p:cNvSpPr>
          <p:nvPr>
            <p:ph type="pic" sz="quarter" idx="29" hasCustomPrompt="1"/>
          </p:nvPr>
        </p:nvSpPr>
        <p:spPr>
          <a:xfrm>
            <a:off x="736282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a:t>Image Holder</a:t>
            </a:r>
          </a:p>
        </p:txBody>
      </p:sp>
      <p:sp>
        <p:nvSpPr>
          <p:cNvPr id="50" name="Text Placeholder 3"/>
          <p:cNvSpPr>
            <a:spLocks noGrp="1"/>
          </p:cNvSpPr>
          <p:nvPr>
            <p:ph type="body" sz="quarter" idx="30" hasCustomPrompt="1"/>
          </p:nvPr>
        </p:nvSpPr>
        <p:spPr>
          <a:xfrm>
            <a:off x="7291914"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a:t>
            </a:r>
          </a:p>
        </p:txBody>
      </p:sp>
      <p:sp>
        <p:nvSpPr>
          <p:cNvPr id="51" name="Text Placeholder 3"/>
          <p:cNvSpPr>
            <a:spLocks noGrp="1"/>
          </p:cNvSpPr>
          <p:nvPr>
            <p:ph type="body" sz="quarter" idx="31" hasCustomPrompt="1"/>
          </p:nvPr>
        </p:nvSpPr>
        <p:spPr>
          <a:xfrm>
            <a:off x="7291914"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Tree>
    <p:extLst>
      <p:ext uri="{BB962C8B-B14F-4D97-AF65-F5344CB8AC3E}">
        <p14:creationId xmlns:p14="http://schemas.microsoft.com/office/powerpoint/2010/main" val="53864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1727078" y="56591"/>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837797" y="1314346"/>
            <a:ext cx="1276750" cy="1276750"/>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0" name="Text Placeholder 3"/>
          <p:cNvSpPr>
            <a:spLocks noGrp="1"/>
          </p:cNvSpPr>
          <p:nvPr userDrawn="1">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userDrawn="1">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911983" y="1388532"/>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2285587" y="1396080"/>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43" name="Text Placeholder 3"/>
          <p:cNvSpPr>
            <a:spLocks noGrp="1"/>
          </p:cNvSpPr>
          <p:nvPr>
            <p:ph type="body" sz="quarter" idx="18" hasCustomPrompt="1"/>
          </p:nvPr>
        </p:nvSpPr>
        <p:spPr>
          <a:xfrm>
            <a:off x="2285587" y="1618759"/>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44" name="Text Placeholder 3"/>
          <p:cNvSpPr>
            <a:spLocks noGrp="1"/>
          </p:cNvSpPr>
          <p:nvPr>
            <p:ph type="body" sz="half" idx="19" hasCustomPrompt="1"/>
          </p:nvPr>
        </p:nvSpPr>
        <p:spPr>
          <a:xfrm>
            <a:off x="2270762" y="1824714"/>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a:solidFill>
                  <a:schemeClr val="tx1">
                    <a:lumMod val="50000"/>
                    <a:lumOff val="50000"/>
                  </a:schemeClr>
                </a:solidFill>
              </a:rPr>
              <a:t>Add your Description here</a:t>
            </a: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p:txBody>
      </p:sp>
      <p:sp>
        <p:nvSpPr>
          <p:cNvPr id="47" name="Rounded Rectangle 46"/>
          <p:cNvSpPr/>
          <p:nvPr userDrawn="1"/>
        </p:nvSpPr>
        <p:spPr>
          <a:xfrm rot="5400000" flipH="1">
            <a:off x="5824140" y="56591"/>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userDrawn="1"/>
        </p:nvSpPr>
        <p:spPr>
          <a:xfrm>
            <a:off x="7019525" y="1314346"/>
            <a:ext cx="1276750" cy="1276750"/>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72" name="Picture Placeholder 7"/>
          <p:cNvSpPr>
            <a:spLocks noGrp="1"/>
          </p:cNvSpPr>
          <p:nvPr>
            <p:ph type="pic" sz="quarter" idx="15" hasCustomPrompt="1"/>
          </p:nvPr>
        </p:nvSpPr>
        <p:spPr>
          <a:xfrm>
            <a:off x="7093711" y="1388532"/>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5024975" y="1396080"/>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75" name="Text Placeholder 3"/>
          <p:cNvSpPr>
            <a:spLocks noGrp="1"/>
          </p:cNvSpPr>
          <p:nvPr>
            <p:ph type="body" sz="quarter" idx="21" hasCustomPrompt="1"/>
          </p:nvPr>
        </p:nvSpPr>
        <p:spPr>
          <a:xfrm>
            <a:off x="5024975" y="1618759"/>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76" name="Text Placeholder 3"/>
          <p:cNvSpPr>
            <a:spLocks noGrp="1"/>
          </p:cNvSpPr>
          <p:nvPr>
            <p:ph type="body" sz="half" idx="22" hasCustomPrompt="1"/>
          </p:nvPr>
        </p:nvSpPr>
        <p:spPr>
          <a:xfrm>
            <a:off x="5010150" y="1824714"/>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a:solidFill>
                  <a:schemeClr val="tx1">
                    <a:lumMod val="50000"/>
                    <a:lumOff val="50000"/>
                  </a:schemeClr>
                </a:solidFill>
              </a:rPr>
              <a:t>Add your Description here</a:t>
            </a: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p:txBody>
      </p:sp>
      <p:sp>
        <p:nvSpPr>
          <p:cNvPr id="77" name="Rounded Rectangle 76"/>
          <p:cNvSpPr/>
          <p:nvPr userDrawn="1"/>
        </p:nvSpPr>
        <p:spPr>
          <a:xfrm rot="16200000">
            <a:off x="1727078" y="1824435"/>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userDrawn="1"/>
        </p:nvSpPr>
        <p:spPr>
          <a:xfrm>
            <a:off x="837797" y="3082190"/>
            <a:ext cx="1276750" cy="1276750"/>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96" name="Picture Placeholder 7"/>
          <p:cNvSpPr>
            <a:spLocks noGrp="1"/>
          </p:cNvSpPr>
          <p:nvPr>
            <p:ph type="pic" sz="quarter" idx="14" hasCustomPrompt="1"/>
          </p:nvPr>
        </p:nvSpPr>
        <p:spPr>
          <a:xfrm>
            <a:off x="911983" y="3156376"/>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2285587" y="3147016"/>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99" name="Text Placeholder 3"/>
          <p:cNvSpPr>
            <a:spLocks noGrp="1"/>
          </p:cNvSpPr>
          <p:nvPr>
            <p:ph type="body" sz="quarter" idx="24" hasCustomPrompt="1"/>
          </p:nvPr>
        </p:nvSpPr>
        <p:spPr>
          <a:xfrm>
            <a:off x="2285587" y="3369695"/>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100" name="Text Placeholder 3"/>
          <p:cNvSpPr>
            <a:spLocks noGrp="1"/>
          </p:cNvSpPr>
          <p:nvPr>
            <p:ph type="body" sz="half" idx="25" hasCustomPrompt="1"/>
          </p:nvPr>
        </p:nvSpPr>
        <p:spPr>
          <a:xfrm>
            <a:off x="2270762" y="3575650"/>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a:solidFill>
                  <a:schemeClr val="tx1">
                    <a:lumMod val="50000"/>
                    <a:lumOff val="50000"/>
                  </a:schemeClr>
                </a:solidFill>
              </a:rPr>
              <a:t>Add your Description here</a:t>
            </a: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p:txBody>
      </p:sp>
      <p:sp>
        <p:nvSpPr>
          <p:cNvPr id="104" name="Rounded Rectangle 103"/>
          <p:cNvSpPr/>
          <p:nvPr userDrawn="1"/>
        </p:nvSpPr>
        <p:spPr>
          <a:xfrm rot="5400000" flipH="1">
            <a:off x="5824140" y="1824435"/>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userDrawn="1"/>
        </p:nvSpPr>
        <p:spPr>
          <a:xfrm>
            <a:off x="7019525" y="3082190"/>
            <a:ext cx="1276750" cy="1276750"/>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16" name="Picture Placeholder 7"/>
          <p:cNvSpPr>
            <a:spLocks noGrp="1"/>
          </p:cNvSpPr>
          <p:nvPr>
            <p:ph type="pic" sz="quarter" idx="16" hasCustomPrompt="1"/>
          </p:nvPr>
        </p:nvSpPr>
        <p:spPr>
          <a:xfrm>
            <a:off x="7093711" y="3156376"/>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5024975" y="3147016"/>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118" name="Text Placeholder 3"/>
          <p:cNvSpPr>
            <a:spLocks noGrp="1"/>
          </p:cNvSpPr>
          <p:nvPr>
            <p:ph type="body" sz="quarter" idx="27" hasCustomPrompt="1"/>
          </p:nvPr>
        </p:nvSpPr>
        <p:spPr>
          <a:xfrm>
            <a:off x="5024975" y="3369695"/>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119" name="Text Placeholder 3"/>
          <p:cNvSpPr>
            <a:spLocks noGrp="1"/>
          </p:cNvSpPr>
          <p:nvPr>
            <p:ph type="body" sz="half" idx="28" hasCustomPrompt="1"/>
          </p:nvPr>
        </p:nvSpPr>
        <p:spPr>
          <a:xfrm>
            <a:off x="5010150" y="3575650"/>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a:solidFill>
                  <a:schemeClr val="tx1">
                    <a:lumMod val="50000"/>
                    <a:lumOff val="50000"/>
                  </a:schemeClr>
                </a:solidFill>
              </a:rPr>
              <a:t>Add your Description here</a:t>
            </a: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p:txBody>
      </p:sp>
    </p:spTree>
    <p:extLst>
      <p:ext uri="{BB962C8B-B14F-4D97-AF65-F5344CB8AC3E}">
        <p14:creationId xmlns:p14="http://schemas.microsoft.com/office/powerpoint/2010/main" val="96090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1727078" y="56591"/>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837797" y="1314346"/>
            <a:ext cx="1276750" cy="1276750"/>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0" name="Text Placeholder 3"/>
          <p:cNvSpPr>
            <a:spLocks noGrp="1"/>
          </p:cNvSpPr>
          <p:nvPr userDrawn="1">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userDrawn="1">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911983" y="1388532"/>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2285587" y="1396080"/>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43" name="Text Placeholder 3"/>
          <p:cNvSpPr>
            <a:spLocks noGrp="1"/>
          </p:cNvSpPr>
          <p:nvPr>
            <p:ph type="body" sz="quarter" idx="18" hasCustomPrompt="1"/>
          </p:nvPr>
        </p:nvSpPr>
        <p:spPr>
          <a:xfrm>
            <a:off x="2285587" y="1618759"/>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44" name="Text Placeholder 3"/>
          <p:cNvSpPr>
            <a:spLocks noGrp="1"/>
          </p:cNvSpPr>
          <p:nvPr>
            <p:ph type="body" sz="half" idx="19" hasCustomPrompt="1"/>
          </p:nvPr>
        </p:nvSpPr>
        <p:spPr>
          <a:xfrm>
            <a:off x="2270762" y="1824714"/>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a:solidFill>
                  <a:schemeClr val="tx1">
                    <a:lumMod val="50000"/>
                    <a:lumOff val="50000"/>
                  </a:schemeClr>
                </a:solidFill>
              </a:rPr>
              <a:t>Add your Description here</a:t>
            </a: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p:txBody>
      </p:sp>
      <p:sp>
        <p:nvSpPr>
          <p:cNvPr id="47" name="Rounded Rectangle 46"/>
          <p:cNvSpPr/>
          <p:nvPr userDrawn="1"/>
        </p:nvSpPr>
        <p:spPr>
          <a:xfrm rot="5400000" flipH="1">
            <a:off x="5824140" y="56591"/>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userDrawn="1"/>
        </p:nvSpPr>
        <p:spPr>
          <a:xfrm>
            <a:off x="7019525" y="1314346"/>
            <a:ext cx="1276750" cy="1276750"/>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72" name="Picture Placeholder 7"/>
          <p:cNvSpPr>
            <a:spLocks noGrp="1"/>
          </p:cNvSpPr>
          <p:nvPr>
            <p:ph type="pic" sz="quarter" idx="15" hasCustomPrompt="1"/>
          </p:nvPr>
        </p:nvSpPr>
        <p:spPr>
          <a:xfrm>
            <a:off x="7093711" y="1388532"/>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5024975" y="1396080"/>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75" name="Text Placeholder 3"/>
          <p:cNvSpPr>
            <a:spLocks noGrp="1"/>
          </p:cNvSpPr>
          <p:nvPr>
            <p:ph type="body" sz="quarter" idx="21" hasCustomPrompt="1"/>
          </p:nvPr>
        </p:nvSpPr>
        <p:spPr>
          <a:xfrm>
            <a:off x="5024975" y="1618759"/>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76" name="Text Placeholder 3"/>
          <p:cNvSpPr>
            <a:spLocks noGrp="1"/>
          </p:cNvSpPr>
          <p:nvPr>
            <p:ph type="body" sz="half" idx="22" hasCustomPrompt="1"/>
          </p:nvPr>
        </p:nvSpPr>
        <p:spPr>
          <a:xfrm>
            <a:off x="5010150" y="1824714"/>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a:solidFill>
                  <a:schemeClr val="tx1">
                    <a:lumMod val="50000"/>
                    <a:lumOff val="50000"/>
                  </a:schemeClr>
                </a:solidFill>
              </a:rPr>
              <a:t>Add your Description here</a:t>
            </a: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p:txBody>
      </p:sp>
      <p:sp>
        <p:nvSpPr>
          <p:cNvPr id="77" name="Rounded Rectangle 76"/>
          <p:cNvSpPr/>
          <p:nvPr userDrawn="1"/>
        </p:nvSpPr>
        <p:spPr>
          <a:xfrm rot="16200000">
            <a:off x="1727078" y="1824435"/>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userDrawn="1"/>
        </p:nvSpPr>
        <p:spPr>
          <a:xfrm>
            <a:off x="837797" y="3082190"/>
            <a:ext cx="1276750" cy="1276750"/>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96" name="Picture Placeholder 7"/>
          <p:cNvSpPr>
            <a:spLocks noGrp="1"/>
          </p:cNvSpPr>
          <p:nvPr>
            <p:ph type="pic" sz="quarter" idx="14" hasCustomPrompt="1"/>
          </p:nvPr>
        </p:nvSpPr>
        <p:spPr>
          <a:xfrm>
            <a:off x="911983" y="3156376"/>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2285587" y="3147016"/>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99" name="Text Placeholder 3"/>
          <p:cNvSpPr>
            <a:spLocks noGrp="1"/>
          </p:cNvSpPr>
          <p:nvPr>
            <p:ph type="body" sz="quarter" idx="24" hasCustomPrompt="1"/>
          </p:nvPr>
        </p:nvSpPr>
        <p:spPr>
          <a:xfrm>
            <a:off x="2285587" y="3369695"/>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100" name="Text Placeholder 3"/>
          <p:cNvSpPr>
            <a:spLocks noGrp="1"/>
          </p:cNvSpPr>
          <p:nvPr>
            <p:ph type="body" sz="half" idx="25" hasCustomPrompt="1"/>
          </p:nvPr>
        </p:nvSpPr>
        <p:spPr>
          <a:xfrm>
            <a:off x="2270762" y="3575650"/>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a:solidFill>
                  <a:schemeClr val="tx1">
                    <a:lumMod val="50000"/>
                    <a:lumOff val="50000"/>
                  </a:schemeClr>
                </a:solidFill>
              </a:rPr>
              <a:t>Add your Description here</a:t>
            </a: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p:txBody>
      </p:sp>
      <p:sp>
        <p:nvSpPr>
          <p:cNvPr id="104" name="Rounded Rectangle 103"/>
          <p:cNvSpPr/>
          <p:nvPr userDrawn="1"/>
        </p:nvSpPr>
        <p:spPr>
          <a:xfrm rot="5400000" flipH="1">
            <a:off x="5824140" y="1824435"/>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userDrawn="1"/>
        </p:nvSpPr>
        <p:spPr>
          <a:xfrm>
            <a:off x="7019525" y="3082190"/>
            <a:ext cx="1276750" cy="1276750"/>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16" name="Picture Placeholder 7"/>
          <p:cNvSpPr>
            <a:spLocks noGrp="1"/>
          </p:cNvSpPr>
          <p:nvPr>
            <p:ph type="pic" sz="quarter" idx="16" hasCustomPrompt="1"/>
          </p:nvPr>
        </p:nvSpPr>
        <p:spPr>
          <a:xfrm>
            <a:off x="7093711" y="3156376"/>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5024975" y="3147016"/>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name here</a:t>
            </a:r>
          </a:p>
        </p:txBody>
      </p:sp>
      <p:sp>
        <p:nvSpPr>
          <p:cNvPr id="118" name="Text Placeholder 3"/>
          <p:cNvSpPr>
            <a:spLocks noGrp="1"/>
          </p:cNvSpPr>
          <p:nvPr>
            <p:ph type="body" sz="quarter" idx="27" hasCustomPrompt="1"/>
          </p:nvPr>
        </p:nvSpPr>
        <p:spPr>
          <a:xfrm>
            <a:off x="5024975" y="3369695"/>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a:t>Click to add Text</a:t>
            </a:r>
          </a:p>
        </p:txBody>
      </p:sp>
      <p:sp>
        <p:nvSpPr>
          <p:cNvPr id="119" name="Text Placeholder 3"/>
          <p:cNvSpPr>
            <a:spLocks noGrp="1"/>
          </p:cNvSpPr>
          <p:nvPr>
            <p:ph type="body" sz="half" idx="28" hasCustomPrompt="1"/>
          </p:nvPr>
        </p:nvSpPr>
        <p:spPr>
          <a:xfrm>
            <a:off x="5010150" y="3575650"/>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a:solidFill>
                  <a:schemeClr val="tx1">
                    <a:lumMod val="50000"/>
                    <a:lumOff val="50000"/>
                  </a:schemeClr>
                </a:solidFill>
              </a:rPr>
              <a:t>Add your Description here</a:t>
            </a: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a:p>
            <a:pPr algn="ctr"/>
            <a:endParaRPr lang="en-US" sz="1000" dirty="0">
              <a:solidFill>
                <a:schemeClr val="tx1">
                  <a:lumMod val="50000"/>
                  <a:lumOff val="50000"/>
                </a:schemeClr>
              </a:solidFill>
            </a:endParaRPr>
          </a:p>
        </p:txBody>
      </p:sp>
    </p:spTree>
    <p:extLst>
      <p:ext uri="{BB962C8B-B14F-4D97-AF65-F5344CB8AC3E}">
        <p14:creationId xmlns:p14="http://schemas.microsoft.com/office/powerpoint/2010/main" val="310204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572000" y="0"/>
            <a:ext cx="4572000" cy="51435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400">
                <a:ln>
                  <a:noFill/>
                </a:ln>
                <a:solidFill>
                  <a:schemeClr val="tx1">
                    <a:lumMod val="50000"/>
                    <a:lumOff val="50000"/>
                  </a:schemeClr>
                </a:solidFill>
              </a:defRPr>
            </a:lvl1pPr>
          </a:lstStyle>
          <a:p>
            <a:r>
              <a:rPr lang="en-US" dirty="0"/>
              <a:t>Image Holder</a:t>
            </a:r>
          </a:p>
        </p:txBody>
      </p:sp>
      <p:sp>
        <p:nvSpPr>
          <p:cNvPr id="10" name="Text Placeholder 3"/>
          <p:cNvSpPr>
            <a:spLocks noGrp="1"/>
          </p:cNvSpPr>
          <p:nvPr>
            <p:ph type="body" sz="half" idx="2" hasCustomPrompt="1"/>
          </p:nvPr>
        </p:nvSpPr>
        <p:spPr>
          <a:xfrm>
            <a:off x="381000" y="770021"/>
            <a:ext cx="5257800"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 y="337687"/>
            <a:ext cx="52578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31844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rtl="0">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7" name="Group 6"/>
          <p:cNvGrpSpPr/>
          <p:nvPr userDrawn="1"/>
        </p:nvGrpSpPr>
        <p:grpSpPr>
          <a:xfrm>
            <a:off x="0" y="1363511"/>
            <a:ext cx="5312548" cy="2706707"/>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23"/>
          <p:cNvGrpSpPr/>
          <p:nvPr userDrawn="1"/>
        </p:nvGrpSpPr>
        <p:grpSpPr>
          <a:xfrm rot="20331427">
            <a:off x="1108306" y="1241827"/>
            <a:ext cx="1843262" cy="3432862"/>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dirty="0"/>
            </a:p>
          </p:txBody>
        </p:sp>
      </p:grpSp>
      <p:sp>
        <p:nvSpPr>
          <p:cNvPr id="27" name="Picture Placeholder 7"/>
          <p:cNvSpPr>
            <a:spLocks noGrp="1"/>
          </p:cNvSpPr>
          <p:nvPr>
            <p:ph type="pic" sz="quarter" idx="10" hasCustomPrompt="1"/>
          </p:nvPr>
        </p:nvSpPr>
        <p:spPr>
          <a:xfrm rot="20331427">
            <a:off x="1228255" y="1731181"/>
            <a:ext cx="1603364" cy="2409604"/>
          </a:xfrm>
          <a:prstGeom prst="rect">
            <a:avLst/>
          </a:prstGeom>
          <a:ln>
            <a:noFill/>
          </a:ln>
        </p:spPr>
        <p:txBody>
          <a:bodyPr bIns="457200" anchor="b"/>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95582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rtl="0">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2"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13" name="Group 20"/>
          <p:cNvGrpSpPr/>
          <p:nvPr userDrawn="1"/>
        </p:nvGrpSpPr>
        <p:grpSpPr>
          <a:xfrm>
            <a:off x="2989156" y="1276350"/>
            <a:ext cx="3165688" cy="2518786"/>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dirty="0"/>
                <a:t> </a:t>
              </a:r>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4" name="Picture Placeholder 7"/>
          <p:cNvSpPr>
            <a:spLocks noGrp="1"/>
          </p:cNvSpPr>
          <p:nvPr>
            <p:ph type="pic" sz="quarter" idx="10" hasCustomPrompt="1"/>
          </p:nvPr>
        </p:nvSpPr>
        <p:spPr>
          <a:xfrm>
            <a:off x="3130174" y="1395636"/>
            <a:ext cx="2883652" cy="1625664"/>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71435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9525"/>
            <a:ext cx="9143999" cy="2733675"/>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2769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6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 name="Picture Placeholder 7"/>
          <p:cNvSpPr>
            <a:spLocks noGrp="1"/>
          </p:cNvSpPr>
          <p:nvPr>
            <p:ph type="pic" sz="quarter" idx="10" hasCustomPrompt="1"/>
          </p:nvPr>
        </p:nvSpPr>
        <p:spPr>
          <a:xfrm>
            <a:off x="409074" y="1141657"/>
            <a:ext cx="2690261" cy="1925052"/>
          </a:xfrm>
          <a:prstGeom prst="rect">
            <a:avLst/>
          </a:prstGeom>
          <a:solidFill>
            <a:schemeClr val="tx2">
              <a:lumMod val="10000"/>
              <a:lumOff val="90000"/>
            </a:schemeClr>
          </a:solidFill>
          <a:ln w="19050">
            <a:noFill/>
          </a:ln>
        </p:spPr>
        <p:txBody>
          <a:bodyPr lIns="0" tIns="91440" rIns="0" bIns="548640" anchor="b"/>
          <a:lstStyle>
            <a:lvl1pPr algn="ctr" rtl="0">
              <a:buNone/>
              <a:defRPr sz="1400">
                <a:solidFill>
                  <a:schemeClr val="tx1">
                    <a:lumMod val="75000"/>
                    <a:lumOff val="25000"/>
                  </a:schemeClr>
                </a:solidFill>
              </a:defRPr>
            </a:lvl1pPr>
          </a:lstStyle>
          <a:p>
            <a:r>
              <a:rPr lang="en-US" dirty="0"/>
              <a:t>Image Holder</a:t>
            </a:r>
          </a:p>
        </p:txBody>
      </p:sp>
      <p:sp>
        <p:nvSpPr>
          <p:cNvPr id="6" name="Picture Placeholder 7"/>
          <p:cNvSpPr>
            <a:spLocks noGrp="1"/>
          </p:cNvSpPr>
          <p:nvPr>
            <p:ph type="pic" sz="quarter" idx="11" hasCustomPrompt="1"/>
          </p:nvPr>
        </p:nvSpPr>
        <p:spPr>
          <a:xfrm>
            <a:off x="6047875" y="1141657"/>
            <a:ext cx="2690261" cy="1925052"/>
          </a:xfrm>
          <a:prstGeom prst="rect">
            <a:avLst/>
          </a:prstGeom>
          <a:solidFill>
            <a:schemeClr val="tx2">
              <a:lumMod val="10000"/>
              <a:lumOff val="90000"/>
            </a:schemeClr>
          </a:solidFill>
          <a:ln w="19050">
            <a:noFill/>
          </a:ln>
        </p:spPr>
        <p:txBody>
          <a:bodyPr lIns="0" tIns="91440" rIns="0" bIns="548640" anchor="b"/>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8459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5">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0" y="1414329"/>
            <a:ext cx="3124200" cy="1995622"/>
          </a:xfrm>
          <a:prstGeom prst="rect">
            <a:avLst/>
          </a:prstGeom>
          <a:solidFill>
            <a:schemeClr val="accent1"/>
          </a:solidFill>
          <a:ln w="19050">
            <a:noFill/>
          </a:ln>
        </p:spPr>
        <p:txBody>
          <a:bodyPr tIns="0" bIns="182880" anchor="b"/>
          <a:lstStyle>
            <a:lvl1pPr algn="ctr">
              <a:buNone/>
              <a:defRPr sz="1200">
                <a:solidFill>
                  <a:schemeClr val="bg1"/>
                </a:solidFill>
              </a:defRPr>
            </a:lvl1pPr>
          </a:lstStyle>
          <a:p>
            <a:r>
              <a:rPr lang="en-US" dirty="0"/>
              <a:t>Image Holder</a:t>
            </a:r>
          </a:p>
        </p:txBody>
      </p:sp>
      <p:sp>
        <p:nvSpPr>
          <p:cNvPr id="20" name="Rectangle 19"/>
          <p:cNvSpPr/>
          <p:nvPr userDrawn="1"/>
        </p:nvSpPr>
        <p:spPr>
          <a:xfrm>
            <a:off x="3124201" y="1414329"/>
            <a:ext cx="6003632" cy="1995622"/>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2" name="Freeform 45"/>
          <p:cNvSpPr>
            <a:spLocks noEditPoints="1"/>
          </p:cNvSpPr>
          <p:nvPr userDrawn="1"/>
        </p:nvSpPr>
        <p:spPr bwMode="auto">
          <a:xfrm>
            <a:off x="3421231" y="192080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srgbClr val="262626"/>
              </a:solidFill>
            </a:endParaRPr>
          </a:p>
        </p:txBody>
      </p:sp>
      <p:sp>
        <p:nvSpPr>
          <p:cNvPr id="23" name="Text Placeholder 3"/>
          <p:cNvSpPr>
            <a:spLocks noGrp="1"/>
          </p:cNvSpPr>
          <p:nvPr>
            <p:ph type="body" sz="half" idx="15"/>
          </p:nvPr>
        </p:nvSpPr>
        <p:spPr>
          <a:xfrm>
            <a:off x="3808399" y="1905615"/>
            <a:ext cx="4784432" cy="326156"/>
          </a:xfrm>
          <a:prstGeom prst="rect">
            <a:avLst/>
          </a:prstGeom>
        </p:spPr>
        <p:txBody>
          <a:bodyPr wrap="square" lIns="0" tIns="0" rIns="0" bIns="0" anchor="t">
            <a:noAutofit/>
          </a:bodyPr>
          <a:lstStyle>
            <a:lvl1pPr marL="0" indent="0" algn="l">
              <a:buNone/>
              <a:defRPr sz="1100" b="0" baseline="0">
                <a:solidFill>
                  <a:schemeClr val="tx1">
                    <a:lumMod val="75000"/>
                    <a:lumOff val="2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dirty="0">
              <a:solidFill>
                <a:schemeClr val="tx1">
                  <a:lumMod val="50000"/>
                  <a:lumOff val="50000"/>
                </a:schemeClr>
              </a:solidFill>
            </a:endParaRPr>
          </a:p>
        </p:txBody>
      </p:sp>
      <p:sp>
        <p:nvSpPr>
          <p:cNvPr id="24" name="Freeform 45"/>
          <p:cNvSpPr>
            <a:spLocks noEditPoints="1"/>
          </p:cNvSpPr>
          <p:nvPr userDrawn="1"/>
        </p:nvSpPr>
        <p:spPr bwMode="auto">
          <a:xfrm>
            <a:off x="3421231" y="2418408"/>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srgbClr val="262626"/>
              </a:solidFill>
            </a:endParaRPr>
          </a:p>
        </p:txBody>
      </p:sp>
      <p:sp>
        <p:nvSpPr>
          <p:cNvPr id="25" name="Text Placeholder 3"/>
          <p:cNvSpPr>
            <a:spLocks noGrp="1"/>
          </p:cNvSpPr>
          <p:nvPr>
            <p:ph type="body" sz="half" idx="16"/>
          </p:nvPr>
        </p:nvSpPr>
        <p:spPr>
          <a:xfrm>
            <a:off x="3808400" y="2403220"/>
            <a:ext cx="4784431" cy="326156"/>
          </a:xfrm>
          <a:prstGeom prst="rect">
            <a:avLst/>
          </a:prstGeom>
        </p:spPr>
        <p:txBody>
          <a:bodyPr wrap="square" lIns="0" tIns="0" rIns="0" bIns="0" anchor="t">
            <a:noAutofit/>
          </a:bodyPr>
          <a:lstStyle>
            <a:lvl1pPr marL="0" indent="0" algn="l">
              <a:buNone/>
              <a:defRPr sz="1100" b="0" baseline="0">
                <a:solidFill>
                  <a:schemeClr val="tx1">
                    <a:lumMod val="75000"/>
                    <a:lumOff val="2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dirty="0">
              <a:solidFill>
                <a:schemeClr val="tx1">
                  <a:lumMod val="50000"/>
                  <a:lumOff val="50000"/>
                </a:schemeClr>
              </a:solidFill>
            </a:endParaRPr>
          </a:p>
        </p:txBody>
      </p:sp>
      <p:sp>
        <p:nvSpPr>
          <p:cNvPr id="26" name="Freeform 45"/>
          <p:cNvSpPr>
            <a:spLocks noEditPoints="1"/>
          </p:cNvSpPr>
          <p:nvPr userDrawn="1"/>
        </p:nvSpPr>
        <p:spPr bwMode="auto">
          <a:xfrm>
            <a:off x="3421231" y="2887439"/>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srgbClr val="262626"/>
              </a:solidFill>
            </a:endParaRPr>
          </a:p>
        </p:txBody>
      </p:sp>
      <p:sp>
        <p:nvSpPr>
          <p:cNvPr id="27" name="Text Placeholder 3"/>
          <p:cNvSpPr>
            <a:spLocks noGrp="1"/>
          </p:cNvSpPr>
          <p:nvPr>
            <p:ph type="body" sz="half" idx="17"/>
          </p:nvPr>
        </p:nvSpPr>
        <p:spPr>
          <a:xfrm>
            <a:off x="3808400" y="2872252"/>
            <a:ext cx="4784431" cy="326156"/>
          </a:xfrm>
          <a:prstGeom prst="rect">
            <a:avLst/>
          </a:prstGeom>
        </p:spPr>
        <p:txBody>
          <a:bodyPr wrap="square" lIns="0" tIns="0" rIns="0" bIns="0" anchor="t">
            <a:noAutofit/>
          </a:bodyPr>
          <a:lstStyle>
            <a:lvl1pPr marL="0" indent="0" algn="l">
              <a:buNone/>
              <a:defRPr sz="1100" b="0" baseline="0">
                <a:solidFill>
                  <a:schemeClr val="tx1">
                    <a:lumMod val="75000"/>
                    <a:lumOff val="2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dirty="0">
              <a:solidFill>
                <a:schemeClr val="tx1">
                  <a:lumMod val="50000"/>
                  <a:lumOff val="50000"/>
                </a:schemeClr>
              </a:solidFill>
            </a:endParaRPr>
          </a:p>
        </p:txBody>
      </p:sp>
      <p:sp>
        <p:nvSpPr>
          <p:cNvPr id="34" name="Text Placeholder 3"/>
          <p:cNvSpPr>
            <a:spLocks noGrp="1"/>
          </p:cNvSpPr>
          <p:nvPr>
            <p:ph type="body" sz="half" idx="21"/>
          </p:nvPr>
        </p:nvSpPr>
        <p:spPr>
          <a:xfrm>
            <a:off x="3479422" y="1610646"/>
            <a:ext cx="5146814" cy="192780"/>
          </a:xfrm>
          <a:prstGeom prst="rect">
            <a:avLst/>
          </a:prstGeom>
        </p:spPr>
        <p:txBody>
          <a:bodyPr wrap="none" lIns="0" tIns="0" rIns="0" bIns="0" anchor="ctr">
            <a:noAutofit/>
          </a:bodyPr>
          <a:lstStyle>
            <a:lvl1pPr marL="0" indent="0" algn="l">
              <a:buNone/>
              <a:defRPr sz="1400" b="1" baseline="0">
                <a:solidFill>
                  <a:schemeClr val="tx1">
                    <a:lumMod val="75000"/>
                    <a:lumOff val="2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endParaRPr lang="en-US" dirty="0"/>
          </a:p>
        </p:txBody>
      </p:sp>
      <p:sp>
        <p:nvSpPr>
          <p:cNvPr id="17" name="Title 1"/>
          <p:cNvSpPr>
            <a:spLocks noGrp="1"/>
          </p:cNvSpPr>
          <p:nvPr>
            <p:ph type="title" hasCustomPrompt="1"/>
          </p:nvPr>
        </p:nvSpPr>
        <p:spPr>
          <a:xfrm>
            <a:off x="1752600" y="361950"/>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2514600" y="713942"/>
            <a:ext cx="4114800" cy="200746"/>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Subtext Goes Here</a:t>
            </a:r>
          </a:p>
        </p:txBody>
      </p:sp>
    </p:spTree>
    <p:extLst>
      <p:ext uri="{BB962C8B-B14F-4D97-AF65-F5344CB8AC3E}">
        <p14:creationId xmlns:p14="http://schemas.microsoft.com/office/powerpoint/2010/main" val="283701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2500"/>
                            </p:stCondLst>
                            <p:childTnLst>
                              <p:par>
                                <p:cTn id="22" presetID="22" presetClass="entr" presetSubtype="8" fill="hold" grpId="0" nodeType="afterEffect" nodePh="1">
                                  <p:stCondLst>
                                    <p:cond delay="0"/>
                                  </p:stCondLst>
                                  <p:endCondLst>
                                    <p:cond evt="begin" delay="0">
                                      <p:tn val="22"/>
                                    </p:cond>
                                  </p:endCondLst>
                                  <p:childTnLst>
                                    <p:set>
                                      <p:cBhvr>
                                        <p:cTn id="23" dur="1" fill="hold">
                                          <p:stCondLst>
                                            <p:cond delay="0"/>
                                          </p:stCondLst>
                                        </p:cTn>
                                        <p:tgtEl>
                                          <p:spTgt spid="34">
                                            <p:txEl>
                                              <p:pRg st="0" end="0"/>
                                            </p:txEl>
                                          </p:spTgt>
                                        </p:tgtEl>
                                        <p:attrNameLst>
                                          <p:attrName>style.visibility</p:attrName>
                                        </p:attrNameLst>
                                      </p:cBhvr>
                                      <p:to>
                                        <p:strVal val="visible"/>
                                      </p:to>
                                    </p:set>
                                    <p:animEffect transition="in" filter="wipe(left)">
                                      <p:cBhvr>
                                        <p:cTn id="24" dur="500"/>
                                        <p:tgtEl>
                                          <p:spTgt spid="34">
                                            <p:txEl>
                                              <p:pRg st="0" end="0"/>
                                            </p:txEl>
                                          </p:spTgt>
                                        </p:tgtEl>
                                      </p:cBhvr>
                                    </p:animEffect>
                                  </p:childTnLst>
                                </p:cTn>
                              </p:par>
                            </p:childTnLst>
                          </p:cTn>
                        </p:par>
                        <p:par>
                          <p:cTn id="25" fill="hold">
                            <p:stCondLst>
                              <p:cond delay="3000"/>
                            </p:stCondLst>
                            <p:childTnLst>
                              <p:par>
                                <p:cTn id="26" presetID="53"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22" presetClass="entr" presetSubtype="8" fill="hold" grpId="0" nodeType="withEffect" nodePh="1">
                                  <p:stCondLst>
                                    <p:cond delay="0"/>
                                  </p:stCondLst>
                                  <p:endCondLst>
                                    <p:cond evt="begin" delay="0">
                                      <p:tn val="31"/>
                                    </p:cond>
                                  </p:end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wipe(left)">
                                      <p:cBhvr>
                                        <p:cTn id="33" dur="500"/>
                                        <p:tgtEl>
                                          <p:spTgt spid="23">
                                            <p:txEl>
                                              <p:pRg st="0" end="0"/>
                                            </p:txEl>
                                          </p:spTgt>
                                        </p:tgtEl>
                                      </p:cBhvr>
                                    </p:animEffect>
                                  </p:childTnLst>
                                </p:cTn>
                              </p:par>
                            </p:childTnLst>
                          </p:cTn>
                        </p:par>
                        <p:par>
                          <p:cTn id="34" fill="hold">
                            <p:stCondLst>
                              <p:cond delay="3500"/>
                            </p:stCondLst>
                            <p:childTnLst>
                              <p:par>
                                <p:cTn id="35" presetID="53"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22" presetClass="entr" presetSubtype="8" fill="hold" grpId="0" nodeType="withEffect" nodePh="1">
                                  <p:stCondLst>
                                    <p:cond delay="0"/>
                                  </p:stCondLst>
                                  <p:endCondLst>
                                    <p:cond evt="begin" delay="0">
                                      <p:tn val="40"/>
                                    </p:cond>
                                  </p:end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wipe(left)">
                                      <p:cBhvr>
                                        <p:cTn id="42" dur="500"/>
                                        <p:tgtEl>
                                          <p:spTgt spid="25">
                                            <p:txEl>
                                              <p:pRg st="0" end="0"/>
                                            </p:txEl>
                                          </p:spTgt>
                                        </p:tgtEl>
                                      </p:cBhvr>
                                    </p:animEffect>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22" presetClass="entr" presetSubtype="8" fill="hold" grpId="0" nodeType="with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Effect transition="in" filter="wipe(left)">
                                      <p:cBhvr>
                                        <p:cTn id="51"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17"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C0A9-1790-DA2F-CD39-F1C7E44CB421}"/>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9040F316-117F-5C8B-8A46-8C401F83C3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DA7732C9-DBE5-02E5-3455-F41A83C9BCC9}"/>
              </a:ext>
            </a:extLst>
          </p:cNvPr>
          <p:cNvSpPr>
            <a:spLocks noGrp="1"/>
          </p:cNvSpPr>
          <p:nvPr>
            <p:ph type="dt" sz="half" idx="10"/>
          </p:nvPr>
        </p:nvSpPr>
        <p:spPr/>
        <p:txBody>
          <a:bodyPr/>
          <a:lstStyle/>
          <a:p>
            <a:fld id="{102611EB-9977-4FB1-A098-3126642E3340}" type="datetimeFigureOut">
              <a:rPr lang="lt-LT" smtClean="0"/>
              <a:t>2022-06-15</a:t>
            </a:fld>
            <a:endParaRPr lang="lt-LT"/>
          </a:p>
        </p:txBody>
      </p:sp>
      <p:sp>
        <p:nvSpPr>
          <p:cNvPr id="5" name="Footer Placeholder 4">
            <a:extLst>
              <a:ext uri="{FF2B5EF4-FFF2-40B4-BE49-F238E27FC236}">
                <a16:creationId xmlns:a16="http://schemas.microsoft.com/office/drawing/2014/main" id="{7C859A49-3F24-0973-2AF2-78FFEBCCAA61}"/>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8C222C3E-AA0D-6C9D-50E4-7170023B05A0}"/>
              </a:ext>
            </a:extLst>
          </p:cNvPr>
          <p:cNvSpPr>
            <a:spLocks noGrp="1"/>
          </p:cNvSpPr>
          <p:nvPr>
            <p:ph type="sldNum" sz="quarter" idx="12"/>
          </p:nvPr>
        </p:nvSpPr>
        <p:spPr/>
        <p:txBody>
          <a:bodyPr/>
          <a:lstStyle/>
          <a:p>
            <a:fld id="{136E9E84-3F1D-472D-ABB1-8D76515CAF8C}" type="slidenum">
              <a:rPr lang="lt-LT" smtClean="0"/>
              <a:t>‹#›</a:t>
            </a:fld>
            <a:endParaRPr lang="lt-LT"/>
          </a:p>
        </p:txBody>
      </p:sp>
    </p:spTree>
    <p:extLst>
      <p:ext uri="{BB962C8B-B14F-4D97-AF65-F5344CB8AC3E}">
        <p14:creationId xmlns:p14="http://schemas.microsoft.com/office/powerpoint/2010/main" val="205160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1"/>
            <a:ext cx="9144000" cy="3619499"/>
          </a:xfrm>
          <a:prstGeom prst="rect">
            <a:avLst/>
          </a:prstGeom>
          <a:solidFill>
            <a:schemeClr val="tx2">
              <a:lumMod val="25000"/>
              <a:lumOff val="75000"/>
            </a:schemeClr>
          </a:solidFill>
          <a:ln w="19050">
            <a:noFill/>
          </a:ln>
        </p:spPr>
        <p:txBody>
          <a:bodyPr lIns="0" tIns="91440" rIns="0" bIns="914400" anchor="b"/>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95113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2324098"/>
            <a:ext cx="9144000" cy="2819401"/>
          </a:xfrm>
          <a:prstGeom prst="rect">
            <a:avLst/>
          </a:prstGeom>
          <a:solidFill>
            <a:schemeClr val="tx2">
              <a:lumMod val="10000"/>
              <a:lumOff val="90000"/>
            </a:schemeClr>
          </a:solidFill>
          <a:ln w="19050">
            <a:noFill/>
          </a:ln>
        </p:spPr>
        <p:txBody>
          <a:bodyPr lIns="0" tIns="91440" rIns="0" bIns="914400" anchor="b"/>
          <a:lstStyle>
            <a:lvl1pPr algn="ctr" rtl="0">
              <a:buNone/>
              <a:defRPr sz="1400">
                <a:solidFill>
                  <a:schemeClr val="tx1">
                    <a:lumMod val="75000"/>
                    <a:lumOff val="25000"/>
                  </a:schemeClr>
                </a:solidFill>
              </a:defRPr>
            </a:lvl1pPr>
          </a:lstStyle>
          <a:p>
            <a:r>
              <a:rPr lang="en-US" dirty="0"/>
              <a:t>Image Holder</a:t>
            </a:r>
          </a:p>
        </p:txBody>
      </p:sp>
      <p:sp>
        <p:nvSpPr>
          <p:cNvPr id="8" name="Rectangle 7"/>
          <p:cNvSpPr/>
          <p:nvPr/>
        </p:nvSpPr>
        <p:spPr>
          <a:xfrm rot="16200000">
            <a:off x="3400426" y="-3400429"/>
            <a:ext cx="2343152" cy="9144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endParaRPr>
          </a:p>
        </p:txBody>
      </p:sp>
      <p:sp>
        <p:nvSpPr>
          <p:cNvPr id="5" name="Text Placeholder 3"/>
          <p:cNvSpPr>
            <a:spLocks noGrp="1"/>
          </p:cNvSpPr>
          <p:nvPr>
            <p:ph type="body" sz="half" idx="2" hasCustomPrompt="1"/>
          </p:nvPr>
        </p:nvSpPr>
        <p:spPr>
          <a:xfrm>
            <a:off x="381000" y="770021"/>
            <a:ext cx="8216900" cy="173255"/>
          </a:xfrm>
          <a:prstGeom prst="rect">
            <a:avLst/>
          </a:prstGeom>
        </p:spPr>
        <p:txBody>
          <a:bodyPr wrap="none" lIns="0" tIns="0" rIns="0" bIns="0" anchor="ctr">
            <a:noAutofit/>
          </a:bodyPr>
          <a:lstStyle>
            <a:lvl1pPr marL="0" indent="0" algn="l">
              <a:buNone/>
              <a:defRPr sz="1600" b="0" baseline="0">
                <a:solidFill>
                  <a:schemeClr val="bg1"/>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13"/>
          <p:cNvSpPr>
            <a:spLocks noGrp="1"/>
          </p:cNvSpPr>
          <p:nvPr>
            <p:ph type="title" hasCustomPrompt="1"/>
          </p:nvPr>
        </p:nvSpPr>
        <p:spPr>
          <a:xfrm>
            <a:off x="381000" y="337687"/>
            <a:ext cx="82169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bg1"/>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787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 name="Picture Placeholder 5"/>
          <p:cNvSpPr>
            <a:spLocks noGrp="1"/>
          </p:cNvSpPr>
          <p:nvPr>
            <p:ph type="pic" sz="quarter" idx="10" hasCustomPrompt="1"/>
          </p:nvPr>
        </p:nvSpPr>
        <p:spPr>
          <a:xfrm>
            <a:off x="399449" y="1123950"/>
            <a:ext cx="8345102" cy="2041657"/>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8326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7" name="Picture Placeholder 6"/>
          <p:cNvSpPr>
            <a:spLocks noGrp="1"/>
          </p:cNvSpPr>
          <p:nvPr>
            <p:ph type="pic" sz="quarter" idx="10" hasCustomPrompt="1"/>
          </p:nvPr>
        </p:nvSpPr>
        <p:spPr>
          <a:xfrm>
            <a:off x="0" y="1123950"/>
            <a:ext cx="9144000" cy="23622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66468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4279900" y="770021"/>
            <a:ext cx="44502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5" name="Title 13"/>
          <p:cNvSpPr>
            <a:spLocks noGrp="1"/>
          </p:cNvSpPr>
          <p:nvPr>
            <p:ph type="title" hasCustomPrompt="1"/>
          </p:nvPr>
        </p:nvSpPr>
        <p:spPr>
          <a:xfrm>
            <a:off x="4279900" y="337687"/>
            <a:ext cx="44502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0" y="6350"/>
            <a:ext cx="4167739" cy="5137150"/>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78151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a:t>Image Holder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381000" y="770021"/>
            <a:ext cx="8368364" cy="173255"/>
          </a:xfrm>
          <a:prstGeom prst="rect">
            <a:avLst/>
          </a:prstGeom>
        </p:spPr>
        <p:txBody>
          <a:bodyPr wrap="none" lIns="0" tIns="0" rIns="0" bIns="0" anchor="ctr">
            <a:noAutofit/>
          </a:bodyPr>
          <a:lstStyle>
            <a:lvl1pPr marL="0" indent="0" algn="l" rtl="0">
              <a:buNone/>
              <a:defRPr sz="1600" b="0" baseline="0">
                <a:solidFill>
                  <a:schemeClr val="bg1"/>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13"/>
          <p:cNvSpPr>
            <a:spLocks noGrp="1"/>
          </p:cNvSpPr>
          <p:nvPr>
            <p:ph type="title" hasCustomPrompt="1"/>
          </p:nvPr>
        </p:nvSpPr>
        <p:spPr>
          <a:xfrm>
            <a:off x="381000" y="337687"/>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bg1"/>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303543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gi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94134" y="4644550"/>
            <a:ext cx="233216" cy="421484"/>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bwMode="gray">
          <a:xfrm>
            <a:off x="21437" y="4778348"/>
            <a:ext cx="304800" cy="153888"/>
          </a:xfrm>
          <a:prstGeom prst="rect">
            <a:avLst/>
          </a:prstGeom>
        </p:spPr>
        <p:txBody>
          <a:bodyPr vert="horz" wrap="square" lIns="0" tIns="0" rIns="0" bIns="0" rtlCol="0" anchor="ctr">
            <a:spAutoFit/>
          </a:bodyPr>
          <a:lstStyle/>
          <a:p>
            <a:pPr marL="0" algn="ctr" defTabSz="914400" rtl="0" eaLnBrk="1" latinLnBrk="0" hangingPunct="1"/>
            <a:fld id="{6C5AF65D-6854-49AF-ABC5-48B5BA0EA842}" type="slidenum">
              <a:rPr lang="en-US" sz="1000" b="0" i="0" kern="1200" smtClean="0">
                <a:solidFill>
                  <a:schemeClr val="tx1">
                    <a:lumMod val="50000"/>
                    <a:lumOff val="50000"/>
                  </a:schemeClr>
                </a:solidFill>
                <a:latin typeface="HP Simplified"/>
                <a:ea typeface="+mn-ea"/>
                <a:cs typeface="HP Simplified"/>
              </a:rPr>
              <a:pPr marL="0" algn="ctr" defTabSz="914400" rtl="0" eaLnBrk="1" latinLnBrk="0" hangingPunct="1"/>
              <a:t>‹#›</a:t>
            </a:fld>
            <a:endParaRPr lang="en-US" sz="1000" b="0" i="0" kern="1200" dirty="0">
              <a:solidFill>
                <a:schemeClr val="tx1">
                  <a:lumMod val="50000"/>
                  <a:lumOff val="50000"/>
                </a:schemeClr>
              </a:solidFill>
              <a:latin typeface="HP Simplified"/>
              <a:ea typeface="+mn-ea"/>
              <a:cs typeface="HP Simplified"/>
            </a:endParaRPr>
          </a:p>
        </p:txBody>
      </p:sp>
      <p:pic>
        <p:nvPicPr>
          <p:cNvPr id="4" name="Picture 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458200" y="4481755"/>
            <a:ext cx="622807" cy="593186"/>
          </a:xfrm>
          <a:prstGeom prst="rect">
            <a:avLst/>
          </a:prstGeom>
        </p:spPr>
      </p:pic>
      <p:pic>
        <p:nvPicPr>
          <p:cNvPr id="5" name="Picture 15"/>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391400" y="4549702"/>
            <a:ext cx="1066800" cy="457292"/>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718" r:id="rId2"/>
    <p:sldLayoutId id="2147483705" r:id="rId3"/>
    <p:sldLayoutId id="2147483684" r:id="rId4"/>
    <p:sldLayoutId id="2147483700" r:id="rId5"/>
    <p:sldLayoutId id="2147483704" r:id="rId6"/>
    <p:sldLayoutId id="2147483701" r:id="rId7"/>
    <p:sldLayoutId id="2147483671" r:id="rId8"/>
    <p:sldLayoutId id="2147483720" r:id="rId9"/>
    <p:sldLayoutId id="2147483699" r:id="rId10"/>
    <p:sldLayoutId id="2147483694" r:id="rId11"/>
    <p:sldLayoutId id="2147483707" r:id="rId12"/>
    <p:sldLayoutId id="2147483709" r:id="rId13"/>
    <p:sldLayoutId id="2147483696" r:id="rId14"/>
    <p:sldLayoutId id="2147483708" r:id="rId15"/>
    <p:sldLayoutId id="2147483706" r:id="rId16"/>
    <p:sldLayoutId id="2147483717" r:id="rId17"/>
    <p:sldLayoutId id="2147483716" r:id="rId18"/>
    <p:sldLayoutId id="2147483765" r:id="rId19"/>
    <p:sldLayoutId id="2147483768" r:id="rId20"/>
    <p:sldLayoutId id="2147483770"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 Id="rId5" Type="http://schemas.openxmlformats.org/officeDocument/2006/relationships/image" Target="../media/image11.jp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g"/><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9.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Ps_dPoGAb2k?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8" name="Rectangle 17"/>
          <p:cNvSpPr/>
          <p:nvPr/>
        </p:nvSpPr>
        <p:spPr>
          <a:xfrm>
            <a:off x="5796279" y="1487075"/>
            <a:ext cx="4991798" cy="2169351"/>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p:nvPr/>
        </p:nvSpPr>
        <p:spPr>
          <a:xfrm>
            <a:off x="0" y="1487075"/>
            <a:ext cx="4991798" cy="216935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ectangle 12"/>
          <p:cNvSpPr/>
          <p:nvPr/>
        </p:nvSpPr>
        <p:spPr>
          <a:xfrm>
            <a:off x="5080698" y="1487075"/>
            <a:ext cx="101600" cy="21693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13"/>
          <p:cNvSpPr/>
          <p:nvPr/>
        </p:nvSpPr>
        <p:spPr>
          <a:xfrm>
            <a:off x="5258265" y="1487075"/>
            <a:ext cx="101600" cy="21693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p:cNvSpPr/>
          <p:nvPr/>
        </p:nvSpPr>
        <p:spPr>
          <a:xfrm>
            <a:off x="5435832" y="1487075"/>
            <a:ext cx="101600" cy="21693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p:cNvSpPr/>
          <p:nvPr/>
        </p:nvSpPr>
        <p:spPr>
          <a:xfrm>
            <a:off x="5613400" y="1487075"/>
            <a:ext cx="101600" cy="21693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p:cNvSpPr/>
          <p:nvPr/>
        </p:nvSpPr>
        <p:spPr>
          <a:xfrm>
            <a:off x="277091" y="1979499"/>
            <a:ext cx="4267200" cy="1292662"/>
          </a:xfrm>
          <a:prstGeom prst="rect">
            <a:avLst/>
          </a:prstGeom>
        </p:spPr>
        <p:txBody>
          <a:bodyPr wrap="square" lIns="0" tIns="0" rIns="0" bIns="0">
            <a:spAutoFit/>
          </a:bodyPr>
          <a:lstStyle/>
          <a:p>
            <a:pPr algn="ctr"/>
            <a:r>
              <a:rPr lang="en-US" sz="2800" dirty="0">
                <a:solidFill>
                  <a:schemeClr val="bg1"/>
                </a:solidFill>
                <a:latin typeface="Calibri Light" panose="020F0302020204030204" pitchFamily="34" charset="0"/>
              </a:rPr>
              <a:t> 2014-2020 M. </a:t>
            </a:r>
            <a:r>
              <a:rPr lang="lt-LT" sz="2800" dirty="0">
                <a:solidFill>
                  <a:schemeClr val="bg1"/>
                </a:solidFill>
                <a:latin typeface="Calibri Light" panose="020F0302020204030204" pitchFamily="34" charset="0"/>
              </a:rPr>
              <a:t>VSF</a:t>
            </a:r>
            <a:r>
              <a:rPr lang="en-US" sz="2800" dirty="0">
                <a:solidFill>
                  <a:schemeClr val="bg1"/>
                </a:solidFill>
                <a:latin typeface="Calibri Light" panose="020F0302020204030204" pitchFamily="34" charset="0"/>
              </a:rPr>
              <a:t> PATIR</a:t>
            </a:r>
            <a:r>
              <a:rPr lang="lt-LT" sz="2800" dirty="0">
                <a:solidFill>
                  <a:schemeClr val="bg1"/>
                </a:solidFill>
                <a:latin typeface="Calibri Light" panose="020F0302020204030204" pitchFamily="34" charset="0"/>
              </a:rPr>
              <a:t>TYS IKI 2021-2027 M. SVVP/VSF NAUJOVĖS </a:t>
            </a:r>
            <a:r>
              <a:rPr lang="en-US" sz="2800" dirty="0">
                <a:solidFill>
                  <a:schemeClr val="bg1"/>
                </a:solidFill>
                <a:latin typeface="Calibri Light" panose="020F0302020204030204" pitchFamily="34" charset="0"/>
              </a:rPr>
              <a:t> </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1912886"/>
            <a:ext cx="3048000" cy="130654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465" y="-70410"/>
            <a:ext cx="1582868" cy="1507586"/>
          </a:xfrm>
          <a:prstGeom prst="rect">
            <a:avLst/>
          </a:prstGeom>
        </p:spPr>
      </p:pic>
    </p:spTree>
    <p:extLst>
      <p:ext uri="{BB962C8B-B14F-4D97-AF65-F5344CB8AC3E}">
        <p14:creationId xmlns:p14="http://schemas.microsoft.com/office/powerpoint/2010/main" val="36666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decel="6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accel="40000" decel="60000"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accel="40000" decel="6000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accel="40000" decel="60000" fill="hold" grpId="0" nodeType="withEffect">
                                  <p:stCondLst>
                                    <p:cond delay="7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accel="40000" decel="60000" fill="hold" grpId="0" nodeType="withEffect">
                                  <p:stCondLst>
                                    <p:cond delay="1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16" presetClass="entr" presetSubtype="37" fill="hold" grpId="0" nodeType="with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barn(outVertical)">
                                      <p:cBhvr>
                                        <p:cTn id="27" dur="500"/>
                                        <p:tgtEl>
                                          <p:spTgt spid="17"/>
                                        </p:tgtEl>
                                      </p:cBhvr>
                                    </p:animEffect>
                                  </p:childTnLst>
                                </p:cTn>
                              </p:par>
                            </p:childTnLst>
                          </p:cTn>
                        </p:par>
                        <p:par>
                          <p:cTn id="28" fill="hold">
                            <p:stCondLst>
                              <p:cond delay="1500"/>
                            </p:stCondLst>
                            <p:childTnLst>
                              <p:par>
                                <p:cTn id="29" presetID="2" presetClass="entr" presetSubtype="2" accel="40000" decel="6000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13" grpId="0" animBg="1"/>
      <p:bldP spid="14" grpId="0" animBg="1"/>
      <p:bldP spid="15" grpId="0" animBg="1"/>
      <p:bldP spid="16"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1000" y="337688"/>
            <a:ext cx="9144000" cy="226518"/>
          </a:xfrm>
        </p:spPr>
        <p:txBody>
          <a:bodyPr/>
          <a:lstStyle/>
          <a:p>
            <a:r>
              <a:rPr lang="lt-LT" b="1" dirty="0">
                <a:solidFill>
                  <a:schemeClr val="tx1"/>
                </a:solidFill>
              </a:rPr>
              <a:t>Projekto sutarties keitimas pasirašant esminį susitarimą</a:t>
            </a:r>
            <a:endParaRPr lang="en-US" b="1" dirty="0">
              <a:solidFill>
                <a:schemeClr val="tx1"/>
              </a:solidFill>
            </a:endParaRPr>
          </a:p>
        </p:txBody>
      </p:sp>
      <p:pic>
        <p:nvPicPr>
          <p:cNvPr id="13" name="Picture Placeholder 12">
            <a:extLst>
              <a:ext uri="{FF2B5EF4-FFF2-40B4-BE49-F238E27FC236}">
                <a16:creationId xmlns:a16="http://schemas.microsoft.com/office/drawing/2014/main" id="{E8737CFD-EA50-1291-A792-172AEB2A723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664" r="16664"/>
          <a:stretch>
            <a:fillRect/>
          </a:stretch>
        </p:blipFill>
        <p:spPr/>
      </p:pic>
      <p:sp>
        <p:nvSpPr>
          <p:cNvPr id="6" name="Text Placeholder 5"/>
          <p:cNvSpPr>
            <a:spLocks noGrp="1"/>
          </p:cNvSpPr>
          <p:nvPr>
            <p:ph type="body" sz="quarter" idx="16"/>
          </p:nvPr>
        </p:nvSpPr>
        <p:spPr>
          <a:xfrm>
            <a:off x="5368890" y="1200150"/>
            <a:ext cx="2784509" cy="557249"/>
          </a:xfrm>
          <a:prstGeom prst="rect">
            <a:avLst/>
          </a:prstGeom>
        </p:spPr>
        <p:txBody>
          <a:bodyPr/>
          <a:lstStyle/>
          <a:p>
            <a:r>
              <a:rPr lang="lt-LT" dirty="0">
                <a:solidFill>
                  <a:schemeClr val="tx1"/>
                </a:solidFill>
              </a:rPr>
              <a:t>Kai vadovaujančioji institucija priima sprendimą padidinti ar sumažinti finansavimą projektui</a:t>
            </a:r>
          </a:p>
        </p:txBody>
      </p:sp>
      <p:pic>
        <p:nvPicPr>
          <p:cNvPr id="25" name="Picture Placeholder 24" descr="A picture containing text&#10;&#10;Description automatically generated">
            <a:extLst>
              <a:ext uri="{FF2B5EF4-FFF2-40B4-BE49-F238E27FC236}">
                <a16:creationId xmlns:a16="http://schemas.microsoft.com/office/drawing/2014/main" id="{747780F1-F63E-FBA3-002C-F13B750648B7}"/>
              </a:ext>
            </a:extLst>
          </p:cNvPr>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t="16712" b="16712"/>
          <a:stretch>
            <a:fillRect/>
          </a:stretch>
        </p:blipFill>
        <p:spPr/>
      </p:pic>
      <p:pic>
        <p:nvPicPr>
          <p:cNvPr id="33" name="Picture Placeholder 32" descr="A group of people working on a project&#10;&#10;Description automatically generated with low confidence">
            <a:extLst>
              <a:ext uri="{FF2B5EF4-FFF2-40B4-BE49-F238E27FC236}">
                <a16:creationId xmlns:a16="http://schemas.microsoft.com/office/drawing/2014/main" id="{49A188A3-B3A2-EEB9-EA5C-FDD9C83FA7DF}"/>
              </a:ext>
            </a:extLst>
          </p:cNvPr>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18707" r="18707"/>
          <a:stretch>
            <a:fillRect/>
          </a:stretch>
        </p:blipFill>
        <p:spPr>
          <a:xfrm>
            <a:off x="2660650" y="2251075"/>
            <a:ext cx="1168400" cy="1166813"/>
          </a:xfrm>
        </p:spPr>
      </p:pic>
      <p:pic>
        <p:nvPicPr>
          <p:cNvPr id="21" name="Picture Placeholder 20" descr="Calendar&#10;&#10;Description automatically generated">
            <a:extLst>
              <a:ext uri="{FF2B5EF4-FFF2-40B4-BE49-F238E27FC236}">
                <a16:creationId xmlns:a16="http://schemas.microsoft.com/office/drawing/2014/main" id="{1C43A9E7-B168-ED7A-4B47-5E5F26599A3C}"/>
              </a:ext>
            </a:extLst>
          </p:cNvPr>
          <p:cNvPicPr>
            <a:picLocks noGrp="1" noChangeAspect="1"/>
          </p:cNvPicPr>
          <p:nvPr>
            <p:ph type="pic" sz="quarter" idx="20"/>
          </p:nvPr>
        </p:nvPicPr>
        <p:blipFill>
          <a:blip r:embed="rId5" cstate="print">
            <a:extLst>
              <a:ext uri="{28A0092B-C50C-407E-A947-70E740481C1C}">
                <a14:useLocalDpi xmlns:a14="http://schemas.microsoft.com/office/drawing/2010/main" val="0"/>
              </a:ext>
            </a:extLst>
          </a:blip>
          <a:srcRect l="16667" r="16667"/>
          <a:stretch>
            <a:fillRect/>
          </a:stretch>
        </p:blipFill>
        <p:spPr/>
      </p:pic>
      <p:sp>
        <p:nvSpPr>
          <p:cNvPr id="8" name="Text Placeholder 7"/>
          <p:cNvSpPr>
            <a:spLocks noGrp="1"/>
          </p:cNvSpPr>
          <p:nvPr>
            <p:ph type="body" sz="quarter" idx="21"/>
          </p:nvPr>
        </p:nvSpPr>
        <p:spPr>
          <a:xfrm>
            <a:off x="1066800" y="3626967"/>
            <a:ext cx="2709247" cy="925983"/>
          </a:xfrm>
          <a:prstGeom prst="rect">
            <a:avLst/>
          </a:prstGeom>
        </p:spPr>
        <p:txBody>
          <a:bodyPr/>
          <a:lstStyle/>
          <a:p>
            <a:r>
              <a:rPr lang="lt-LT" dirty="0">
                <a:solidFill>
                  <a:schemeClr val="tx1"/>
                </a:solidFill>
              </a:rPr>
              <a:t>pakeičiant projekto sutartyje nustatytą (-us) išlaidų apmokėjimo būdą (-us)</a:t>
            </a:r>
            <a:endParaRPr lang="en-US" dirty="0">
              <a:solidFill>
                <a:schemeClr val="tx1"/>
              </a:solidFill>
            </a:endParaRPr>
          </a:p>
        </p:txBody>
      </p:sp>
      <p:sp>
        <p:nvSpPr>
          <p:cNvPr id="10" name="Text Placeholder 9"/>
          <p:cNvSpPr>
            <a:spLocks noGrp="1"/>
          </p:cNvSpPr>
          <p:nvPr>
            <p:ph type="body" sz="quarter" idx="23"/>
          </p:nvPr>
        </p:nvSpPr>
        <p:spPr>
          <a:xfrm>
            <a:off x="0" y="2538664"/>
            <a:ext cx="2449473" cy="280951"/>
          </a:xfrm>
          <a:prstGeom prst="rect">
            <a:avLst/>
          </a:prstGeom>
        </p:spPr>
        <p:txBody>
          <a:bodyPr/>
          <a:lstStyle/>
          <a:p>
            <a:r>
              <a:rPr lang="lt-LT" dirty="0">
                <a:solidFill>
                  <a:schemeClr val="tx1"/>
                </a:solidFill>
              </a:rPr>
              <a:t>projekto vykdytojo teises ir pareigas perleidžiant kitam juridiniam asmeniui</a:t>
            </a:r>
            <a:endParaRPr lang="en-US" dirty="0">
              <a:solidFill>
                <a:schemeClr val="tx1"/>
              </a:solidFill>
            </a:endParaRPr>
          </a:p>
        </p:txBody>
      </p:sp>
      <p:sp>
        <p:nvSpPr>
          <p:cNvPr id="46" name="Text Placeholder 45"/>
          <p:cNvSpPr>
            <a:spLocks noGrp="1"/>
          </p:cNvSpPr>
          <p:nvPr>
            <p:ph type="body" sz="quarter" idx="25"/>
          </p:nvPr>
        </p:nvSpPr>
        <p:spPr>
          <a:xfrm>
            <a:off x="6664934" y="2538664"/>
            <a:ext cx="2326665" cy="280951"/>
          </a:xfrm>
          <a:prstGeom prst="rect">
            <a:avLst/>
          </a:prstGeom>
        </p:spPr>
        <p:txBody>
          <a:bodyPr/>
          <a:lstStyle/>
          <a:p>
            <a:r>
              <a:rPr lang="lt-LT" dirty="0">
                <a:solidFill>
                  <a:schemeClr val="tx1"/>
                </a:solidFill>
              </a:rPr>
              <a:t>keičiant finansavimo lėšų išmokėjimo grafiką</a:t>
            </a:r>
            <a:endParaRPr lang="en-US" dirty="0">
              <a:solidFill>
                <a:schemeClr val="tx1"/>
              </a:solidFill>
            </a:endParaRPr>
          </a:p>
        </p:txBody>
      </p:sp>
    </p:spTree>
    <p:extLst>
      <p:ext uri="{BB962C8B-B14F-4D97-AF65-F5344CB8AC3E}">
        <p14:creationId xmlns:p14="http://schemas.microsoft.com/office/powerpoint/2010/main" val="295899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writing on a whiteboard&#10;&#10;Description automatically generated">
            <a:extLst>
              <a:ext uri="{FF2B5EF4-FFF2-40B4-BE49-F238E27FC236}">
                <a16:creationId xmlns:a16="http://schemas.microsoft.com/office/drawing/2014/main" id="{E727B9B5-A3B0-25BF-91CA-A350E9A6794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0370" r="20370"/>
          <a:stretch>
            <a:fillRect/>
          </a:stretch>
        </p:blipFill>
        <p:spPr/>
      </p:pic>
      <p:sp>
        <p:nvSpPr>
          <p:cNvPr id="6" name="Title 5"/>
          <p:cNvSpPr>
            <a:spLocks noGrp="1"/>
          </p:cNvSpPr>
          <p:nvPr>
            <p:ph type="title"/>
          </p:nvPr>
        </p:nvSpPr>
        <p:spPr>
          <a:xfrm>
            <a:off x="380999" y="83332"/>
            <a:ext cx="8915401" cy="610489"/>
          </a:xfrm>
        </p:spPr>
        <p:txBody>
          <a:bodyPr/>
          <a:lstStyle/>
          <a:p>
            <a:r>
              <a:rPr lang="lt-LT" b="1" dirty="0">
                <a:solidFill>
                  <a:schemeClr val="tx1"/>
                </a:solidFill>
              </a:rPr>
              <a:t>Vizija – projektą baigti laiku ir be termino pratęsimų</a:t>
            </a:r>
            <a:endParaRPr lang="en-US" b="1" dirty="0">
              <a:solidFill>
                <a:schemeClr val="tx1"/>
              </a:solidFill>
            </a:endParaRPr>
          </a:p>
        </p:txBody>
      </p:sp>
      <p:sp>
        <p:nvSpPr>
          <p:cNvPr id="24" name="Rectangle 23"/>
          <p:cNvSpPr/>
          <p:nvPr/>
        </p:nvSpPr>
        <p:spPr>
          <a:xfrm>
            <a:off x="400050" y="1142797"/>
            <a:ext cx="3714750" cy="1477328"/>
          </a:xfrm>
          <a:prstGeom prst="rect">
            <a:avLst/>
          </a:prstGeom>
        </p:spPr>
        <p:txBody>
          <a:bodyPr wrap="square" lIns="0" tIns="0" rIns="0" bIns="0">
            <a:spAutoFit/>
          </a:bodyPr>
          <a:lstStyle/>
          <a:p>
            <a:r>
              <a:rPr lang="lt-LT" sz="1200" dirty="0">
                <a:solidFill>
                  <a:schemeClr val="tx2">
                    <a:lumMod val="75000"/>
                    <a:lumOff val="25000"/>
                  </a:schemeClr>
                </a:solidFill>
              </a:rPr>
              <a:t>Jei Programos veiksmų įgyvendinimo plane projektui didinamos arba mažinamos finansavimo lėšos, projekto vykdytojas ne vėliau kaip per 10 darbo dienų nuo Programos veiksmų įgyvendinimo plano pakeitimo turi pateikti prašymą pakeisti projekto sutartį, kartu pateikdamas visus prašymą pagrindžiančius dokumentus.</a:t>
            </a:r>
          </a:p>
          <a:p>
            <a:r>
              <a:rPr lang="lt-LT" sz="1200" dirty="0">
                <a:solidFill>
                  <a:schemeClr val="tx2">
                    <a:lumMod val="75000"/>
                    <a:lumOff val="25000"/>
                  </a:schemeClr>
                </a:solidFill>
              </a:rPr>
              <a:t> Esant pagrįstų aplinkybių, prašymo pateikimo terminas gali būti pratęstas, bet ne ilgiau nei 5 darbo dienas. </a:t>
            </a:r>
          </a:p>
        </p:txBody>
      </p:sp>
      <p:sp>
        <p:nvSpPr>
          <p:cNvPr id="15" name="Oval 14"/>
          <p:cNvSpPr/>
          <p:nvPr/>
        </p:nvSpPr>
        <p:spPr>
          <a:xfrm>
            <a:off x="4019753" y="2267153"/>
            <a:ext cx="1114222" cy="111422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34"/>
          <p:cNvGrpSpPr/>
          <p:nvPr/>
        </p:nvGrpSpPr>
        <p:grpSpPr>
          <a:xfrm>
            <a:off x="4271044" y="2641766"/>
            <a:ext cx="611640" cy="364996"/>
            <a:chOff x="3935413" y="2192338"/>
            <a:chExt cx="1271588" cy="758825"/>
          </a:xfrm>
          <a:solidFill>
            <a:schemeClr val="bg1"/>
          </a:solidFill>
        </p:grpSpPr>
        <p:sp>
          <p:nvSpPr>
            <p:cNvPr id="17" name="Freeform 11"/>
            <p:cNvSpPr>
              <a:spLocks noEditPoints="1"/>
            </p:cNvSpPr>
            <p:nvPr/>
          </p:nvSpPr>
          <p:spPr bwMode="auto">
            <a:xfrm>
              <a:off x="3935413" y="2192338"/>
              <a:ext cx="1271588" cy="758825"/>
            </a:xfrm>
            <a:custGeom>
              <a:avLst/>
              <a:gdLst/>
              <a:ahLst/>
              <a:cxnLst>
                <a:cxn ang="0">
                  <a:pos x="356" y="72"/>
                </a:cxn>
                <a:cxn ang="0">
                  <a:pos x="302" y="98"/>
                </a:cxn>
                <a:cxn ang="0">
                  <a:pos x="261" y="140"/>
                </a:cxn>
                <a:cxn ang="0">
                  <a:pos x="235" y="193"/>
                </a:cxn>
                <a:cxn ang="0">
                  <a:pos x="230" y="255"/>
                </a:cxn>
                <a:cxn ang="0">
                  <a:pos x="246" y="314"/>
                </a:cxn>
                <a:cxn ang="0">
                  <a:pos x="280" y="362"/>
                </a:cxn>
                <a:cxn ang="0">
                  <a:pos x="328" y="396"/>
                </a:cxn>
                <a:cxn ang="0">
                  <a:pos x="387" y="412"/>
                </a:cxn>
                <a:cxn ang="0">
                  <a:pos x="448" y="407"/>
                </a:cxn>
                <a:cxn ang="0">
                  <a:pos x="502" y="381"/>
                </a:cxn>
                <a:cxn ang="0">
                  <a:pos x="544" y="339"/>
                </a:cxn>
                <a:cxn ang="0">
                  <a:pos x="569" y="285"/>
                </a:cxn>
                <a:cxn ang="0">
                  <a:pos x="574" y="224"/>
                </a:cxn>
                <a:cxn ang="0">
                  <a:pos x="559" y="165"/>
                </a:cxn>
                <a:cxn ang="0">
                  <a:pos x="525" y="117"/>
                </a:cxn>
                <a:cxn ang="0">
                  <a:pos x="476" y="83"/>
                </a:cxn>
                <a:cxn ang="0">
                  <a:pos x="418" y="67"/>
                </a:cxn>
                <a:cxn ang="0">
                  <a:pos x="429" y="2"/>
                </a:cxn>
                <a:cxn ang="0">
                  <a:pos x="487" y="15"/>
                </a:cxn>
                <a:cxn ang="0">
                  <a:pos x="546" y="39"/>
                </a:cxn>
                <a:cxn ang="0">
                  <a:pos x="629" y="86"/>
                </a:cxn>
                <a:cxn ang="0">
                  <a:pos x="679" y="121"/>
                </a:cxn>
                <a:cxn ang="0">
                  <a:pos x="722" y="155"/>
                </a:cxn>
                <a:cxn ang="0">
                  <a:pos x="757" y="184"/>
                </a:cxn>
                <a:cxn ang="0">
                  <a:pos x="780" y="205"/>
                </a:cxn>
                <a:cxn ang="0">
                  <a:pos x="791" y="216"/>
                </a:cxn>
                <a:cxn ang="0">
                  <a:pos x="800" y="231"/>
                </a:cxn>
                <a:cxn ang="0">
                  <a:pos x="798" y="252"/>
                </a:cxn>
                <a:cxn ang="0">
                  <a:pos x="789" y="263"/>
                </a:cxn>
                <a:cxn ang="0">
                  <a:pos x="775" y="277"/>
                </a:cxn>
                <a:cxn ang="0">
                  <a:pos x="749" y="300"/>
                </a:cxn>
                <a:cxn ang="0">
                  <a:pos x="712" y="331"/>
                </a:cxn>
                <a:cxn ang="0">
                  <a:pos x="667" y="365"/>
                </a:cxn>
                <a:cxn ang="0">
                  <a:pos x="616" y="400"/>
                </a:cxn>
                <a:cxn ang="0">
                  <a:pos x="531" y="445"/>
                </a:cxn>
                <a:cxn ang="0">
                  <a:pos x="473" y="467"/>
                </a:cxn>
                <a:cxn ang="0">
                  <a:pos x="415" y="477"/>
                </a:cxn>
                <a:cxn ang="0">
                  <a:pos x="358" y="473"/>
                </a:cxn>
                <a:cxn ang="0">
                  <a:pos x="299" y="457"/>
                </a:cxn>
                <a:cxn ang="0">
                  <a:pos x="227" y="424"/>
                </a:cxn>
                <a:cxn ang="0">
                  <a:pos x="159" y="383"/>
                </a:cxn>
                <a:cxn ang="0">
                  <a:pos x="111" y="348"/>
                </a:cxn>
                <a:cxn ang="0">
                  <a:pos x="70" y="315"/>
                </a:cxn>
                <a:cxn ang="0">
                  <a:pos x="38" y="287"/>
                </a:cxn>
                <a:cxn ang="0">
                  <a:pos x="17" y="269"/>
                </a:cxn>
                <a:cxn ang="0">
                  <a:pos x="10" y="262"/>
                </a:cxn>
                <a:cxn ang="0">
                  <a:pos x="0" y="242"/>
                </a:cxn>
                <a:cxn ang="0">
                  <a:pos x="6" y="220"/>
                </a:cxn>
                <a:cxn ang="0">
                  <a:pos x="14" y="212"/>
                </a:cxn>
                <a:cxn ang="0">
                  <a:pos x="32" y="196"/>
                </a:cxn>
                <a:cxn ang="0">
                  <a:pos x="61" y="170"/>
                </a:cxn>
                <a:cxn ang="0">
                  <a:pos x="100" y="138"/>
                </a:cxn>
                <a:cxn ang="0">
                  <a:pos x="146" y="104"/>
                </a:cxn>
                <a:cxn ang="0">
                  <a:pos x="199" y="69"/>
                </a:cxn>
                <a:cxn ang="0">
                  <a:pos x="285" y="26"/>
                </a:cxn>
                <a:cxn ang="0">
                  <a:pos x="343" y="7"/>
                </a:cxn>
                <a:cxn ang="0">
                  <a:pos x="401" y="0"/>
                </a:cxn>
              </a:cxnLst>
              <a:rect l="0" t="0" r="r" b="b"/>
              <a:pathLst>
                <a:path w="801" h="478">
                  <a:moveTo>
                    <a:pt x="402" y="66"/>
                  </a:moveTo>
                  <a:lnTo>
                    <a:pt x="387" y="67"/>
                  </a:lnTo>
                  <a:lnTo>
                    <a:pt x="371" y="69"/>
                  </a:lnTo>
                  <a:lnTo>
                    <a:pt x="356" y="72"/>
                  </a:lnTo>
                  <a:lnTo>
                    <a:pt x="342" y="77"/>
                  </a:lnTo>
                  <a:lnTo>
                    <a:pt x="328" y="83"/>
                  </a:lnTo>
                  <a:lnTo>
                    <a:pt x="315" y="90"/>
                  </a:lnTo>
                  <a:lnTo>
                    <a:pt x="302" y="98"/>
                  </a:lnTo>
                  <a:lnTo>
                    <a:pt x="291" y="107"/>
                  </a:lnTo>
                  <a:lnTo>
                    <a:pt x="280" y="117"/>
                  </a:lnTo>
                  <a:lnTo>
                    <a:pt x="270" y="128"/>
                  </a:lnTo>
                  <a:lnTo>
                    <a:pt x="261" y="140"/>
                  </a:lnTo>
                  <a:lnTo>
                    <a:pt x="253" y="152"/>
                  </a:lnTo>
                  <a:lnTo>
                    <a:pt x="246" y="165"/>
                  </a:lnTo>
                  <a:lnTo>
                    <a:pt x="240" y="179"/>
                  </a:lnTo>
                  <a:lnTo>
                    <a:pt x="235" y="193"/>
                  </a:lnTo>
                  <a:lnTo>
                    <a:pt x="232" y="208"/>
                  </a:lnTo>
                  <a:lnTo>
                    <a:pt x="230" y="224"/>
                  </a:lnTo>
                  <a:lnTo>
                    <a:pt x="229" y="239"/>
                  </a:lnTo>
                  <a:lnTo>
                    <a:pt x="230" y="255"/>
                  </a:lnTo>
                  <a:lnTo>
                    <a:pt x="232" y="271"/>
                  </a:lnTo>
                  <a:lnTo>
                    <a:pt x="235" y="285"/>
                  </a:lnTo>
                  <a:lnTo>
                    <a:pt x="240" y="300"/>
                  </a:lnTo>
                  <a:lnTo>
                    <a:pt x="246" y="314"/>
                  </a:lnTo>
                  <a:lnTo>
                    <a:pt x="253" y="327"/>
                  </a:lnTo>
                  <a:lnTo>
                    <a:pt x="261" y="339"/>
                  </a:lnTo>
                  <a:lnTo>
                    <a:pt x="270" y="351"/>
                  </a:lnTo>
                  <a:lnTo>
                    <a:pt x="280" y="362"/>
                  </a:lnTo>
                  <a:lnTo>
                    <a:pt x="291" y="372"/>
                  </a:lnTo>
                  <a:lnTo>
                    <a:pt x="302" y="381"/>
                  </a:lnTo>
                  <a:lnTo>
                    <a:pt x="315" y="389"/>
                  </a:lnTo>
                  <a:lnTo>
                    <a:pt x="328" y="396"/>
                  </a:lnTo>
                  <a:lnTo>
                    <a:pt x="342" y="402"/>
                  </a:lnTo>
                  <a:lnTo>
                    <a:pt x="356" y="407"/>
                  </a:lnTo>
                  <a:lnTo>
                    <a:pt x="371" y="410"/>
                  </a:lnTo>
                  <a:lnTo>
                    <a:pt x="387" y="412"/>
                  </a:lnTo>
                  <a:lnTo>
                    <a:pt x="402" y="413"/>
                  </a:lnTo>
                  <a:lnTo>
                    <a:pt x="418" y="412"/>
                  </a:lnTo>
                  <a:lnTo>
                    <a:pt x="433" y="410"/>
                  </a:lnTo>
                  <a:lnTo>
                    <a:pt x="448" y="407"/>
                  </a:lnTo>
                  <a:lnTo>
                    <a:pt x="463" y="402"/>
                  </a:lnTo>
                  <a:lnTo>
                    <a:pt x="476" y="396"/>
                  </a:lnTo>
                  <a:lnTo>
                    <a:pt x="490" y="389"/>
                  </a:lnTo>
                  <a:lnTo>
                    <a:pt x="502" y="381"/>
                  </a:lnTo>
                  <a:lnTo>
                    <a:pt x="514" y="372"/>
                  </a:lnTo>
                  <a:lnTo>
                    <a:pt x="525" y="362"/>
                  </a:lnTo>
                  <a:lnTo>
                    <a:pt x="535" y="351"/>
                  </a:lnTo>
                  <a:lnTo>
                    <a:pt x="544" y="339"/>
                  </a:lnTo>
                  <a:lnTo>
                    <a:pt x="552" y="327"/>
                  </a:lnTo>
                  <a:lnTo>
                    <a:pt x="559" y="314"/>
                  </a:lnTo>
                  <a:lnTo>
                    <a:pt x="564" y="300"/>
                  </a:lnTo>
                  <a:lnTo>
                    <a:pt x="569" y="285"/>
                  </a:lnTo>
                  <a:lnTo>
                    <a:pt x="573" y="271"/>
                  </a:lnTo>
                  <a:lnTo>
                    <a:pt x="574" y="255"/>
                  </a:lnTo>
                  <a:lnTo>
                    <a:pt x="575" y="239"/>
                  </a:lnTo>
                  <a:lnTo>
                    <a:pt x="574" y="224"/>
                  </a:lnTo>
                  <a:lnTo>
                    <a:pt x="573" y="208"/>
                  </a:lnTo>
                  <a:lnTo>
                    <a:pt x="569" y="193"/>
                  </a:lnTo>
                  <a:lnTo>
                    <a:pt x="564" y="179"/>
                  </a:lnTo>
                  <a:lnTo>
                    <a:pt x="559" y="165"/>
                  </a:lnTo>
                  <a:lnTo>
                    <a:pt x="552" y="152"/>
                  </a:lnTo>
                  <a:lnTo>
                    <a:pt x="544" y="140"/>
                  </a:lnTo>
                  <a:lnTo>
                    <a:pt x="535" y="128"/>
                  </a:lnTo>
                  <a:lnTo>
                    <a:pt x="525" y="117"/>
                  </a:lnTo>
                  <a:lnTo>
                    <a:pt x="514" y="107"/>
                  </a:lnTo>
                  <a:lnTo>
                    <a:pt x="502" y="98"/>
                  </a:lnTo>
                  <a:lnTo>
                    <a:pt x="490" y="90"/>
                  </a:lnTo>
                  <a:lnTo>
                    <a:pt x="476" y="83"/>
                  </a:lnTo>
                  <a:lnTo>
                    <a:pt x="463" y="77"/>
                  </a:lnTo>
                  <a:lnTo>
                    <a:pt x="448" y="72"/>
                  </a:lnTo>
                  <a:lnTo>
                    <a:pt x="433" y="69"/>
                  </a:lnTo>
                  <a:lnTo>
                    <a:pt x="418" y="67"/>
                  </a:lnTo>
                  <a:lnTo>
                    <a:pt x="402" y="66"/>
                  </a:lnTo>
                  <a:close/>
                  <a:moveTo>
                    <a:pt x="401" y="0"/>
                  </a:moveTo>
                  <a:lnTo>
                    <a:pt x="415" y="1"/>
                  </a:lnTo>
                  <a:lnTo>
                    <a:pt x="429" y="2"/>
                  </a:lnTo>
                  <a:lnTo>
                    <a:pt x="444" y="4"/>
                  </a:lnTo>
                  <a:lnTo>
                    <a:pt x="458" y="7"/>
                  </a:lnTo>
                  <a:lnTo>
                    <a:pt x="473" y="11"/>
                  </a:lnTo>
                  <a:lnTo>
                    <a:pt x="487" y="15"/>
                  </a:lnTo>
                  <a:lnTo>
                    <a:pt x="502" y="20"/>
                  </a:lnTo>
                  <a:lnTo>
                    <a:pt x="517" y="26"/>
                  </a:lnTo>
                  <a:lnTo>
                    <a:pt x="531" y="32"/>
                  </a:lnTo>
                  <a:lnTo>
                    <a:pt x="546" y="39"/>
                  </a:lnTo>
                  <a:lnTo>
                    <a:pt x="574" y="53"/>
                  </a:lnTo>
                  <a:lnTo>
                    <a:pt x="602" y="69"/>
                  </a:lnTo>
                  <a:lnTo>
                    <a:pt x="616" y="78"/>
                  </a:lnTo>
                  <a:lnTo>
                    <a:pt x="629" y="86"/>
                  </a:lnTo>
                  <a:lnTo>
                    <a:pt x="642" y="95"/>
                  </a:lnTo>
                  <a:lnTo>
                    <a:pt x="655" y="104"/>
                  </a:lnTo>
                  <a:lnTo>
                    <a:pt x="667" y="112"/>
                  </a:lnTo>
                  <a:lnTo>
                    <a:pt x="679" y="121"/>
                  </a:lnTo>
                  <a:lnTo>
                    <a:pt x="691" y="130"/>
                  </a:lnTo>
                  <a:lnTo>
                    <a:pt x="702" y="138"/>
                  </a:lnTo>
                  <a:lnTo>
                    <a:pt x="712" y="147"/>
                  </a:lnTo>
                  <a:lnTo>
                    <a:pt x="722" y="155"/>
                  </a:lnTo>
                  <a:lnTo>
                    <a:pt x="732" y="163"/>
                  </a:lnTo>
                  <a:lnTo>
                    <a:pt x="741" y="170"/>
                  </a:lnTo>
                  <a:lnTo>
                    <a:pt x="749" y="177"/>
                  </a:lnTo>
                  <a:lnTo>
                    <a:pt x="757" y="184"/>
                  </a:lnTo>
                  <a:lnTo>
                    <a:pt x="764" y="190"/>
                  </a:lnTo>
                  <a:lnTo>
                    <a:pt x="770" y="196"/>
                  </a:lnTo>
                  <a:lnTo>
                    <a:pt x="775" y="201"/>
                  </a:lnTo>
                  <a:lnTo>
                    <a:pt x="780" y="205"/>
                  </a:lnTo>
                  <a:lnTo>
                    <a:pt x="784" y="209"/>
                  </a:lnTo>
                  <a:lnTo>
                    <a:pt x="787" y="212"/>
                  </a:lnTo>
                  <a:lnTo>
                    <a:pt x="789" y="214"/>
                  </a:lnTo>
                  <a:lnTo>
                    <a:pt x="791" y="216"/>
                  </a:lnTo>
                  <a:lnTo>
                    <a:pt x="791" y="216"/>
                  </a:lnTo>
                  <a:lnTo>
                    <a:pt x="795" y="220"/>
                  </a:lnTo>
                  <a:lnTo>
                    <a:pt x="798" y="225"/>
                  </a:lnTo>
                  <a:lnTo>
                    <a:pt x="800" y="231"/>
                  </a:lnTo>
                  <a:lnTo>
                    <a:pt x="801" y="236"/>
                  </a:lnTo>
                  <a:lnTo>
                    <a:pt x="801" y="241"/>
                  </a:lnTo>
                  <a:lnTo>
                    <a:pt x="800" y="247"/>
                  </a:lnTo>
                  <a:lnTo>
                    <a:pt x="798" y="252"/>
                  </a:lnTo>
                  <a:lnTo>
                    <a:pt x="795" y="257"/>
                  </a:lnTo>
                  <a:lnTo>
                    <a:pt x="791" y="262"/>
                  </a:lnTo>
                  <a:lnTo>
                    <a:pt x="791" y="262"/>
                  </a:lnTo>
                  <a:lnTo>
                    <a:pt x="789" y="263"/>
                  </a:lnTo>
                  <a:lnTo>
                    <a:pt x="787" y="266"/>
                  </a:lnTo>
                  <a:lnTo>
                    <a:pt x="784" y="269"/>
                  </a:lnTo>
                  <a:lnTo>
                    <a:pt x="780" y="272"/>
                  </a:lnTo>
                  <a:lnTo>
                    <a:pt x="775" y="277"/>
                  </a:lnTo>
                  <a:lnTo>
                    <a:pt x="770" y="282"/>
                  </a:lnTo>
                  <a:lnTo>
                    <a:pt x="764" y="287"/>
                  </a:lnTo>
                  <a:lnTo>
                    <a:pt x="757" y="294"/>
                  </a:lnTo>
                  <a:lnTo>
                    <a:pt x="749" y="300"/>
                  </a:lnTo>
                  <a:lnTo>
                    <a:pt x="741" y="308"/>
                  </a:lnTo>
                  <a:lnTo>
                    <a:pt x="732" y="315"/>
                  </a:lnTo>
                  <a:lnTo>
                    <a:pt x="722" y="323"/>
                  </a:lnTo>
                  <a:lnTo>
                    <a:pt x="712" y="331"/>
                  </a:lnTo>
                  <a:lnTo>
                    <a:pt x="702" y="339"/>
                  </a:lnTo>
                  <a:lnTo>
                    <a:pt x="691" y="348"/>
                  </a:lnTo>
                  <a:lnTo>
                    <a:pt x="679" y="357"/>
                  </a:lnTo>
                  <a:lnTo>
                    <a:pt x="667" y="365"/>
                  </a:lnTo>
                  <a:lnTo>
                    <a:pt x="655" y="374"/>
                  </a:lnTo>
                  <a:lnTo>
                    <a:pt x="642" y="383"/>
                  </a:lnTo>
                  <a:lnTo>
                    <a:pt x="629" y="391"/>
                  </a:lnTo>
                  <a:lnTo>
                    <a:pt x="616" y="400"/>
                  </a:lnTo>
                  <a:lnTo>
                    <a:pt x="602" y="408"/>
                  </a:lnTo>
                  <a:lnTo>
                    <a:pt x="574" y="424"/>
                  </a:lnTo>
                  <a:lnTo>
                    <a:pt x="546" y="439"/>
                  </a:lnTo>
                  <a:lnTo>
                    <a:pt x="531" y="445"/>
                  </a:lnTo>
                  <a:lnTo>
                    <a:pt x="517" y="452"/>
                  </a:lnTo>
                  <a:lnTo>
                    <a:pt x="502" y="457"/>
                  </a:lnTo>
                  <a:lnTo>
                    <a:pt x="487" y="462"/>
                  </a:lnTo>
                  <a:lnTo>
                    <a:pt x="473" y="467"/>
                  </a:lnTo>
                  <a:lnTo>
                    <a:pt x="458" y="470"/>
                  </a:lnTo>
                  <a:lnTo>
                    <a:pt x="444" y="473"/>
                  </a:lnTo>
                  <a:lnTo>
                    <a:pt x="429" y="476"/>
                  </a:lnTo>
                  <a:lnTo>
                    <a:pt x="415" y="477"/>
                  </a:lnTo>
                  <a:lnTo>
                    <a:pt x="401" y="478"/>
                  </a:lnTo>
                  <a:lnTo>
                    <a:pt x="387" y="477"/>
                  </a:lnTo>
                  <a:lnTo>
                    <a:pt x="372" y="476"/>
                  </a:lnTo>
                  <a:lnTo>
                    <a:pt x="358" y="473"/>
                  </a:lnTo>
                  <a:lnTo>
                    <a:pt x="343" y="470"/>
                  </a:lnTo>
                  <a:lnTo>
                    <a:pt x="328" y="467"/>
                  </a:lnTo>
                  <a:lnTo>
                    <a:pt x="314" y="462"/>
                  </a:lnTo>
                  <a:lnTo>
                    <a:pt x="299" y="457"/>
                  </a:lnTo>
                  <a:lnTo>
                    <a:pt x="285" y="452"/>
                  </a:lnTo>
                  <a:lnTo>
                    <a:pt x="270" y="445"/>
                  </a:lnTo>
                  <a:lnTo>
                    <a:pt x="256" y="439"/>
                  </a:lnTo>
                  <a:lnTo>
                    <a:pt x="227" y="424"/>
                  </a:lnTo>
                  <a:lnTo>
                    <a:pt x="199" y="408"/>
                  </a:lnTo>
                  <a:lnTo>
                    <a:pt x="186" y="400"/>
                  </a:lnTo>
                  <a:lnTo>
                    <a:pt x="172" y="391"/>
                  </a:lnTo>
                  <a:lnTo>
                    <a:pt x="159" y="383"/>
                  </a:lnTo>
                  <a:lnTo>
                    <a:pt x="146" y="374"/>
                  </a:lnTo>
                  <a:lnTo>
                    <a:pt x="134" y="365"/>
                  </a:lnTo>
                  <a:lnTo>
                    <a:pt x="122" y="357"/>
                  </a:lnTo>
                  <a:lnTo>
                    <a:pt x="111" y="348"/>
                  </a:lnTo>
                  <a:lnTo>
                    <a:pt x="100" y="339"/>
                  </a:lnTo>
                  <a:lnTo>
                    <a:pt x="89" y="331"/>
                  </a:lnTo>
                  <a:lnTo>
                    <a:pt x="79" y="323"/>
                  </a:lnTo>
                  <a:lnTo>
                    <a:pt x="70" y="315"/>
                  </a:lnTo>
                  <a:lnTo>
                    <a:pt x="61" y="308"/>
                  </a:lnTo>
                  <a:lnTo>
                    <a:pt x="53" y="300"/>
                  </a:lnTo>
                  <a:lnTo>
                    <a:pt x="45" y="294"/>
                  </a:lnTo>
                  <a:lnTo>
                    <a:pt x="38" y="287"/>
                  </a:lnTo>
                  <a:lnTo>
                    <a:pt x="32" y="282"/>
                  </a:lnTo>
                  <a:lnTo>
                    <a:pt x="26" y="277"/>
                  </a:lnTo>
                  <a:lnTo>
                    <a:pt x="21" y="272"/>
                  </a:lnTo>
                  <a:lnTo>
                    <a:pt x="17" y="269"/>
                  </a:lnTo>
                  <a:lnTo>
                    <a:pt x="14" y="266"/>
                  </a:lnTo>
                  <a:lnTo>
                    <a:pt x="12" y="263"/>
                  </a:lnTo>
                  <a:lnTo>
                    <a:pt x="11" y="262"/>
                  </a:lnTo>
                  <a:lnTo>
                    <a:pt x="10" y="262"/>
                  </a:lnTo>
                  <a:lnTo>
                    <a:pt x="6" y="257"/>
                  </a:lnTo>
                  <a:lnTo>
                    <a:pt x="3" y="252"/>
                  </a:lnTo>
                  <a:lnTo>
                    <a:pt x="1" y="247"/>
                  </a:lnTo>
                  <a:lnTo>
                    <a:pt x="0" y="242"/>
                  </a:lnTo>
                  <a:lnTo>
                    <a:pt x="0" y="236"/>
                  </a:lnTo>
                  <a:lnTo>
                    <a:pt x="1" y="231"/>
                  </a:lnTo>
                  <a:lnTo>
                    <a:pt x="3" y="226"/>
                  </a:lnTo>
                  <a:lnTo>
                    <a:pt x="6" y="220"/>
                  </a:lnTo>
                  <a:lnTo>
                    <a:pt x="10" y="216"/>
                  </a:lnTo>
                  <a:lnTo>
                    <a:pt x="11" y="216"/>
                  </a:lnTo>
                  <a:lnTo>
                    <a:pt x="12" y="214"/>
                  </a:lnTo>
                  <a:lnTo>
                    <a:pt x="14" y="212"/>
                  </a:lnTo>
                  <a:lnTo>
                    <a:pt x="17" y="209"/>
                  </a:lnTo>
                  <a:lnTo>
                    <a:pt x="21" y="205"/>
                  </a:lnTo>
                  <a:lnTo>
                    <a:pt x="26" y="201"/>
                  </a:lnTo>
                  <a:lnTo>
                    <a:pt x="32" y="196"/>
                  </a:lnTo>
                  <a:lnTo>
                    <a:pt x="38" y="190"/>
                  </a:lnTo>
                  <a:lnTo>
                    <a:pt x="45" y="184"/>
                  </a:lnTo>
                  <a:lnTo>
                    <a:pt x="53" y="177"/>
                  </a:lnTo>
                  <a:lnTo>
                    <a:pt x="61" y="170"/>
                  </a:lnTo>
                  <a:lnTo>
                    <a:pt x="70" y="163"/>
                  </a:lnTo>
                  <a:lnTo>
                    <a:pt x="79" y="155"/>
                  </a:lnTo>
                  <a:lnTo>
                    <a:pt x="89" y="147"/>
                  </a:lnTo>
                  <a:lnTo>
                    <a:pt x="100" y="138"/>
                  </a:lnTo>
                  <a:lnTo>
                    <a:pt x="111" y="130"/>
                  </a:lnTo>
                  <a:lnTo>
                    <a:pt x="122" y="121"/>
                  </a:lnTo>
                  <a:lnTo>
                    <a:pt x="134" y="112"/>
                  </a:lnTo>
                  <a:lnTo>
                    <a:pt x="146" y="104"/>
                  </a:lnTo>
                  <a:lnTo>
                    <a:pt x="159" y="95"/>
                  </a:lnTo>
                  <a:lnTo>
                    <a:pt x="172" y="86"/>
                  </a:lnTo>
                  <a:lnTo>
                    <a:pt x="186" y="78"/>
                  </a:lnTo>
                  <a:lnTo>
                    <a:pt x="199" y="69"/>
                  </a:lnTo>
                  <a:lnTo>
                    <a:pt x="227" y="53"/>
                  </a:lnTo>
                  <a:lnTo>
                    <a:pt x="256" y="39"/>
                  </a:lnTo>
                  <a:lnTo>
                    <a:pt x="270" y="32"/>
                  </a:lnTo>
                  <a:lnTo>
                    <a:pt x="285" y="26"/>
                  </a:lnTo>
                  <a:lnTo>
                    <a:pt x="299" y="20"/>
                  </a:lnTo>
                  <a:lnTo>
                    <a:pt x="314" y="15"/>
                  </a:lnTo>
                  <a:lnTo>
                    <a:pt x="328" y="11"/>
                  </a:lnTo>
                  <a:lnTo>
                    <a:pt x="343" y="7"/>
                  </a:lnTo>
                  <a:lnTo>
                    <a:pt x="358" y="4"/>
                  </a:lnTo>
                  <a:lnTo>
                    <a:pt x="372" y="2"/>
                  </a:lnTo>
                  <a:lnTo>
                    <a:pt x="387" y="1"/>
                  </a:lnTo>
                  <a:lnTo>
                    <a:pt x="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1200"/>
            </a:p>
          </p:txBody>
        </p:sp>
        <p:sp>
          <p:nvSpPr>
            <p:cNvPr id="18" name="Freeform 12"/>
            <p:cNvSpPr>
              <a:spLocks noEditPoints="1"/>
            </p:cNvSpPr>
            <p:nvPr/>
          </p:nvSpPr>
          <p:spPr bwMode="auto">
            <a:xfrm>
              <a:off x="4397376" y="2393950"/>
              <a:ext cx="347663" cy="350838"/>
            </a:xfrm>
            <a:custGeom>
              <a:avLst/>
              <a:gdLst/>
              <a:ahLst/>
              <a:cxnLst>
                <a:cxn ang="0">
                  <a:pos x="144" y="43"/>
                </a:cxn>
                <a:cxn ang="0">
                  <a:pos x="132" y="48"/>
                </a:cxn>
                <a:cxn ang="0">
                  <a:pos x="123" y="58"/>
                </a:cxn>
                <a:cxn ang="0">
                  <a:pos x="117" y="70"/>
                </a:cxn>
                <a:cxn ang="0">
                  <a:pos x="117" y="84"/>
                </a:cxn>
                <a:cxn ang="0">
                  <a:pos x="123" y="96"/>
                </a:cxn>
                <a:cxn ang="0">
                  <a:pos x="132" y="105"/>
                </a:cxn>
                <a:cxn ang="0">
                  <a:pos x="144" y="110"/>
                </a:cxn>
                <a:cxn ang="0">
                  <a:pos x="158" y="110"/>
                </a:cxn>
                <a:cxn ang="0">
                  <a:pos x="170" y="105"/>
                </a:cxn>
                <a:cxn ang="0">
                  <a:pos x="179" y="96"/>
                </a:cxn>
                <a:cxn ang="0">
                  <a:pos x="184" y="84"/>
                </a:cxn>
                <a:cxn ang="0">
                  <a:pos x="184" y="70"/>
                </a:cxn>
                <a:cxn ang="0">
                  <a:pos x="179" y="58"/>
                </a:cxn>
                <a:cxn ang="0">
                  <a:pos x="170" y="48"/>
                </a:cxn>
                <a:cxn ang="0">
                  <a:pos x="158" y="43"/>
                </a:cxn>
                <a:cxn ang="0">
                  <a:pos x="109" y="0"/>
                </a:cxn>
                <a:cxn ang="0">
                  <a:pos x="134" y="3"/>
                </a:cxn>
                <a:cxn ang="0">
                  <a:pos x="158" y="12"/>
                </a:cxn>
                <a:cxn ang="0">
                  <a:pos x="178" y="25"/>
                </a:cxn>
                <a:cxn ang="0">
                  <a:pos x="195" y="42"/>
                </a:cxn>
                <a:cxn ang="0">
                  <a:pos x="208" y="62"/>
                </a:cxn>
                <a:cxn ang="0">
                  <a:pos x="216" y="86"/>
                </a:cxn>
                <a:cxn ang="0">
                  <a:pos x="219" y="111"/>
                </a:cxn>
                <a:cxn ang="0">
                  <a:pos x="216" y="136"/>
                </a:cxn>
                <a:cxn ang="0">
                  <a:pos x="208" y="159"/>
                </a:cxn>
                <a:cxn ang="0">
                  <a:pos x="195" y="180"/>
                </a:cxn>
                <a:cxn ang="0">
                  <a:pos x="178" y="197"/>
                </a:cxn>
                <a:cxn ang="0">
                  <a:pos x="158" y="210"/>
                </a:cxn>
                <a:cxn ang="0">
                  <a:pos x="134" y="218"/>
                </a:cxn>
                <a:cxn ang="0">
                  <a:pos x="109" y="221"/>
                </a:cxn>
                <a:cxn ang="0">
                  <a:pos x="84" y="218"/>
                </a:cxn>
                <a:cxn ang="0">
                  <a:pos x="61" y="210"/>
                </a:cxn>
                <a:cxn ang="0">
                  <a:pos x="41" y="197"/>
                </a:cxn>
                <a:cxn ang="0">
                  <a:pos x="24" y="180"/>
                </a:cxn>
                <a:cxn ang="0">
                  <a:pos x="11" y="159"/>
                </a:cxn>
                <a:cxn ang="0">
                  <a:pos x="2" y="136"/>
                </a:cxn>
                <a:cxn ang="0">
                  <a:pos x="0" y="111"/>
                </a:cxn>
                <a:cxn ang="0">
                  <a:pos x="2" y="86"/>
                </a:cxn>
                <a:cxn ang="0">
                  <a:pos x="11" y="62"/>
                </a:cxn>
                <a:cxn ang="0">
                  <a:pos x="24" y="42"/>
                </a:cxn>
                <a:cxn ang="0">
                  <a:pos x="41" y="25"/>
                </a:cxn>
                <a:cxn ang="0">
                  <a:pos x="61" y="12"/>
                </a:cxn>
                <a:cxn ang="0">
                  <a:pos x="84" y="3"/>
                </a:cxn>
                <a:cxn ang="0">
                  <a:pos x="109" y="0"/>
                </a:cxn>
              </a:cxnLst>
              <a:rect l="0" t="0" r="r" b="b"/>
              <a:pathLst>
                <a:path w="219" h="221">
                  <a:moveTo>
                    <a:pt x="151" y="43"/>
                  </a:moveTo>
                  <a:lnTo>
                    <a:pt x="144" y="43"/>
                  </a:lnTo>
                  <a:lnTo>
                    <a:pt x="138" y="45"/>
                  </a:lnTo>
                  <a:lnTo>
                    <a:pt x="132" y="48"/>
                  </a:lnTo>
                  <a:lnTo>
                    <a:pt x="127" y="53"/>
                  </a:lnTo>
                  <a:lnTo>
                    <a:pt x="123" y="58"/>
                  </a:lnTo>
                  <a:lnTo>
                    <a:pt x="119" y="63"/>
                  </a:lnTo>
                  <a:lnTo>
                    <a:pt x="117" y="70"/>
                  </a:lnTo>
                  <a:lnTo>
                    <a:pt x="117" y="77"/>
                  </a:lnTo>
                  <a:lnTo>
                    <a:pt x="117" y="84"/>
                  </a:lnTo>
                  <a:lnTo>
                    <a:pt x="119" y="90"/>
                  </a:lnTo>
                  <a:lnTo>
                    <a:pt x="123" y="96"/>
                  </a:lnTo>
                  <a:lnTo>
                    <a:pt x="127" y="101"/>
                  </a:lnTo>
                  <a:lnTo>
                    <a:pt x="132" y="105"/>
                  </a:lnTo>
                  <a:lnTo>
                    <a:pt x="138" y="109"/>
                  </a:lnTo>
                  <a:lnTo>
                    <a:pt x="144" y="110"/>
                  </a:lnTo>
                  <a:lnTo>
                    <a:pt x="151" y="111"/>
                  </a:lnTo>
                  <a:lnTo>
                    <a:pt x="158" y="110"/>
                  </a:lnTo>
                  <a:lnTo>
                    <a:pt x="164" y="109"/>
                  </a:lnTo>
                  <a:lnTo>
                    <a:pt x="170" y="105"/>
                  </a:lnTo>
                  <a:lnTo>
                    <a:pt x="175" y="101"/>
                  </a:lnTo>
                  <a:lnTo>
                    <a:pt x="179" y="96"/>
                  </a:lnTo>
                  <a:lnTo>
                    <a:pt x="182" y="90"/>
                  </a:lnTo>
                  <a:lnTo>
                    <a:pt x="184" y="84"/>
                  </a:lnTo>
                  <a:lnTo>
                    <a:pt x="185" y="77"/>
                  </a:lnTo>
                  <a:lnTo>
                    <a:pt x="184" y="70"/>
                  </a:lnTo>
                  <a:lnTo>
                    <a:pt x="182" y="63"/>
                  </a:lnTo>
                  <a:lnTo>
                    <a:pt x="179" y="58"/>
                  </a:lnTo>
                  <a:lnTo>
                    <a:pt x="175" y="53"/>
                  </a:lnTo>
                  <a:lnTo>
                    <a:pt x="170" y="48"/>
                  </a:lnTo>
                  <a:lnTo>
                    <a:pt x="164" y="45"/>
                  </a:lnTo>
                  <a:lnTo>
                    <a:pt x="158" y="43"/>
                  </a:lnTo>
                  <a:lnTo>
                    <a:pt x="151" y="43"/>
                  </a:lnTo>
                  <a:close/>
                  <a:moveTo>
                    <a:pt x="109" y="0"/>
                  </a:moveTo>
                  <a:lnTo>
                    <a:pt x="122" y="1"/>
                  </a:lnTo>
                  <a:lnTo>
                    <a:pt x="134" y="3"/>
                  </a:lnTo>
                  <a:lnTo>
                    <a:pt x="146" y="7"/>
                  </a:lnTo>
                  <a:lnTo>
                    <a:pt x="158" y="12"/>
                  </a:lnTo>
                  <a:lnTo>
                    <a:pt x="168" y="18"/>
                  </a:lnTo>
                  <a:lnTo>
                    <a:pt x="178" y="25"/>
                  </a:lnTo>
                  <a:lnTo>
                    <a:pt x="187" y="33"/>
                  </a:lnTo>
                  <a:lnTo>
                    <a:pt x="195" y="42"/>
                  </a:lnTo>
                  <a:lnTo>
                    <a:pt x="202" y="52"/>
                  </a:lnTo>
                  <a:lnTo>
                    <a:pt x="208" y="62"/>
                  </a:lnTo>
                  <a:lnTo>
                    <a:pt x="213" y="74"/>
                  </a:lnTo>
                  <a:lnTo>
                    <a:pt x="216" y="86"/>
                  </a:lnTo>
                  <a:lnTo>
                    <a:pt x="218" y="98"/>
                  </a:lnTo>
                  <a:lnTo>
                    <a:pt x="219" y="111"/>
                  </a:lnTo>
                  <a:lnTo>
                    <a:pt x="218" y="124"/>
                  </a:lnTo>
                  <a:lnTo>
                    <a:pt x="216" y="136"/>
                  </a:lnTo>
                  <a:lnTo>
                    <a:pt x="213" y="148"/>
                  </a:lnTo>
                  <a:lnTo>
                    <a:pt x="208" y="159"/>
                  </a:lnTo>
                  <a:lnTo>
                    <a:pt x="202" y="170"/>
                  </a:lnTo>
                  <a:lnTo>
                    <a:pt x="195" y="180"/>
                  </a:lnTo>
                  <a:lnTo>
                    <a:pt x="187" y="189"/>
                  </a:lnTo>
                  <a:lnTo>
                    <a:pt x="178" y="197"/>
                  </a:lnTo>
                  <a:lnTo>
                    <a:pt x="168" y="204"/>
                  </a:lnTo>
                  <a:lnTo>
                    <a:pt x="158" y="210"/>
                  </a:lnTo>
                  <a:lnTo>
                    <a:pt x="146" y="215"/>
                  </a:lnTo>
                  <a:lnTo>
                    <a:pt x="134" y="218"/>
                  </a:lnTo>
                  <a:lnTo>
                    <a:pt x="122" y="220"/>
                  </a:lnTo>
                  <a:lnTo>
                    <a:pt x="109" y="221"/>
                  </a:lnTo>
                  <a:lnTo>
                    <a:pt x="97" y="220"/>
                  </a:lnTo>
                  <a:lnTo>
                    <a:pt x="84" y="218"/>
                  </a:lnTo>
                  <a:lnTo>
                    <a:pt x="72" y="215"/>
                  </a:lnTo>
                  <a:lnTo>
                    <a:pt x="61" y="210"/>
                  </a:lnTo>
                  <a:lnTo>
                    <a:pt x="51" y="204"/>
                  </a:lnTo>
                  <a:lnTo>
                    <a:pt x="41" y="197"/>
                  </a:lnTo>
                  <a:lnTo>
                    <a:pt x="32" y="189"/>
                  </a:lnTo>
                  <a:lnTo>
                    <a:pt x="24" y="180"/>
                  </a:lnTo>
                  <a:lnTo>
                    <a:pt x="17" y="170"/>
                  </a:lnTo>
                  <a:lnTo>
                    <a:pt x="11" y="159"/>
                  </a:lnTo>
                  <a:lnTo>
                    <a:pt x="6" y="148"/>
                  </a:lnTo>
                  <a:lnTo>
                    <a:pt x="2" y="136"/>
                  </a:lnTo>
                  <a:lnTo>
                    <a:pt x="0" y="124"/>
                  </a:lnTo>
                  <a:lnTo>
                    <a:pt x="0" y="111"/>
                  </a:lnTo>
                  <a:lnTo>
                    <a:pt x="0" y="98"/>
                  </a:lnTo>
                  <a:lnTo>
                    <a:pt x="2" y="86"/>
                  </a:lnTo>
                  <a:lnTo>
                    <a:pt x="6" y="74"/>
                  </a:lnTo>
                  <a:lnTo>
                    <a:pt x="11" y="62"/>
                  </a:lnTo>
                  <a:lnTo>
                    <a:pt x="17" y="52"/>
                  </a:lnTo>
                  <a:lnTo>
                    <a:pt x="24" y="42"/>
                  </a:lnTo>
                  <a:lnTo>
                    <a:pt x="32" y="33"/>
                  </a:lnTo>
                  <a:lnTo>
                    <a:pt x="41" y="25"/>
                  </a:lnTo>
                  <a:lnTo>
                    <a:pt x="51" y="18"/>
                  </a:lnTo>
                  <a:lnTo>
                    <a:pt x="61" y="12"/>
                  </a:lnTo>
                  <a:lnTo>
                    <a:pt x="72" y="7"/>
                  </a:lnTo>
                  <a:lnTo>
                    <a:pt x="84" y="3"/>
                  </a:lnTo>
                  <a:lnTo>
                    <a:pt x="97" y="1"/>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1200"/>
            </a:p>
          </p:txBody>
        </p:sp>
      </p:grpSp>
      <p:sp>
        <p:nvSpPr>
          <p:cNvPr id="21" name="Rectangle 20"/>
          <p:cNvSpPr/>
          <p:nvPr/>
        </p:nvSpPr>
        <p:spPr>
          <a:xfrm>
            <a:off x="381000" y="3505606"/>
            <a:ext cx="3811621" cy="10177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26" name="Straight Connector 25"/>
          <p:cNvCxnSpPr/>
          <p:nvPr/>
        </p:nvCxnSpPr>
        <p:spPr>
          <a:xfrm rot="5400000">
            <a:off x="761206" y="4013690"/>
            <a:ext cx="609600"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219200" y="3691319"/>
            <a:ext cx="2819400" cy="738664"/>
          </a:xfrm>
          <a:prstGeom prst="rect">
            <a:avLst/>
          </a:prstGeom>
        </p:spPr>
        <p:txBody>
          <a:bodyPr wrap="square" lIns="0" tIns="0" rIns="0" bIns="0">
            <a:spAutoFit/>
          </a:bodyPr>
          <a:lstStyle/>
          <a:p>
            <a:r>
              <a:rPr lang="lt-LT" sz="1200" dirty="0">
                <a:solidFill>
                  <a:schemeClr val="bg1"/>
                </a:solidFill>
              </a:rPr>
              <a:t>Jei projekto vykdytojas per šiame Taisyklių punkte nustatytą terminą nepateikia prašymo pakeisti projekto sutartį, tarpinė institucija pradeda pažeidimo tyrimą.</a:t>
            </a:r>
          </a:p>
        </p:txBody>
      </p:sp>
      <p:grpSp>
        <p:nvGrpSpPr>
          <p:cNvPr id="25" name="Group 24"/>
          <p:cNvGrpSpPr/>
          <p:nvPr/>
        </p:nvGrpSpPr>
        <p:grpSpPr>
          <a:xfrm>
            <a:off x="497575" y="3873132"/>
            <a:ext cx="473740" cy="282704"/>
            <a:chOff x="4423444" y="2794166"/>
            <a:chExt cx="611640" cy="364996"/>
          </a:xfrm>
        </p:grpSpPr>
        <p:sp>
          <p:nvSpPr>
            <p:cNvPr id="29" name="Freeform 11"/>
            <p:cNvSpPr>
              <a:spLocks noEditPoints="1"/>
            </p:cNvSpPr>
            <p:nvPr/>
          </p:nvSpPr>
          <p:spPr bwMode="auto">
            <a:xfrm>
              <a:off x="4423444" y="2794166"/>
              <a:ext cx="611640" cy="364996"/>
            </a:xfrm>
            <a:custGeom>
              <a:avLst/>
              <a:gdLst/>
              <a:ahLst/>
              <a:cxnLst>
                <a:cxn ang="0">
                  <a:pos x="356" y="72"/>
                </a:cxn>
                <a:cxn ang="0">
                  <a:pos x="302" y="98"/>
                </a:cxn>
                <a:cxn ang="0">
                  <a:pos x="261" y="140"/>
                </a:cxn>
                <a:cxn ang="0">
                  <a:pos x="235" y="193"/>
                </a:cxn>
                <a:cxn ang="0">
                  <a:pos x="230" y="255"/>
                </a:cxn>
                <a:cxn ang="0">
                  <a:pos x="246" y="314"/>
                </a:cxn>
                <a:cxn ang="0">
                  <a:pos x="280" y="362"/>
                </a:cxn>
                <a:cxn ang="0">
                  <a:pos x="328" y="396"/>
                </a:cxn>
                <a:cxn ang="0">
                  <a:pos x="387" y="412"/>
                </a:cxn>
                <a:cxn ang="0">
                  <a:pos x="448" y="407"/>
                </a:cxn>
                <a:cxn ang="0">
                  <a:pos x="502" y="381"/>
                </a:cxn>
                <a:cxn ang="0">
                  <a:pos x="544" y="339"/>
                </a:cxn>
                <a:cxn ang="0">
                  <a:pos x="569" y="285"/>
                </a:cxn>
                <a:cxn ang="0">
                  <a:pos x="574" y="224"/>
                </a:cxn>
                <a:cxn ang="0">
                  <a:pos x="559" y="165"/>
                </a:cxn>
                <a:cxn ang="0">
                  <a:pos x="525" y="117"/>
                </a:cxn>
                <a:cxn ang="0">
                  <a:pos x="476" y="83"/>
                </a:cxn>
                <a:cxn ang="0">
                  <a:pos x="418" y="67"/>
                </a:cxn>
                <a:cxn ang="0">
                  <a:pos x="429" y="2"/>
                </a:cxn>
                <a:cxn ang="0">
                  <a:pos x="487" y="15"/>
                </a:cxn>
                <a:cxn ang="0">
                  <a:pos x="546" y="39"/>
                </a:cxn>
                <a:cxn ang="0">
                  <a:pos x="629" y="86"/>
                </a:cxn>
                <a:cxn ang="0">
                  <a:pos x="679" y="121"/>
                </a:cxn>
                <a:cxn ang="0">
                  <a:pos x="722" y="155"/>
                </a:cxn>
                <a:cxn ang="0">
                  <a:pos x="757" y="184"/>
                </a:cxn>
                <a:cxn ang="0">
                  <a:pos x="780" y="205"/>
                </a:cxn>
                <a:cxn ang="0">
                  <a:pos x="791" y="216"/>
                </a:cxn>
                <a:cxn ang="0">
                  <a:pos x="800" y="231"/>
                </a:cxn>
                <a:cxn ang="0">
                  <a:pos x="798" y="252"/>
                </a:cxn>
                <a:cxn ang="0">
                  <a:pos x="789" y="263"/>
                </a:cxn>
                <a:cxn ang="0">
                  <a:pos x="775" y="277"/>
                </a:cxn>
                <a:cxn ang="0">
                  <a:pos x="749" y="300"/>
                </a:cxn>
                <a:cxn ang="0">
                  <a:pos x="712" y="331"/>
                </a:cxn>
                <a:cxn ang="0">
                  <a:pos x="667" y="365"/>
                </a:cxn>
                <a:cxn ang="0">
                  <a:pos x="616" y="400"/>
                </a:cxn>
                <a:cxn ang="0">
                  <a:pos x="531" y="445"/>
                </a:cxn>
                <a:cxn ang="0">
                  <a:pos x="473" y="467"/>
                </a:cxn>
                <a:cxn ang="0">
                  <a:pos x="415" y="477"/>
                </a:cxn>
                <a:cxn ang="0">
                  <a:pos x="358" y="473"/>
                </a:cxn>
                <a:cxn ang="0">
                  <a:pos x="299" y="457"/>
                </a:cxn>
                <a:cxn ang="0">
                  <a:pos x="227" y="424"/>
                </a:cxn>
                <a:cxn ang="0">
                  <a:pos x="159" y="383"/>
                </a:cxn>
                <a:cxn ang="0">
                  <a:pos x="111" y="348"/>
                </a:cxn>
                <a:cxn ang="0">
                  <a:pos x="70" y="315"/>
                </a:cxn>
                <a:cxn ang="0">
                  <a:pos x="38" y="287"/>
                </a:cxn>
                <a:cxn ang="0">
                  <a:pos x="17" y="269"/>
                </a:cxn>
                <a:cxn ang="0">
                  <a:pos x="10" y="262"/>
                </a:cxn>
                <a:cxn ang="0">
                  <a:pos x="0" y="242"/>
                </a:cxn>
                <a:cxn ang="0">
                  <a:pos x="6" y="220"/>
                </a:cxn>
                <a:cxn ang="0">
                  <a:pos x="14" y="212"/>
                </a:cxn>
                <a:cxn ang="0">
                  <a:pos x="32" y="196"/>
                </a:cxn>
                <a:cxn ang="0">
                  <a:pos x="61" y="170"/>
                </a:cxn>
                <a:cxn ang="0">
                  <a:pos x="100" y="138"/>
                </a:cxn>
                <a:cxn ang="0">
                  <a:pos x="146" y="104"/>
                </a:cxn>
                <a:cxn ang="0">
                  <a:pos x="199" y="69"/>
                </a:cxn>
                <a:cxn ang="0">
                  <a:pos x="285" y="26"/>
                </a:cxn>
                <a:cxn ang="0">
                  <a:pos x="343" y="7"/>
                </a:cxn>
                <a:cxn ang="0">
                  <a:pos x="401" y="0"/>
                </a:cxn>
              </a:cxnLst>
              <a:rect l="0" t="0" r="r" b="b"/>
              <a:pathLst>
                <a:path w="801" h="478">
                  <a:moveTo>
                    <a:pt x="402" y="66"/>
                  </a:moveTo>
                  <a:lnTo>
                    <a:pt x="387" y="67"/>
                  </a:lnTo>
                  <a:lnTo>
                    <a:pt x="371" y="69"/>
                  </a:lnTo>
                  <a:lnTo>
                    <a:pt x="356" y="72"/>
                  </a:lnTo>
                  <a:lnTo>
                    <a:pt x="342" y="77"/>
                  </a:lnTo>
                  <a:lnTo>
                    <a:pt x="328" y="83"/>
                  </a:lnTo>
                  <a:lnTo>
                    <a:pt x="315" y="90"/>
                  </a:lnTo>
                  <a:lnTo>
                    <a:pt x="302" y="98"/>
                  </a:lnTo>
                  <a:lnTo>
                    <a:pt x="291" y="107"/>
                  </a:lnTo>
                  <a:lnTo>
                    <a:pt x="280" y="117"/>
                  </a:lnTo>
                  <a:lnTo>
                    <a:pt x="270" y="128"/>
                  </a:lnTo>
                  <a:lnTo>
                    <a:pt x="261" y="140"/>
                  </a:lnTo>
                  <a:lnTo>
                    <a:pt x="253" y="152"/>
                  </a:lnTo>
                  <a:lnTo>
                    <a:pt x="246" y="165"/>
                  </a:lnTo>
                  <a:lnTo>
                    <a:pt x="240" y="179"/>
                  </a:lnTo>
                  <a:lnTo>
                    <a:pt x="235" y="193"/>
                  </a:lnTo>
                  <a:lnTo>
                    <a:pt x="232" y="208"/>
                  </a:lnTo>
                  <a:lnTo>
                    <a:pt x="230" y="224"/>
                  </a:lnTo>
                  <a:lnTo>
                    <a:pt x="229" y="239"/>
                  </a:lnTo>
                  <a:lnTo>
                    <a:pt x="230" y="255"/>
                  </a:lnTo>
                  <a:lnTo>
                    <a:pt x="232" y="271"/>
                  </a:lnTo>
                  <a:lnTo>
                    <a:pt x="235" y="285"/>
                  </a:lnTo>
                  <a:lnTo>
                    <a:pt x="240" y="300"/>
                  </a:lnTo>
                  <a:lnTo>
                    <a:pt x="246" y="314"/>
                  </a:lnTo>
                  <a:lnTo>
                    <a:pt x="253" y="327"/>
                  </a:lnTo>
                  <a:lnTo>
                    <a:pt x="261" y="339"/>
                  </a:lnTo>
                  <a:lnTo>
                    <a:pt x="270" y="351"/>
                  </a:lnTo>
                  <a:lnTo>
                    <a:pt x="280" y="362"/>
                  </a:lnTo>
                  <a:lnTo>
                    <a:pt x="291" y="372"/>
                  </a:lnTo>
                  <a:lnTo>
                    <a:pt x="302" y="381"/>
                  </a:lnTo>
                  <a:lnTo>
                    <a:pt x="315" y="389"/>
                  </a:lnTo>
                  <a:lnTo>
                    <a:pt x="328" y="396"/>
                  </a:lnTo>
                  <a:lnTo>
                    <a:pt x="342" y="402"/>
                  </a:lnTo>
                  <a:lnTo>
                    <a:pt x="356" y="407"/>
                  </a:lnTo>
                  <a:lnTo>
                    <a:pt x="371" y="410"/>
                  </a:lnTo>
                  <a:lnTo>
                    <a:pt x="387" y="412"/>
                  </a:lnTo>
                  <a:lnTo>
                    <a:pt x="402" y="413"/>
                  </a:lnTo>
                  <a:lnTo>
                    <a:pt x="418" y="412"/>
                  </a:lnTo>
                  <a:lnTo>
                    <a:pt x="433" y="410"/>
                  </a:lnTo>
                  <a:lnTo>
                    <a:pt x="448" y="407"/>
                  </a:lnTo>
                  <a:lnTo>
                    <a:pt x="463" y="402"/>
                  </a:lnTo>
                  <a:lnTo>
                    <a:pt x="476" y="396"/>
                  </a:lnTo>
                  <a:lnTo>
                    <a:pt x="490" y="389"/>
                  </a:lnTo>
                  <a:lnTo>
                    <a:pt x="502" y="381"/>
                  </a:lnTo>
                  <a:lnTo>
                    <a:pt x="514" y="372"/>
                  </a:lnTo>
                  <a:lnTo>
                    <a:pt x="525" y="362"/>
                  </a:lnTo>
                  <a:lnTo>
                    <a:pt x="535" y="351"/>
                  </a:lnTo>
                  <a:lnTo>
                    <a:pt x="544" y="339"/>
                  </a:lnTo>
                  <a:lnTo>
                    <a:pt x="552" y="327"/>
                  </a:lnTo>
                  <a:lnTo>
                    <a:pt x="559" y="314"/>
                  </a:lnTo>
                  <a:lnTo>
                    <a:pt x="564" y="300"/>
                  </a:lnTo>
                  <a:lnTo>
                    <a:pt x="569" y="285"/>
                  </a:lnTo>
                  <a:lnTo>
                    <a:pt x="573" y="271"/>
                  </a:lnTo>
                  <a:lnTo>
                    <a:pt x="574" y="255"/>
                  </a:lnTo>
                  <a:lnTo>
                    <a:pt x="575" y="239"/>
                  </a:lnTo>
                  <a:lnTo>
                    <a:pt x="574" y="224"/>
                  </a:lnTo>
                  <a:lnTo>
                    <a:pt x="573" y="208"/>
                  </a:lnTo>
                  <a:lnTo>
                    <a:pt x="569" y="193"/>
                  </a:lnTo>
                  <a:lnTo>
                    <a:pt x="564" y="179"/>
                  </a:lnTo>
                  <a:lnTo>
                    <a:pt x="559" y="165"/>
                  </a:lnTo>
                  <a:lnTo>
                    <a:pt x="552" y="152"/>
                  </a:lnTo>
                  <a:lnTo>
                    <a:pt x="544" y="140"/>
                  </a:lnTo>
                  <a:lnTo>
                    <a:pt x="535" y="128"/>
                  </a:lnTo>
                  <a:lnTo>
                    <a:pt x="525" y="117"/>
                  </a:lnTo>
                  <a:lnTo>
                    <a:pt x="514" y="107"/>
                  </a:lnTo>
                  <a:lnTo>
                    <a:pt x="502" y="98"/>
                  </a:lnTo>
                  <a:lnTo>
                    <a:pt x="490" y="90"/>
                  </a:lnTo>
                  <a:lnTo>
                    <a:pt x="476" y="83"/>
                  </a:lnTo>
                  <a:lnTo>
                    <a:pt x="463" y="77"/>
                  </a:lnTo>
                  <a:lnTo>
                    <a:pt x="448" y="72"/>
                  </a:lnTo>
                  <a:lnTo>
                    <a:pt x="433" y="69"/>
                  </a:lnTo>
                  <a:lnTo>
                    <a:pt x="418" y="67"/>
                  </a:lnTo>
                  <a:lnTo>
                    <a:pt x="402" y="66"/>
                  </a:lnTo>
                  <a:close/>
                  <a:moveTo>
                    <a:pt x="401" y="0"/>
                  </a:moveTo>
                  <a:lnTo>
                    <a:pt x="415" y="1"/>
                  </a:lnTo>
                  <a:lnTo>
                    <a:pt x="429" y="2"/>
                  </a:lnTo>
                  <a:lnTo>
                    <a:pt x="444" y="4"/>
                  </a:lnTo>
                  <a:lnTo>
                    <a:pt x="458" y="7"/>
                  </a:lnTo>
                  <a:lnTo>
                    <a:pt x="473" y="11"/>
                  </a:lnTo>
                  <a:lnTo>
                    <a:pt x="487" y="15"/>
                  </a:lnTo>
                  <a:lnTo>
                    <a:pt x="502" y="20"/>
                  </a:lnTo>
                  <a:lnTo>
                    <a:pt x="517" y="26"/>
                  </a:lnTo>
                  <a:lnTo>
                    <a:pt x="531" y="32"/>
                  </a:lnTo>
                  <a:lnTo>
                    <a:pt x="546" y="39"/>
                  </a:lnTo>
                  <a:lnTo>
                    <a:pt x="574" y="53"/>
                  </a:lnTo>
                  <a:lnTo>
                    <a:pt x="602" y="69"/>
                  </a:lnTo>
                  <a:lnTo>
                    <a:pt x="616" y="78"/>
                  </a:lnTo>
                  <a:lnTo>
                    <a:pt x="629" y="86"/>
                  </a:lnTo>
                  <a:lnTo>
                    <a:pt x="642" y="95"/>
                  </a:lnTo>
                  <a:lnTo>
                    <a:pt x="655" y="104"/>
                  </a:lnTo>
                  <a:lnTo>
                    <a:pt x="667" y="112"/>
                  </a:lnTo>
                  <a:lnTo>
                    <a:pt x="679" y="121"/>
                  </a:lnTo>
                  <a:lnTo>
                    <a:pt x="691" y="130"/>
                  </a:lnTo>
                  <a:lnTo>
                    <a:pt x="702" y="138"/>
                  </a:lnTo>
                  <a:lnTo>
                    <a:pt x="712" y="147"/>
                  </a:lnTo>
                  <a:lnTo>
                    <a:pt x="722" y="155"/>
                  </a:lnTo>
                  <a:lnTo>
                    <a:pt x="732" y="163"/>
                  </a:lnTo>
                  <a:lnTo>
                    <a:pt x="741" y="170"/>
                  </a:lnTo>
                  <a:lnTo>
                    <a:pt x="749" y="177"/>
                  </a:lnTo>
                  <a:lnTo>
                    <a:pt x="757" y="184"/>
                  </a:lnTo>
                  <a:lnTo>
                    <a:pt x="764" y="190"/>
                  </a:lnTo>
                  <a:lnTo>
                    <a:pt x="770" y="196"/>
                  </a:lnTo>
                  <a:lnTo>
                    <a:pt x="775" y="201"/>
                  </a:lnTo>
                  <a:lnTo>
                    <a:pt x="780" y="205"/>
                  </a:lnTo>
                  <a:lnTo>
                    <a:pt x="784" y="209"/>
                  </a:lnTo>
                  <a:lnTo>
                    <a:pt x="787" y="212"/>
                  </a:lnTo>
                  <a:lnTo>
                    <a:pt x="789" y="214"/>
                  </a:lnTo>
                  <a:lnTo>
                    <a:pt x="791" y="216"/>
                  </a:lnTo>
                  <a:lnTo>
                    <a:pt x="791" y="216"/>
                  </a:lnTo>
                  <a:lnTo>
                    <a:pt x="795" y="220"/>
                  </a:lnTo>
                  <a:lnTo>
                    <a:pt x="798" y="225"/>
                  </a:lnTo>
                  <a:lnTo>
                    <a:pt x="800" y="231"/>
                  </a:lnTo>
                  <a:lnTo>
                    <a:pt x="801" y="236"/>
                  </a:lnTo>
                  <a:lnTo>
                    <a:pt x="801" y="241"/>
                  </a:lnTo>
                  <a:lnTo>
                    <a:pt x="800" y="247"/>
                  </a:lnTo>
                  <a:lnTo>
                    <a:pt x="798" y="252"/>
                  </a:lnTo>
                  <a:lnTo>
                    <a:pt x="795" y="257"/>
                  </a:lnTo>
                  <a:lnTo>
                    <a:pt x="791" y="262"/>
                  </a:lnTo>
                  <a:lnTo>
                    <a:pt x="791" y="262"/>
                  </a:lnTo>
                  <a:lnTo>
                    <a:pt x="789" y="263"/>
                  </a:lnTo>
                  <a:lnTo>
                    <a:pt x="787" y="266"/>
                  </a:lnTo>
                  <a:lnTo>
                    <a:pt x="784" y="269"/>
                  </a:lnTo>
                  <a:lnTo>
                    <a:pt x="780" y="272"/>
                  </a:lnTo>
                  <a:lnTo>
                    <a:pt x="775" y="277"/>
                  </a:lnTo>
                  <a:lnTo>
                    <a:pt x="770" y="282"/>
                  </a:lnTo>
                  <a:lnTo>
                    <a:pt x="764" y="287"/>
                  </a:lnTo>
                  <a:lnTo>
                    <a:pt x="757" y="294"/>
                  </a:lnTo>
                  <a:lnTo>
                    <a:pt x="749" y="300"/>
                  </a:lnTo>
                  <a:lnTo>
                    <a:pt x="741" y="308"/>
                  </a:lnTo>
                  <a:lnTo>
                    <a:pt x="732" y="315"/>
                  </a:lnTo>
                  <a:lnTo>
                    <a:pt x="722" y="323"/>
                  </a:lnTo>
                  <a:lnTo>
                    <a:pt x="712" y="331"/>
                  </a:lnTo>
                  <a:lnTo>
                    <a:pt x="702" y="339"/>
                  </a:lnTo>
                  <a:lnTo>
                    <a:pt x="691" y="348"/>
                  </a:lnTo>
                  <a:lnTo>
                    <a:pt x="679" y="357"/>
                  </a:lnTo>
                  <a:lnTo>
                    <a:pt x="667" y="365"/>
                  </a:lnTo>
                  <a:lnTo>
                    <a:pt x="655" y="374"/>
                  </a:lnTo>
                  <a:lnTo>
                    <a:pt x="642" y="383"/>
                  </a:lnTo>
                  <a:lnTo>
                    <a:pt x="629" y="391"/>
                  </a:lnTo>
                  <a:lnTo>
                    <a:pt x="616" y="400"/>
                  </a:lnTo>
                  <a:lnTo>
                    <a:pt x="602" y="408"/>
                  </a:lnTo>
                  <a:lnTo>
                    <a:pt x="574" y="424"/>
                  </a:lnTo>
                  <a:lnTo>
                    <a:pt x="546" y="439"/>
                  </a:lnTo>
                  <a:lnTo>
                    <a:pt x="531" y="445"/>
                  </a:lnTo>
                  <a:lnTo>
                    <a:pt x="517" y="452"/>
                  </a:lnTo>
                  <a:lnTo>
                    <a:pt x="502" y="457"/>
                  </a:lnTo>
                  <a:lnTo>
                    <a:pt x="487" y="462"/>
                  </a:lnTo>
                  <a:lnTo>
                    <a:pt x="473" y="467"/>
                  </a:lnTo>
                  <a:lnTo>
                    <a:pt x="458" y="470"/>
                  </a:lnTo>
                  <a:lnTo>
                    <a:pt x="444" y="473"/>
                  </a:lnTo>
                  <a:lnTo>
                    <a:pt x="429" y="476"/>
                  </a:lnTo>
                  <a:lnTo>
                    <a:pt x="415" y="477"/>
                  </a:lnTo>
                  <a:lnTo>
                    <a:pt x="401" y="478"/>
                  </a:lnTo>
                  <a:lnTo>
                    <a:pt x="387" y="477"/>
                  </a:lnTo>
                  <a:lnTo>
                    <a:pt x="372" y="476"/>
                  </a:lnTo>
                  <a:lnTo>
                    <a:pt x="358" y="473"/>
                  </a:lnTo>
                  <a:lnTo>
                    <a:pt x="343" y="470"/>
                  </a:lnTo>
                  <a:lnTo>
                    <a:pt x="328" y="467"/>
                  </a:lnTo>
                  <a:lnTo>
                    <a:pt x="314" y="462"/>
                  </a:lnTo>
                  <a:lnTo>
                    <a:pt x="299" y="457"/>
                  </a:lnTo>
                  <a:lnTo>
                    <a:pt x="285" y="452"/>
                  </a:lnTo>
                  <a:lnTo>
                    <a:pt x="270" y="445"/>
                  </a:lnTo>
                  <a:lnTo>
                    <a:pt x="256" y="439"/>
                  </a:lnTo>
                  <a:lnTo>
                    <a:pt x="227" y="424"/>
                  </a:lnTo>
                  <a:lnTo>
                    <a:pt x="199" y="408"/>
                  </a:lnTo>
                  <a:lnTo>
                    <a:pt x="186" y="400"/>
                  </a:lnTo>
                  <a:lnTo>
                    <a:pt x="172" y="391"/>
                  </a:lnTo>
                  <a:lnTo>
                    <a:pt x="159" y="383"/>
                  </a:lnTo>
                  <a:lnTo>
                    <a:pt x="146" y="374"/>
                  </a:lnTo>
                  <a:lnTo>
                    <a:pt x="134" y="365"/>
                  </a:lnTo>
                  <a:lnTo>
                    <a:pt x="122" y="357"/>
                  </a:lnTo>
                  <a:lnTo>
                    <a:pt x="111" y="348"/>
                  </a:lnTo>
                  <a:lnTo>
                    <a:pt x="100" y="339"/>
                  </a:lnTo>
                  <a:lnTo>
                    <a:pt x="89" y="331"/>
                  </a:lnTo>
                  <a:lnTo>
                    <a:pt x="79" y="323"/>
                  </a:lnTo>
                  <a:lnTo>
                    <a:pt x="70" y="315"/>
                  </a:lnTo>
                  <a:lnTo>
                    <a:pt x="61" y="308"/>
                  </a:lnTo>
                  <a:lnTo>
                    <a:pt x="53" y="300"/>
                  </a:lnTo>
                  <a:lnTo>
                    <a:pt x="45" y="294"/>
                  </a:lnTo>
                  <a:lnTo>
                    <a:pt x="38" y="287"/>
                  </a:lnTo>
                  <a:lnTo>
                    <a:pt x="32" y="282"/>
                  </a:lnTo>
                  <a:lnTo>
                    <a:pt x="26" y="277"/>
                  </a:lnTo>
                  <a:lnTo>
                    <a:pt x="21" y="272"/>
                  </a:lnTo>
                  <a:lnTo>
                    <a:pt x="17" y="269"/>
                  </a:lnTo>
                  <a:lnTo>
                    <a:pt x="14" y="266"/>
                  </a:lnTo>
                  <a:lnTo>
                    <a:pt x="12" y="263"/>
                  </a:lnTo>
                  <a:lnTo>
                    <a:pt x="11" y="262"/>
                  </a:lnTo>
                  <a:lnTo>
                    <a:pt x="10" y="262"/>
                  </a:lnTo>
                  <a:lnTo>
                    <a:pt x="6" y="257"/>
                  </a:lnTo>
                  <a:lnTo>
                    <a:pt x="3" y="252"/>
                  </a:lnTo>
                  <a:lnTo>
                    <a:pt x="1" y="247"/>
                  </a:lnTo>
                  <a:lnTo>
                    <a:pt x="0" y="242"/>
                  </a:lnTo>
                  <a:lnTo>
                    <a:pt x="0" y="236"/>
                  </a:lnTo>
                  <a:lnTo>
                    <a:pt x="1" y="231"/>
                  </a:lnTo>
                  <a:lnTo>
                    <a:pt x="3" y="226"/>
                  </a:lnTo>
                  <a:lnTo>
                    <a:pt x="6" y="220"/>
                  </a:lnTo>
                  <a:lnTo>
                    <a:pt x="10" y="216"/>
                  </a:lnTo>
                  <a:lnTo>
                    <a:pt x="11" y="216"/>
                  </a:lnTo>
                  <a:lnTo>
                    <a:pt x="12" y="214"/>
                  </a:lnTo>
                  <a:lnTo>
                    <a:pt x="14" y="212"/>
                  </a:lnTo>
                  <a:lnTo>
                    <a:pt x="17" y="209"/>
                  </a:lnTo>
                  <a:lnTo>
                    <a:pt x="21" y="205"/>
                  </a:lnTo>
                  <a:lnTo>
                    <a:pt x="26" y="201"/>
                  </a:lnTo>
                  <a:lnTo>
                    <a:pt x="32" y="196"/>
                  </a:lnTo>
                  <a:lnTo>
                    <a:pt x="38" y="190"/>
                  </a:lnTo>
                  <a:lnTo>
                    <a:pt x="45" y="184"/>
                  </a:lnTo>
                  <a:lnTo>
                    <a:pt x="53" y="177"/>
                  </a:lnTo>
                  <a:lnTo>
                    <a:pt x="61" y="170"/>
                  </a:lnTo>
                  <a:lnTo>
                    <a:pt x="70" y="163"/>
                  </a:lnTo>
                  <a:lnTo>
                    <a:pt x="79" y="155"/>
                  </a:lnTo>
                  <a:lnTo>
                    <a:pt x="89" y="147"/>
                  </a:lnTo>
                  <a:lnTo>
                    <a:pt x="100" y="138"/>
                  </a:lnTo>
                  <a:lnTo>
                    <a:pt x="111" y="130"/>
                  </a:lnTo>
                  <a:lnTo>
                    <a:pt x="122" y="121"/>
                  </a:lnTo>
                  <a:lnTo>
                    <a:pt x="134" y="112"/>
                  </a:lnTo>
                  <a:lnTo>
                    <a:pt x="146" y="104"/>
                  </a:lnTo>
                  <a:lnTo>
                    <a:pt x="159" y="95"/>
                  </a:lnTo>
                  <a:lnTo>
                    <a:pt x="172" y="86"/>
                  </a:lnTo>
                  <a:lnTo>
                    <a:pt x="186" y="78"/>
                  </a:lnTo>
                  <a:lnTo>
                    <a:pt x="199" y="69"/>
                  </a:lnTo>
                  <a:lnTo>
                    <a:pt x="227" y="53"/>
                  </a:lnTo>
                  <a:lnTo>
                    <a:pt x="256" y="39"/>
                  </a:lnTo>
                  <a:lnTo>
                    <a:pt x="270" y="32"/>
                  </a:lnTo>
                  <a:lnTo>
                    <a:pt x="285" y="26"/>
                  </a:lnTo>
                  <a:lnTo>
                    <a:pt x="299" y="20"/>
                  </a:lnTo>
                  <a:lnTo>
                    <a:pt x="314" y="15"/>
                  </a:lnTo>
                  <a:lnTo>
                    <a:pt x="328" y="11"/>
                  </a:lnTo>
                  <a:lnTo>
                    <a:pt x="343" y="7"/>
                  </a:lnTo>
                  <a:lnTo>
                    <a:pt x="358" y="4"/>
                  </a:lnTo>
                  <a:lnTo>
                    <a:pt x="372" y="2"/>
                  </a:lnTo>
                  <a:lnTo>
                    <a:pt x="387" y="1"/>
                  </a:lnTo>
                  <a:lnTo>
                    <a:pt x="40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1200"/>
            </a:p>
          </p:txBody>
        </p:sp>
        <p:sp>
          <p:nvSpPr>
            <p:cNvPr id="30" name="Freeform 12"/>
            <p:cNvSpPr>
              <a:spLocks noEditPoints="1"/>
            </p:cNvSpPr>
            <p:nvPr/>
          </p:nvSpPr>
          <p:spPr bwMode="auto">
            <a:xfrm>
              <a:off x="4645650" y="2891142"/>
              <a:ext cx="167228" cy="168754"/>
            </a:xfrm>
            <a:custGeom>
              <a:avLst/>
              <a:gdLst/>
              <a:ahLst/>
              <a:cxnLst>
                <a:cxn ang="0">
                  <a:pos x="144" y="43"/>
                </a:cxn>
                <a:cxn ang="0">
                  <a:pos x="132" y="48"/>
                </a:cxn>
                <a:cxn ang="0">
                  <a:pos x="123" y="58"/>
                </a:cxn>
                <a:cxn ang="0">
                  <a:pos x="117" y="70"/>
                </a:cxn>
                <a:cxn ang="0">
                  <a:pos x="117" y="84"/>
                </a:cxn>
                <a:cxn ang="0">
                  <a:pos x="123" y="96"/>
                </a:cxn>
                <a:cxn ang="0">
                  <a:pos x="132" y="105"/>
                </a:cxn>
                <a:cxn ang="0">
                  <a:pos x="144" y="110"/>
                </a:cxn>
                <a:cxn ang="0">
                  <a:pos x="158" y="110"/>
                </a:cxn>
                <a:cxn ang="0">
                  <a:pos x="170" y="105"/>
                </a:cxn>
                <a:cxn ang="0">
                  <a:pos x="179" y="96"/>
                </a:cxn>
                <a:cxn ang="0">
                  <a:pos x="184" y="84"/>
                </a:cxn>
                <a:cxn ang="0">
                  <a:pos x="184" y="70"/>
                </a:cxn>
                <a:cxn ang="0">
                  <a:pos x="179" y="58"/>
                </a:cxn>
                <a:cxn ang="0">
                  <a:pos x="170" y="48"/>
                </a:cxn>
                <a:cxn ang="0">
                  <a:pos x="158" y="43"/>
                </a:cxn>
                <a:cxn ang="0">
                  <a:pos x="109" y="0"/>
                </a:cxn>
                <a:cxn ang="0">
                  <a:pos x="134" y="3"/>
                </a:cxn>
                <a:cxn ang="0">
                  <a:pos x="158" y="12"/>
                </a:cxn>
                <a:cxn ang="0">
                  <a:pos x="178" y="25"/>
                </a:cxn>
                <a:cxn ang="0">
                  <a:pos x="195" y="42"/>
                </a:cxn>
                <a:cxn ang="0">
                  <a:pos x="208" y="62"/>
                </a:cxn>
                <a:cxn ang="0">
                  <a:pos x="216" y="86"/>
                </a:cxn>
                <a:cxn ang="0">
                  <a:pos x="219" y="111"/>
                </a:cxn>
                <a:cxn ang="0">
                  <a:pos x="216" y="136"/>
                </a:cxn>
                <a:cxn ang="0">
                  <a:pos x="208" y="159"/>
                </a:cxn>
                <a:cxn ang="0">
                  <a:pos x="195" y="180"/>
                </a:cxn>
                <a:cxn ang="0">
                  <a:pos x="178" y="197"/>
                </a:cxn>
                <a:cxn ang="0">
                  <a:pos x="158" y="210"/>
                </a:cxn>
                <a:cxn ang="0">
                  <a:pos x="134" y="218"/>
                </a:cxn>
                <a:cxn ang="0">
                  <a:pos x="109" y="221"/>
                </a:cxn>
                <a:cxn ang="0">
                  <a:pos x="84" y="218"/>
                </a:cxn>
                <a:cxn ang="0">
                  <a:pos x="61" y="210"/>
                </a:cxn>
                <a:cxn ang="0">
                  <a:pos x="41" y="197"/>
                </a:cxn>
                <a:cxn ang="0">
                  <a:pos x="24" y="180"/>
                </a:cxn>
                <a:cxn ang="0">
                  <a:pos x="11" y="159"/>
                </a:cxn>
                <a:cxn ang="0">
                  <a:pos x="2" y="136"/>
                </a:cxn>
                <a:cxn ang="0">
                  <a:pos x="0" y="111"/>
                </a:cxn>
                <a:cxn ang="0">
                  <a:pos x="2" y="86"/>
                </a:cxn>
                <a:cxn ang="0">
                  <a:pos x="11" y="62"/>
                </a:cxn>
                <a:cxn ang="0">
                  <a:pos x="24" y="42"/>
                </a:cxn>
                <a:cxn ang="0">
                  <a:pos x="41" y="25"/>
                </a:cxn>
                <a:cxn ang="0">
                  <a:pos x="61" y="12"/>
                </a:cxn>
                <a:cxn ang="0">
                  <a:pos x="84" y="3"/>
                </a:cxn>
                <a:cxn ang="0">
                  <a:pos x="109" y="0"/>
                </a:cxn>
              </a:cxnLst>
              <a:rect l="0" t="0" r="r" b="b"/>
              <a:pathLst>
                <a:path w="219" h="221">
                  <a:moveTo>
                    <a:pt x="151" y="43"/>
                  </a:moveTo>
                  <a:lnTo>
                    <a:pt x="144" y="43"/>
                  </a:lnTo>
                  <a:lnTo>
                    <a:pt x="138" y="45"/>
                  </a:lnTo>
                  <a:lnTo>
                    <a:pt x="132" y="48"/>
                  </a:lnTo>
                  <a:lnTo>
                    <a:pt x="127" y="53"/>
                  </a:lnTo>
                  <a:lnTo>
                    <a:pt x="123" y="58"/>
                  </a:lnTo>
                  <a:lnTo>
                    <a:pt x="119" y="63"/>
                  </a:lnTo>
                  <a:lnTo>
                    <a:pt x="117" y="70"/>
                  </a:lnTo>
                  <a:lnTo>
                    <a:pt x="117" y="77"/>
                  </a:lnTo>
                  <a:lnTo>
                    <a:pt x="117" y="84"/>
                  </a:lnTo>
                  <a:lnTo>
                    <a:pt x="119" y="90"/>
                  </a:lnTo>
                  <a:lnTo>
                    <a:pt x="123" y="96"/>
                  </a:lnTo>
                  <a:lnTo>
                    <a:pt x="127" y="101"/>
                  </a:lnTo>
                  <a:lnTo>
                    <a:pt x="132" y="105"/>
                  </a:lnTo>
                  <a:lnTo>
                    <a:pt x="138" y="109"/>
                  </a:lnTo>
                  <a:lnTo>
                    <a:pt x="144" y="110"/>
                  </a:lnTo>
                  <a:lnTo>
                    <a:pt x="151" y="111"/>
                  </a:lnTo>
                  <a:lnTo>
                    <a:pt x="158" y="110"/>
                  </a:lnTo>
                  <a:lnTo>
                    <a:pt x="164" y="109"/>
                  </a:lnTo>
                  <a:lnTo>
                    <a:pt x="170" y="105"/>
                  </a:lnTo>
                  <a:lnTo>
                    <a:pt x="175" y="101"/>
                  </a:lnTo>
                  <a:lnTo>
                    <a:pt x="179" y="96"/>
                  </a:lnTo>
                  <a:lnTo>
                    <a:pt x="182" y="90"/>
                  </a:lnTo>
                  <a:lnTo>
                    <a:pt x="184" y="84"/>
                  </a:lnTo>
                  <a:lnTo>
                    <a:pt x="185" y="77"/>
                  </a:lnTo>
                  <a:lnTo>
                    <a:pt x="184" y="70"/>
                  </a:lnTo>
                  <a:lnTo>
                    <a:pt x="182" y="63"/>
                  </a:lnTo>
                  <a:lnTo>
                    <a:pt x="179" y="58"/>
                  </a:lnTo>
                  <a:lnTo>
                    <a:pt x="175" y="53"/>
                  </a:lnTo>
                  <a:lnTo>
                    <a:pt x="170" y="48"/>
                  </a:lnTo>
                  <a:lnTo>
                    <a:pt x="164" y="45"/>
                  </a:lnTo>
                  <a:lnTo>
                    <a:pt x="158" y="43"/>
                  </a:lnTo>
                  <a:lnTo>
                    <a:pt x="151" y="43"/>
                  </a:lnTo>
                  <a:close/>
                  <a:moveTo>
                    <a:pt x="109" y="0"/>
                  </a:moveTo>
                  <a:lnTo>
                    <a:pt x="122" y="1"/>
                  </a:lnTo>
                  <a:lnTo>
                    <a:pt x="134" y="3"/>
                  </a:lnTo>
                  <a:lnTo>
                    <a:pt x="146" y="7"/>
                  </a:lnTo>
                  <a:lnTo>
                    <a:pt x="158" y="12"/>
                  </a:lnTo>
                  <a:lnTo>
                    <a:pt x="168" y="18"/>
                  </a:lnTo>
                  <a:lnTo>
                    <a:pt x="178" y="25"/>
                  </a:lnTo>
                  <a:lnTo>
                    <a:pt x="187" y="33"/>
                  </a:lnTo>
                  <a:lnTo>
                    <a:pt x="195" y="42"/>
                  </a:lnTo>
                  <a:lnTo>
                    <a:pt x="202" y="52"/>
                  </a:lnTo>
                  <a:lnTo>
                    <a:pt x="208" y="62"/>
                  </a:lnTo>
                  <a:lnTo>
                    <a:pt x="213" y="74"/>
                  </a:lnTo>
                  <a:lnTo>
                    <a:pt x="216" y="86"/>
                  </a:lnTo>
                  <a:lnTo>
                    <a:pt x="218" y="98"/>
                  </a:lnTo>
                  <a:lnTo>
                    <a:pt x="219" y="111"/>
                  </a:lnTo>
                  <a:lnTo>
                    <a:pt x="218" y="124"/>
                  </a:lnTo>
                  <a:lnTo>
                    <a:pt x="216" y="136"/>
                  </a:lnTo>
                  <a:lnTo>
                    <a:pt x="213" y="148"/>
                  </a:lnTo>
                  <a:lnTo>
                    <a:pt x="208" y="159"/>
                  </a:lnTo>
                  <a:lnTo>
                    <a:pt x="202" y="170"/>
                  </a:lnTo>
                  <a:lnTo>
                    <a:pt x="195" y="180"/>
                  </a:lnTo>
                  <a:lnTo>
                    <a:pt x="187" y="189"/>
                  </a:lnTo>
                  <a:lnTo>
                    <a:pt x="178" y="197"/>
                  </a:lnTo>
                  <a:lnTo>
                    <a:pt x="168" y="204"/>
                  </a:lnTo>
                  <a:lnTo>
                    <a:pt x="158" y="210"/>
                  </a:lnTo>
                  <a:lnTo>
                    <a:pt x="146" y="215"/>
                  </a:lnTo>
                  <a:lnTo>
                    <a:pt x="134" y="218"/>
                  </a:lnTo>
                  <a:lnTo>
                    <a:pt x="122" y="220"/>
                  </a:lnTo>
                  <a:lnTo>
                    <a:pt x="109" y="221"/>
                  </a:lnTo>
                  <a:lnTo>
                    <a:pt x="97" y="220"/>
                  </a:lnTo>
                  <a:lnTo>
                    <a:pt x="84" y="218"/>
                  </a:lnTo>
                  <a:lnTo>
                    <a:pt x="72" y="215"/>
                  </a:lnTo>
                  <a:lnTo>
                    <a:pt x="61" y="210"/>
                  </a:lnTo>
                  <a:lnTo>
                    <a:pt x="51" y="204"/>
                  </a:lnTo>
                  <a:lnTo>
                    <a:pt x="41" y="197"/>
                  </a:lnTo>
                  <a:lnTo>
                    <a:pt x="32" y="189"/>
                  </a:lnTo>
                  <a:lnTo>
                    <a:pt x="24" y="180"/>
                  </a:lnTo>
                  <a:lnTo>
                    <a:pt x="17" y="170"/>
                  </a:lnTo>
                  <a:lnTo>
                    <a:pt x="11" y="159"/>
                  </a:lnTo>
                  <a:lnTo>
                    <a:pt x="6" y="148"/>
                  </a:lnTo>
                  <a:lnTo>
                    <a:pt x="2" y="136"/>
                  </a:lnTo>
                  <a:lnTo>
                    <a:pt x="0" y="124"/>
                  </a:lnTo>
                  <a:lnTo>
                    <a:pt x="0" y="111"/>
                  </a:lnTo>
                  <a:lnTo>
                    <a:pt x="0" y="98"/>
                  </a:lnTo>
                  <a:lnTo>
                    <a:pt x="2" y="86"/>
                  </a:lnTo>
                  <a:lnTo>
                    <a:pt x="6" y="74"/>
                  </a:lnTo>
                  <a:lnTo>
                    <a:pt x="11" y="62"/>
                  </a:lnTo>
                  <a:lnTo>
                    <a:pt x="17" y="52"/>
                  </a:lnTo>
                  <a:lnTo>
                    <a:pt x="24" y="42"/>
                  </a:lnTo>
                  <a:lnTo>
                    <a:pt x="32" y="33"/>
                  </a:lnTo>
                  <a:lnTo>
                    <a:pt x="41" y="25"/>
                  </a:lnTo>
                  <a:lnTo>
                    <a:pt x="51" y="18"/>
                  </a:lnTo>
                  <a:lnTo>
                    <a:pt x="61" y="12"/>
                  </a:lnTo>
                  <a:lnTo>
                    <a:pt x="72" y="7"/>
                  </a:lnTo>
                  <a:lnTo>
                    <a:pt x="84" y="3"/>
                  </a:lnTo>
                  <a:lnTo>
                    <a:pt x="97" y="1"/>
                  </a:lnTo>
                  <a:lnTo>
                    <a:pt x="1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1200"/>
            </a:p>
          </p:txBody>
        </p:sp>
      </p:grpSp>
      <p:pic>
        <p:nvPicPr>
          <p:cNvPr id="2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400" y="4608862"/>
            <a:ext cx="971955" cy="416636"/>
          </a:xfrm>
          <a:prstGeom prst="rect">
            <a:avLst/>
          </a:prstGeom>
        </p:spPr>
      </p:pic>
      <p:pic>
        <p:nvPicPr>
          <p:cNvPr id="22" name="Picture 15"/>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8516696" y="4574192"/>
            <a:ext cx="510243" cy="485976"/>
          </a:xfrm>
          <a:prstGeom prst="rect">
            <a:avLst/>
          </a:prstGeom>
        </p:spPr>
      </p:pic>
    </p:spTree>
    <p:extLst>
      <p:ext uri="{BB962C8B-B14F-4D97-AF65-F5344CB8AC3E}">
        <p14:creationId xmlns:p14="http://schemas.microsoft.com/office/powerpoint/2010/main" val="105687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animBg="1"/>
      <p:bldP spid="21"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t-LT" b="1" dirty="0">
                <a:solidFill>
                  <a:schemeClr val="tx1"/>
                </a:solidFill>
              </a:rPr>
              <a:t>PIRKIMŲ PLANAS</a:t>
            </a:r>
            <a:endParaRPr lang="en-US" b="1" dirty="0">
              <a:solidFill>
                <a:schemeClr val="tx1"/>
              </a:solidFill>
            </a:endParaRPr>
          </a:p>
        </p:txBody>
      </p:sp>
      <p:grpSp>
        <p:nvGrpSpPr>
          <p:cNvPr id="55" name="Group 54"/>
          <p:cNvGrpSpPr/>
          <p:nvPr/>
        </p:nvGrpSpPr>
        <p:grpSpPr>
          <a:xfrm>
            <a:off x="409575" y="1196536"/>
            <a:ext cx="613216" cy="613214"/>
            <a:chOff x="524270" y="1123950"/>
            <a:chExt cx="613216" cy="613214"/>
          </a:xfrm>
        </p:grpSpPr>
        <p:sp>
          <p:nvSpPr>
            <p:cNvPr id="34" name="Oval 33"/>
            <p:cNvSpPr/>
            <p:nvPr/>
          </p:nvSpPr>
          <p:spPr>
            <a:xfrm>
              <a:off x="524270" y="1123950"/>
              <a:ext cx="613216" cy="6132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p:cNvSpPr>
              <a:spLocks/>
            </p:cNvSpPr>
            <p:nvPr/>
          </p:nvSpPr>
          <p:spPr bwMode="auto">
            <a:xfrm>
              <a:off x="714327" y="1246630"/>
              <a:ext cx="233104" cy="367853"/>
            </a:xfrm>
            <a:custGeom>
              <a:avLst/>
              <a:gdLst/>
              <a:ahLst/>
              <a:cxnLst>
                <a:cxn ang="0">
                  <a:pos x="168" y="17"/>
                </a:cxn>
                <a:cxn ang="0">
                  <a:pos x="183" y="37"/>
                </a:cxn>
                <a:cxn ang="0">
                  <a:pos x="202" y="46"/>
                </a:cxn>
                <a:cxn ang="0">
                  <a:pos x="238" y="66"/>
                </a:cxn>
                <a:cxn ang="0">
                  <a:pos x="266" y="94"/>
                </a:cxn>
                <a:cxn ang="0">
                  <a:pos x="286" y="129"/>
                </a:cxn>
                <a:cxn ang="0">
                  <a:pos x="299" y="173"/>
                </a:cxn>
                <a:cxn ang="0">
                  <a:pos x="300" y="220"/>
                </a:cxn>
                <a:cxn ang="0">
                  <a:pos x="291" y="265"/>
                </a:cxn>
                <a:cxn ang="0">
                  <a:pos x="272" y="330"/>
                </a:cxn>
                <a:cxn ang="0">
                  <a:pos x="261" y="382"/>
                </a:cxn>
                <a:cxn ang="0">
                  <a:pos x="270" y="393"/>
                </a:cxn>
                <a:cxn ang="0">
                  <a:pos x="278" y="401"/>
                </a:cxn>
                <a:cxn ang="0">
                  <a:pos x="283" y="410"/>
                </a:cxn>
                <a:cxn ang="0">
                  <a:pos x="292" y="417"/>
                </a:cxn>
                <a:cxn ang="0">
                  <a:pos x="41" y="475"/>
                </a:cxn>
                <a:cxn ang="0">
                  <a:pos x="44" y="414"/>
                </a:cxn>
                <a:cxn ang="0">
                  <a:pos x="54" y="409"/>
                </a:cxn>
                <a:cxn ang="0">
                  <a:pos x="57" y="398"/>
                </a:cxn>
                <a:cxn ang="0">
                  <a:pos x="67" y="393"/>
                </a:cxn>
                <a:cxn ang="0">
                  <a:pos x="68" y="371"/>
                </a:cxn>
                <a:cxn ang="0">
                  <a:pos x="73" y="337"/>
                </a:cxn>
                <a:cxn ang="0">
                  <a:pos x="88" y="305"/>
                </a:cxn>
                <a:cxn ang="0">
                  <a:pos x="117" y="262"/>
                </a:cxn>
                <a:cxn ang="0">
                  <a:pos x="155" y="220"/>
                </a:cxn>
                <a:cxn ang="0">
                  <a:pos x="164" y="211"/>
                </a:cxn>
                <a:cxn ang="0">
                  <a:pos x="135" y="212"/>
                </a:cxn>
                <a:cxn ang="0">
                  <a:pos x="109" y="206"/>
                </a:cxn>
                <a:cxn ang="0">
                  <a:pos x="92" y="205"/>
                </a:cxn>
                <a:cxn ang="0">
                  <a:pos x="78" y="214"/>
                </a:cxn>
                <a:cxn ang="0">
                  <a:pos x="55" y="229"/>
                </a:cxn>
                <a:cxn ang="0">
                  <a:pos x="31" y="229"/>
                </a:cxn>
                <a:cxn ang="0">
                  <a:pos x="12" y="220"/>
                </a:cxn>
                <a:cxn ang="0">
                  <a:pos x="3" y="205"/>
                </a:cxn>
                <a:cxn ang="0">
                  <a:pos x="0" y="190"/>
                </a:cxn>
                <a:cxn ang="0">
                  <a:pos x="0" y="176"/>
                </a:cxn>
                <a:cxn ang="0">
                  <a:pos x="2" y="166"/>
                </a:cxn>
                <a:cxn ang="0">
                  <a:pos x="11" y="158"/>
                </a:cxn>
                <a:cxn ang="0">
                  <a:pos x="65" y="111"/>
                </a:cxn>
                <a:cxn ang="0">
                  <a:pos x="81" y="90"/>
                </a:cxn>
                <a:cxn ang="0">
                  <a:pos x="96" y="79"/>
                </a:cxn>
                <a:cxn ang="0">
                  <a:pos x="116" y="71"/>
                </a:cxn>
                <a:cxn ang="0">
                  <a:pos x="123" y="65"/>
                </a:cxn>
                <a:cxn ang="0">
                  <a:pos x="125" y="54"/>
                </a:cxn>
                <a:cxn ang="0">
                  <a:pos x="139" y="46"/>
                </a:cxn>
                <a:cxn ang="0">
                  <a:pos x="148" y="42"/>
                </a:cxn>
                <a:cxn ang="0">
                  <a:pos x="150" y="32"/>
                </a:cxn>
                <a:cxn ang="0">
                  <a:pos x="150" y="8"/>
                </a:cxn>
              </a:cxnLst>
              <a:rect l="0" t="0" r="r" b="b"/>
              <a:pathLst>
                <a:path w="301" h="475">
                  <a:moveTo>
                    <a:pt x="151" y="0"/>
                  </a:moveTo>
                  <a:lnTo>
                    <a:pt x="157" y="6"/>
                  </a:lnTo>
                  <a:lnTo>
                    <a:pt x="163" y="11"/>
                  </a:lnTo>
                  <a:lnTo>
                    <a:pt x="168" y="17"/>
                  </a:lnTo>
                  <a:lnTo>
                    <a:pt x="173" y="23"/>
                  </a:lnTo>
                  <a:lnTo>
                    <a:pt x="177" y="29"/>
                  </a:lnTo>
                  <a:lnTo>
                    <a:pt x="181" y="35"/>
                  </a:lnTo>
                  <a:lnTo>
                    <a:pt x="183" y="37"/>
                  </a:lnTo>
                  <a:lnTo>
                    <a:pt x="185" y="40"/>
                  </a:lnTo>
                  <a:lnTo>
                    <a:pt x="188" y="42"/>
                  </a:lnTo>
                  <a:lnTo>
                    <a:pt x="191" y="43"/>
                  </a:lnTo>
                  <a:lnTo>
                    <a:pt x="202" y="46"/>
                  </a:lnTo>
                  <a:lnTo>
                    <a:pt x="212" y="50"/>
                  </a:lnTo>
                  <a:lnTo>
                    <a:pt x="221" y="55"/>
                  </a:lnTo>
                  <a:lnTo>
                    <a:pt x="230" y="60"/>
                  </a:lnTo>
                  <a:lnTo>
                    <a:pt x="238" y="66"/>
                  </a:lnTo>
                  <a:lnTo>
                    <a:pt x="246" y="72"/>
                  </a:lnTo>
                  <a:lnTo>
                    <a:pt x="253" y="79"/>
                  </a:lnTo>
                  <a:lnTo>
                    <a:pt x="260" y="86"/>
                  </a:lnTo>
                  <a:lnTo>
                    <a:pt x="266" y="94"/>
                  </a:lnTo>
                  <a:lnTo>
                    <a:pt x="272" y="102"/>
                  </a:lnTo>
                  <a:lnTo>
                    <a:pt x="277" y="111"/>
                  </a:lnTo>
                  <a:lnTo>
                    <a:pt x="282" y="120"/>
                  </a:lnTo>
                  <a:lnTo>
                    <a:pt x="286" y="129"/>
                  </a:lnTo>
                  <a:lnTo>
                    <a:pt x="290" y="139"/>
                  </a:lnTo>
                  <a:lnTo>
                    <a:pt x="294" y="150"/>
                  </a:lnTo>
                  <a:lnTo>
                    <a:pt x="297" y="161"/>
                  </a:lnTo>
                  <a:lnTo>
                    <a:pt x="299" y="173"/>
                  </a:lnTo>
                  <a:lnTo>
                    <a:pt x="300" y="185"/>
                  </a:lnTo>
                  <a:lnTo>
                    <a:pt x="301" y="196"/>
                  </a:lnTo>
                  <a:lnTo>
                    <a:pt x="301" y="208"/>
                  </a:lnTo>
                  <a:lnTo>
                    <a:pt x="300" y="220"/>
                  </a:lnTo>
                  <a:lnTo>
                    <a:pt x="299" y="231"/>
                  </a:lnTo>
                  <a:lnTo>
                    <a:pt x="297" y="242"/>
                  </a:lnTo>
                  <a:lnTo>
                    <a:pt x="294" y="254"/>
                  </a:lnTo>
                  <a:lnTo>
                    <a:pt x="291" y="265"/>
                  </a:lnTo>
                  <a:lnTo>
                    <a:pt x="288" y="277"/>
                  </a:lnTo>
                  <a:lnTo>
                    <a:pt x="285" y="288"/>
                  </a:lnTo>
                  <a:lnTo>
                    <a:pt x="278" y="309"/>
                  </a:lnTo>
                  <a:lnTo>
                    <a:pt x="272" y="330"/>
                  </a:lnTo>
                  <a:lnTo>
                    <a:pt x="267" y="351"/>
                  </a:lnTo>
                  <a:lnTo>
                    <a:pt x="262" y="372"/>
                  </a:lnTo>
                  <a:lnTo>
                    <a:pt x="261" y="377"/>
                  </a:lnTo>
                  <a:lnTo>
                    <a:pt x="261" y="382"/>
                  </a:lnTo>
                  <a:lnTo>
                    <a:pt x="261" y="387"/>
                  </a:lnTo>
                  <a:lnTo>
                    <a:pt x="261" y="393"/>
                  </a:lnTo>
                  <a:lnTo>
                    <a:pt x="267" y="393"/>
                  </a:lnTo>
                  <a:lnTo>
                    <a:pt x="270" y="393"/>
                  </a:lnTo>
                  <a:lnTo>
                    <a:pt x="273" y="394"/>
                  </a:lnTo>
                  <a:lnTo>
                    <a:pt x="275" y="396"/>
                  </a:lnTo>
                  <a:lnTo>
                    <a:pt x="277" y="398"/>
                  </a:lnTo>
                  <a:lnTo>
                    <a:pt x="278" y="401"/>
                  </a:lnTo>
                  <a:lnTo>
                    <a:pt x="279" y="404"/>
                  </a:lnTo>
                  <a:lnTo>
                    <a:pt x="279" y="409"/>
                  </a:lnTo>
                  <a:lnTo>
                    <a:pt x="280" y="409"/>
                  </a:lnTo>
                  <a:lnTo>
                    <a:pt x="283" y="410"/>
                  </a:lnTo>
                  <a:lnTo>
                    <a:pt x="286" y="411"/>
                  </a:lnTo>
                  <a:lnTo>
                    <a:pt x="288" y="412"/>
                  </a:lnTo>
                  <a:lnTo>
                    <a:pt x="290" y="414"/>
                  </a:lnTo>
                  <a:lnTo>
                    <a:pt x="292" y="417"/>
                  </a:lnTo>
                  <a:lnTo>
                    <a:pt x="293" y="419"/>
                  </a:lnTo>
                  <a:lnTo>
                    <a:pt x="293" y="423"/>
                  </a:lnTo>
                  <a:lnTo>
                    <a:pt x="293" y="475"/>
                  </a:lnTo>
                  <a:lnTo>
                    <a:pt x="41" y="475"/>
                  </a:lnTo>
                  <a:lnTo>
                    <a:pt x="41" y="423"/>
                  </a:lnTo>
                  <a:lnTo>
                    <a:pt x="41" y="419"/>
                  </a:lnTo>
                  <a:lnTo>
                    <a:pt x="42" y="417"/>
                  </a:lnTo>
                  <a:lnTo>
                    <a:pt x="44" y="414"/>
                  </a:lnTo>
                  <a:lnTo>
                    <a:pt x="46" y="412"/>
                  </a:lnTo>
                  <a:lnTo>
                    <a:pt x="48" y="411"/>
                  </a:lnTo>
                  <a:lnTo>
                    <a:pt x="51" y="410"/>
                  </a:lnTo>
                  <a:lnTo>
                    <a:pt x="54" y="409"/>
                  </a:lnTo>
                  <a:lnTo>
                    <a:pt x="56" y="409"/>
                  </a:lnTo>
                  <a:lnTo>
                    <a:pt x="56" y="404"/>
                  </a:lnTo>
                  <a:lnTo>
                    <a:pt x="56" y="401"/>
                  </a:lnTo>
                  <a:lnTo>
                    <a:pt x="57" y="398"/>
                  </a:lnTo>
                  <a:lnTo>
                    <a:pt x="59" y="396"/>
                  </a:lnTo>
                  <a:lnTo>
                    <a:pt x="62" y="394"/>
                  </a:lnTo>
                  <a:lnTo>
                    <a:pt x="64" y="393"/>
                  </a:lnTo>
                  <a:lnTo>
                    <a:pt x="67" y="393"/>
                  </a:lnTo>
                  <a:lnTo>
                    <a:pt x="70" y="393"/>
                  </a:lnTo>
                  <a:lnTo>
                    <a:pt x="69" y="385"/>
                  </a:lnTo>
                  <a:lnTo>
                    <a:pt x="68" y="378"/>
                  </a:lnTo>
                  <a:lnTo>
                    <a:pt x="68" y="371"/>
                  </a:lnTo>
                  <a:lnTo>
                    <a:pt x="68" y="362"/>
                  </a:lnTo>
                  <a:lnTo>
                    <a:pt x="69" y="353"/>
                  </a:lnTo>
                  <a:lnTo>
                    <a:pt x="71" y="345"/>
                  </a:lnTo>
                  <a:lnTo>
                    <a:pt x="73" y="337"/>
                  </a:lnTo>
                  <a:lnTo>
                    <a:pt x="76" y="328"/>
                  </a:lnTo>
                  <a:lnTo>
                    <a:pt x="80" y="320"/>
                  </a:lnTo>
                  <a:lnTo>
                    <a:pt x="83" y="313"/>
                  </a:lnTo>
                  <a:lnTo>
                    <a:pt x="88" y="305"/>
                  </a:lnTo>
                  <a:lnTo>
                    <a:pt x="92" y="297"/>
                  </a:lnTo>
                  <a:lnTo>
                    <a:pt x="100" y="285"/>
                  </a:lnTo>
                  <a:lnTo>
                    <a:pt x="108" y="273"/>
                  </a:lnTo>
                  <a:lnTo>
                    <a:pt x="117" y="262"/>
                  </a:lnTo>
                  <a:lnTo>
                    <a:pt x="126" y="251"/>
                  </a:lnTo>
                  <a:lnTo>
                    <a:pt x="135" y="241"/>
                  </a:lnTo>
                  <a:lnTo>
                    <a:pt x="145" y="230"/>
                  </a:lnTo>
                  <a:lnTo>
                    <a:pt x="155" y="220"/>
                  </a:lnTo>
                  <a:lnTo>
                    <a:pt x="157" y="218"/>
                  </a:lnTo>
                  <a:lnTo>
                    <a:pt x="159" y="216"/>
                  </a:lnTo>
                  <a:lnTo>
                    <a:pt x="161" y="214"/>
                  </a:lnTo>
                  <a:lnTo>
                    <a:pt x="164" y="211"/>
                  </a:lnTo>
                  <a:lnTo>
                    <a:pt x="156" y="212"/>
                  </a:lnTo>
                  <a:lnTo>
                    <a:pt x="149" y="213"/>
                  </a:lnTo>
                  <a:lnTo>
                    <a:pt x="142" y="213"/>
                  </a:lnTo>
                  <a:lnTo>
                    <a:pt x="135" y="212"/>
                  </a:lnTo>
                  <a:lnTo>
                    <a:pt x="128" y="211"/>
                  </a:lnTo>
                  <a:lnTo>
                    <a:pt x="122" y="210"/>
                  </a:lnTo>
                  <a:lnTo>
                    <a:pt x="115" y="208"/>
                  </a:lnTo>
                  <a:lnTo>
                    <a:pt x="109" y="206"/>
                  </a:lnTo>
                  <a:lnTo>
                    <a:pt x="104" y="204"/>
                  </a:lnTo>
                  <a:lnTo>
                    <a:pt x="100" y="204"/>
                  </a:lnTo>
                  <a:lnTo>
                    <a:pt x="96" y="204"/>
                  </a:lnTo>
                  <a:lnTo>
                    <a:pt x="92" y="205"/>
                  </a:lnTo>
                  <a:lnTo>
                    <a:pt x="88" y="206"/>
                  </a:lnTo>
                  <a:lnTo>
                    <a:pt x="85" y="208"/>
                  </a:lnTo>
                  <a:lnTo>
                    <a:pt x="81" y="210"/>
                  </a:lnTo>
                  <a:lnTo>
                    <a:pt x="78" y="214"/>
                  </a:lnTo>
                  <a:lnTo>
                    <a:pt x="73" y="219"/>
                  </a:lnTo>
                  <a:lnTo>
                    <a:pt x="67" y="223"/>
                  </a:lnTo>
                  <a:lnTo>
                    <a:pt x="61" y="226"/>
                  </a:lnTo>
                  <a:lnTo>
                    <a:pt x="55" y="229"/>
                  </a:lnTo>
                  <a:lnTo>
                    <a:pt x="50" y="230"/>
                  </a:lnTo>
                  <a:lnTo>
                    <a:pt x="44" y="231"/>
                  </a:lnTo>
                  <a:lnTo>
                    <a:pt x="37" y="230"/>
                  </a:lnTo>
                  <a:lnTo>
                    <a:pt x="31" y="229"/>
                  </a:lnTo>
                  <a:lnTo>
                    <a:pt x="24" y="227"/>
                  </a:lnTo>
                  <a:lnTo>
                    <a:pt x="17" y="224"/>
                  </a:lnTo>
                  <a:lnTo>
                    <a:pt x="14" y="222"/>
                  </a:lnTo>
                  <a:lnTo>
                    <a:pt x="12" y="220"/>
                  </a:lnTo>
                  <a:lnTo>
                    <a:pt x="9" y="217"/>
                  </a:lnTo>
                  <a:lnTo>
                    <a:pt x="7" y="213"/>
                  </a:lnTo>
                  <a:lnTo>
                    <a:pt x="4" y="209"/>
                  </a:lnTo>
                  <a:lnTo>
                    <a:pt x="3" y="205"/>
                  </a:lnTo>
                  <a:lnTo>
                    <a:pt x="1" y="201"/>
                  </a:lnTo>
                  <a:lnTo>
                    <a:pt x="0" y="197"/>
                  </a:lnTo>
                  <a:lnTo>
                    <a:pt x="0" y="194"/>
                  </a:lnTo>
                  <a:lnTo>
                    <a:pt x="0" y="190"/>
                  </a:lnTo>
                  <a:lnTo>
                    <a:pt x="2" y="184"/>
                  </a:lnTo>
                  <a:lnTo>
                    <a:pt x="2" y="182"/>
                  </a:lnTo>
                  <a:lnTo>
                    <a:pt x="1" y="180"/>
                  </a:lnTo>
                  <a:lnTo>
                    <a:pt x="0" y="176"/>
                  </a:lnTo>
                  <a:lnTo>
                    <a:pt x="0" y="173"/>
                  </a:lnTo>
                  <a:lnTo>
                    <a:pt x="0" y="171"/>
                  </a:lnTo>
                  <a:lnTo>
                    <a:pt x="1" y="168"/>
                  </a:lnTo>
                  <a:lnTo>
                    <a:pt x="2" y="166"/>
                  </a:lnTo>
                  <a:lnTo>
                    <a:pt x="4" y="164"/>
                  </a:lnTo>
                  <a:lnTo>
                    <a:pt x="6" y="162"/>
                  </a:lnTo>
                  <a:lnTo>
                    <a:pt x="8" y="160"/>
                  </a:lnTo>
                  <a:lnTo>
                    <a:pt x="11" y="158"/>
                  </a:lnTo>
                  <a:lnTo>
                    <a:pt x="27" y="144"/>
                  </a:lnTo>
                  <a:lnTo>
                    <a:pt x="44" y="130"/>
                  </a:lnTo>
                  <a:lnTo>
                    <a:pt x="60" y="115"/>
                  </a:lnTo>
                  <a:lnTo>
                    <a:pt x="65" y="111"/>
                  </a:lnTo>
                  <a:lnTo>
                    <a:pt x="69" y="106"/>
                  </a:lnTo>
                  <a:lnTo>
                    <a:pt x="73" y="100"/>
                  </a:lnTo>
                  <a:lnTo>
                    <a:pt x="77" y="95"/>
                  </a:lnTo>
                  <a:lnTo>
                    <a:pt x="81" y="90"/>
                  </a:lnTo>
                  <a:lnTo>
                    <a:pt x="86" y="85"/>
                  </a:lnTo>
                  <a:lnTo>
                    <a:pt x="89" y="83"/>
                  </a:lnTo>
                  <a:lnTo>
                    <a:pt x="92" y="81"/>
                  </a:lnTo>
                  <a:lnTo>
                    <a:pt x="96" y="79"/>
                  </a:lnTo>
                  <a:lnTo>
                    <a:pt x="100" y="77"/>
                  </a:lnTo>
                  <a:lnTo>
                    <a:pt x="108" y="74"/>
                  </a:lnTo>
                  <a:lnTo>
                    <a:pt x="112" y="72"/>
                  </a:lnTo>
                  <a:lnTo>
                    <a:pt x="116" y="71"/>
                  </a:lnTo>
                  <a:lnTo>
                    <a:pt x="118" y="70"/>
                  </a:lnTo>
                  <a:lnTo>
                    <a:pt x="120" y="68"/>
                  </a:lnTo>
                  <a:lnTo>
                    <a:pt x="122" y="67"/>
                  </a:lnTo>
                  <a:lnTo>
                    <a:pt x="123" y="65"/>
                  </a:lnTo>
                  <a:lnTo>
                    <a:pt x="124" y="63"/>
                  </a:lnTo>
                  <a:lnTo>
                    <a:pt x="124" y="60"/>
                  </a:lnTo>
                  <a:lnTo>
                    <a:pt x="124" y="57"/>
                  </a:lnTo>
                  <a:lnTo>
                    <a:pt x="125" y="54"/>
                  </a:lnTo>
                  <a:lnTo>
                    <a:pt x="125" y="49"/>
                  </a:lnTo>
                  <a:lnTo>
                    <a:pt x="129" y="48"/>
                  </a:lnTo>
                  <a:lnTo>
                    <a:pt x="134" y="46"/>
                  </a:lnTo>
                  <a:lnTo>
                    <a:pt x="139" y="46"/>
                  </a:lnTo>
                  <a:lnTo>
                    <a:pt x="142" y="45"/>
                  </a:lnTo>
                  <a:lnTo>
                    <a:pt x="145" y="44"/>
                  </a:lnTo>
                  <a:lnTo>
                    <a:pt x="147" y="43"/>
                  </a:lnTo>
                  <a:lnTo>
                    <a:pt x="148" y="42"/>
                  </a:lnTo>
                  <a:lnTo>
                    <a:pt x="149" y="40"/>
                  </a:lnTo>
                  <a:lnTo>
                    <a:pt x="150" y="38"/>
                  </a:lnTo>
                  <a:lnTo>
                    <a:pt x="150" y="35"/>
                  </a:lnTo>
                  <a:lnTo>
                    <a:pt x="150" y="32"/>
                  </a:lnTo>
                  <a:lnTo>
                    <a:pt x="149" y="23"/>
                  </a:lnTo>
                  <a:lnTo>
                    <a:pt x="149" y="14"/>
                  </a:lnTo>
                  <a:lnTo>
                    <a:pt x="150" y="12"/>
                  </a:lnTo>
                  <a:lnTo>
                    <a:pt x="150" y="8"/>
                  </a:lnTo>
                  <a:lnTo>
                    <a:pt x="150" y="5"/>
                  </a:lnTo>
                  <a:lnTo>
                    <a:pt x="1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 name="Group 55"/>
          <p:cNvGrpSpPr/>
          <p:nvPr/>
        </p:nvGrpSpPr>
        <p:grpSpPr>
          <a:xfrm>
            <a:off x="409575" y="1958536"/>
            <a:ext cx="613216" cy="613214"/>
            <a:chOff x="524270" y="1977173"/>
            <a:chExt cx="613216" cy="613214"/>
          </a:xfrm>
        </p:grpSpPr>
        <p:sp>
          <p:nvSpPr>
            <p:cNvPr id="36" name="Oval 35"/>
            <p:cNvSpPr/>
            <p:nvPr/>
          </p:nvSpPr>
          <p:spPr>
            <a:xfrm>
              <a:off x="524270" y="1977173"/>
              <a:ext cx="613216" cy="613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1"/>
            <p:cNvSpPr>
              <a:spLocks noEditPoints="1"/>
            </p:cNvSpPr>
            <p:nvPr/>
          </p:nvSpPr>
          <p:spPr bwMode="auto">
            <a:xfrm>
              <a:off x="665548" y="2117777"/>
              <a:ext cx="330660" cy="332008"/>
            </a:xfrm>
            <a:custGeom>
              <a:avLst/>
              <a:gdLst/>
              <a:ahLst/>
              <a:cxnLst>
                <a:cxn ang="0">
                  <a:pos x="564" y="512"/>
                </a:cxn>
                <a:cxn ang="0">
                  <a:pos x="721" y="634"/>
                </a:cxn>
                <a:cxn ang="0">
                  <a:pos x="354" y="425"/>
                </a:cxn>
                <a:cxn ang="0">
                  <a:pos x="197" y="719"/>
                </a:cxn>
                <a:cxn ang="0">
                  <a:pos x="354" y="425"/>
                </a:cxn>
                <a:cxn ang="0">
                  <a:pos x="392" y="417"/>
                </a:cxn>
                <a:cxn ang="0">
                  <a:pos x="711" y="412"/>
                </a:cxn>
                <a:cxn ang="0">
                  <a:pos x="184" y="334"/>
                </a:cxn>
                <a:cxn ang="0">
                  <a:pos x="189" y="499"/>
                </a:cxn>
                <a:cxn ang="0">
                  <a:pos x="184" y="334"/>
                </a:cxn>
                <a:cxn ang="0">
                  <a:pos x="379" y="194"/>
                </a:cxn>
                <a:cxn ang="0">
                  <a:pos x="536" y="318"/>
                </a:cxn>
                <a:cxn ang="0">
                  <a:pos x="366" y="16"/>
                </a:cxn>
                <a:cxn ang="0">
                  <a:pos x="371" y="180"/>
                </a:cxn>
                <a:cxn ang="0">
                  <a:pos x="366" y="16"/>
                </a:cxn>
                <a:cxn ang="0">
                  <a:pos x="369" y="0"/>
                </a:cxn>
                <a:cxn ang="0">
                  <a:pos x="547" y="86"/>
                </a:cxn>
                <a:cxn ang="0">
                  <a:pos x="548" y="87"/>
                </a:cxn>
                <a:cxn ang="0">
                  <a:pos x="548" y="87"/>
                </a:cxn>
                <a:cxn ang="0">
                  <a:pos x="550" y="89"/>
                </a:cxn>
                <a:cxn ang="0">
                  <a:pos x="551" y="90"/>
                </a:cxn>
                <a:cxn ang="0">
                  <a:pos x="551" y="91"/>
                </a:cxn>
                <a:cxn ang="0">
                  <a:pos x="551" y="91"/>
                </a:cxn>
                <a:cxn ang="0">
                  <a:pos x="552" y="92"/>
                </a:cxn>
                <a:cxn ang="0">
                  <a:pos x="553" y="319"/>
                </a:cxn>
                <a:cxn ang="0">
                  <a:pos x="731" y="405"/>
                </a:cxn>
                <a:cxn ang="0">
                  <a:pos x="732" y="405"/>
                </a:cxn>
                <a:cxn ang="0">
                  <a:pos x="733" y="406"/>
                </a:cxn>
                <a:cxn ang="0">
                  <a:pos x="734" y="407"/>
                </a:cxn>
                <a:cxn ang="0">
                  <a:pos x="735" y="408"/>
                </a:cxn>
                <a:cxn ang="0">
                  <a:pos x="736" y="409"/>
                </a:cxn>
                <a:cxn ang="0">
                  <a:pos x="736" y="409"/>
                </a:cxn>
                <a:cxn ang="0">
                  <a:pos x="736" y="410"/>
                </a:cxn>
                <a:cxn ang="0">
                  <a:pos x="736" y="411"/>
                </a:cxn>
                <a:cxn ang="0">
                  <a:pos x="736" y="641"/>
                </a:cxn>
                <a:cxn ang="0">
                  <a:pos x="732" y="645"/>
                </a:cxn>
                <a:cxn ang="0">
                  <a:pos x="557" y="739"/>
                </a:cxn>
                <a:cxn ang="0">
                  <a:pos x="554" y="739"/>
                </a:cxn>
                <a:cxn ang="0">
                  <a:pos x="551" y="738"/>
                </a:cxn>
                <a:cxn ang="0">
                  <a:pos x="548" y="736"/>
                </a:cxn>
                <a:cxn ang="0">
                  <a:pos x="372" y="645"/>
                </a:cxn>
                <a:cxn ang="0">
                  <a:pos x="369" y="641"/>
                </a:cxn>
                <a:cxn ang="0">
                  <a:pos x="365" y="645"/>
                </a:cxn>
                <a:cxn ang="0">
                  <a:pos x="191" y="739"/>
                </a:cxn>
                <a:cxn ang="0">
                  <a:pos x="187" y="739"/>
                </a:cxn>
                <a:cxn ang="0">
                  <a:pos x="185" y="738"/>
                </a:cxn>
                <a:cxn ang="0">
                  <a:pos x="182" y="736"/>
                </a:cxn>
                <a:cxn ang="0">
                  <a:pos x="5" y="645"/>
                </a:cxn>
                <a:cxn ang="0">
                  <a:pos x="1" y="641"/>
                </a:cxn>
                <a:cxn ang="0">
                  <a:pos x="0" y="420"/>
                </a:cxn>
                <a:cxn ang="0">
                  <a:pos x="2" y="412"/>
                </a:cxn>
                <a:cxn ang="0">
                  <a:pos x="180" y="319"/>
                </a:cxn>
                <a:cxn ang="0">
                  <a:pos x="182" y="102"/>
                </a:cxn>
                <a:cxn ang="0">
                  <a:pos x="183" y="99"/>
                </a:cxn>
                <a:cxn ang="0">
                  <a:pos x="185" y="94"/>
                </a:cxn>
                <a:cxn ang="0">
                  <a:pos x="363" y="1"/>
                </a:cxn>
              </a:cxnLst>
              <a:rect l="0" t="0" r="r" b="b"/>
              <a:pathLst>
                <a:path w="736" h="739">
                  <a:moveTo>
                    <a:pt x="721" y="425"/>
                  </a:moveTo>
                  <a:lnTo>
                    <a:pt x="564" y="512"/>
                  </a:lnTo>
                  <a:lnTo>
                    <a:pt x="564" y="719"/>
                  </a:lnTo>
                  <a:lnTo>
                    <a:pt x="721" y="634"/>
                  </a:lnTo>
                  <a:lnTo>
                    <a:pt x="721" y="425"/>
                  </a:lnTo>
                  <a:close/>
                  <a:moveTo>
                    <a:pt x="354" y="425"/>
                  </a:moveTo>
                  <a:lnTo>
                    <a:pt x="197" y="512"/>
                  </a:lnTo>
                  <a:lnTo>
                    <a:pt x="197" y="719"/>
                  </a:lnTo>
                  <a:lnTo>
                    <a:pt x="354" y="634"/>
                  </a:lnTo>
                  <a:lnTo>
                    <a:pt x="354" y="425"/>
                  </a:lnTo>
                  <a:close/>
                  <a:moveTo>
                    <a:pt x="551" y="334"/>
                  </a:moveTo>
                  <a:lnTo>
                    <a:pt x="392" y="417"/>
                  </a:lnTo>
                  <a:lnTo>
                    <a:pt x="556" y="499"/>
                  </a:lnTo>
                  <a:lnTo>
                    <a:pt x="711" y="412"/>
                  </a:lnTo>
                  <a:lnTo>
                    <a:pt x="551" y="334"/>
                  </a:lnTo>
                  <a:close/>
                  <a:moveTo>
                    <a:pt x="184" y="334"/>
                  </a:moveTo>
                  <a:lnTo>
                    <a:pt x="25" y="417"/>
                  </a:lnTo>
                  <a:lnTo>
                    <a:pt x="189" y="499"/>
                  </a:lnTo>
                  <a:lnTo>
                    <a:pt x="344" y="412"/>
                  </a:lnTo>
                  <a:lnTo>
                    <a:pt x="184" y="334"/>
                  </a:lnTo>
                  <a:close/>
                  <a:moveTo>
                    <a:pt x="536" y="106"/>
                  </a:moveTo>
                  <a:lnTo>
                    <a:pt x="379" y="194"/>
                  </a:lnTo>
                  <a:lnTo>
                    <a:pt x="379" y="400"/>
                  </a:lnTo>
                  <a:lnTo>
                    <a:pt x="536" y="318"/>
                  </a:lnTo>
                  <a:lnTo>
                    <a:pt x="536" y="106"/>
                  </a:lnTo>
                  <a:close/>
                  <a:moveTo>
                    <a:pt x="366" y="16"/>
                  </a:moveTo>
                  <a:lnTo>
                    <a:pt x="207" y="99"/>
                  </a:lnTo>
                  <a:lnTo>
                    <a:pt x="371" y="180"/>
                  </a:lnTo>
                  <a:lnTo>
                    <a:pt x="526" y="94"/>
                  </a:lnTo>
                  <a:lnTo>
                    <a:pt x="366" y="16"/>
                  </a:lnTo>
                  <a:close/>
                  <a:moveTo>
                    <a:pt x="366" y="0"/>
                  </a:moveTo>
                  <a:lnTo>
                    <a:pt x="369" y="0"/>
                  </a:lnTo>
                  <a:lnTo>
                    <a:pt x="547" y="86"/>
                  </a:lnTo>
                  <a:lnTo>
                    <a:pt x="547" y="86"/>
                  </a:lnTo>
                  <a:lnTo>
                    <a:pt x="547" y="87"/>
                  </a:lnTo>
                  <a:lnTo>
                    <a:pt x="548" y="87"/>
                  </a:lnTo>
                  <a:lnTo>
                    <a:pt x="548" y="87"/>
                  </a:lnTo>
                  <a:lnTo>
                    <a:pt x="548" y="87"/>
                  </a:lnTo>
                  <a:lnTo>
                    <a:pt x="550" y="89"/>
                  </a:lnTo>
                  <a:lnTo>
                    <a:pt x="550" y="89"/>
                  </a:lnTo>
                  <a:lnTo>
                    <a:pt x="551" y="90"/>
                  </a:lnTo>
                  <a:lnTo>
                    <a:pt x="551" y="90"/>
                  </a:lnTo>
                  <a:lnTo>
                    <a:pt x="551" y="90"/>
                  </a:lnTo>
                  <a:lnTo>
                    <a:pt x="551" y="91"/>
                  </a:lnTo>
                  <a:lnTo>
                    <a:pt x="551" y="91"/>
                  </a:lnTo>
                  <a:lnTo>
                    <a:pt x="551" y="91"/>
                  </a:lnTo>
                  <a:lnTo>
                    <a:pt x="551" y="92"/>
                  </a:lnTo>
                  <a:lnTo>
                    <a:pt x="552" y="92"/>
                  </a:lnTo>
                  <a:lnTo>
                    <a:pt x="552" y="319"/>
                  </a:lnTo>
                  <a:lnTo>
                    <a:pt x="553" y="319"/>
                  </a:lnTo>
                  <a:lnTo>
                    <a:pt x="554" y="319"/>
                  </a:lnTo>
                  <a:lnTo>
                    <a:pt x="731" y="405"/>
                  </a:lnTo>
                  <a:lnTo>
                    <a:pt x="732" y="405"/>
                  </a:lnTo>
                  <a:lnTo>
                    <a:pt x="732" y="405"/>
                  </a:lnTo>
                  <a:lnTo>
                    <a:pt x="732" y="405"/>
                  </a:lnTo>
                  <a:lnTo>
                    <a:pt x="733" y="406"/>
                  </a:lnTo>
                  <a:lnTo>
                    <a:pt x="734" y="406"/>
                  </a:lnTo>
                  <a:lnTo>
                    <a:pt x="734" y="407"/>
                  </a:lnTo>
                  <a:lnTo>
                    <a:pt x="734" y="407"/>
                  </a:lnTo>
                  <a:lnTo>
                    <a:pt x="735" y="408"/>
                  </a:lnTo>
                  <a:lnTo>
                    <a:pt x="735" y="408"/>
                  </a:lnTo>
                  <a:lnTo>
                    <a:pt x="736" y="409"/>
                  </a:lnTo>
                  <a:lnTo>
                    <a:pt x="736" y="409"/>
                  </a:lnTo>
                  <a:lnTo>
                    <a:pt x="736" y="409"/>
                  </a:lnTo>
                  <a:lnTo>
                    <a:pt x="736" y="410"/>
                  </a:lnTo>
                  <a:lnTo>
                    <a:pt x="736" y="410"/>
                  </a:lnTo>
                  <a:lnTo>
                    <a:pt x="736" y="410"/>
                  </a:lnTo>
                  <a:lnTo>
                    <a:pt x="736" y="411"/>
                  </a:lnTo>
                  <a:lnTo>
                    <a:pt x="736" y="638"/>
                  </a:lnTo>
                  <a:lnTo>
                    <a:pt x="736" y="641"/>
                  </a:lnTo>
                  <a:lnTo>
                    <a:pt x="734" y="643"/>
                  </a:lnTo>
                  <a:lnTo>
                    <a:pt x="732" y="645"/>
                  </a:lnTo>
                  <a:lnTo>
                    <a:pt x="560" y="738"/>
                  </a:lnTo>
                  <a:lnTo>
                    <a:pt x="557" y="739"/>
                  </a:lnTo>
                  <a:lnTo>
                    <a:pt x="556" y="739"/>
                  </a:lnTo>
                  <a:lnTo>
                    <a:pt x="554" y="739"/>
                  </a:lnTo>
                  <a:lnTo>
                    <a:pt x="552" y="738"/>
                  </a:lnTo>
                  <a:lnTo>
                    <a:pt x="551" y="738"/>
                  </a:lnTo>
                  <a:lnTo>
                    <a:pt x="550" y="737"/>
                  </a:lnTo>
                  <a:lnTo>
                    <a:pt x="548" y="736"/>
                  </a:lnTo>
                  <a:lnTo>
                    <a:pt x="547" y="736"/>
                  </a:lnTo>
                  <a:lnTo>
                    <a:pt x="372" y="645"/>
                  </a:lnTo>
                  <a:lnTo>
                    <a:pt x="370" y="643"/>
                  </a:lnTo>
                  <a:lnTo>
                    <a:pt x="369" y="641"/>
                  </a:lnTo>
                  <a:lnTo>
                    <a:pt x="367" y="644"/>
                  </a:lnTo>
                  <a:lnTo>
                    <a:pt x="365" y="645"/>
                  </a:lnTo>
                  <a:lnTo>
                    <a:pt x="193" y="738"/>
                  </a:lnTo>
                  <a:lnTo>
                    <a:pt x="191" y="739"/>
                  </a:lnTo>
                  <a:lnTo>
                    <a:pt x="189" y="739"/>
                  </a:lnTo>
                  <a:lnTo>
                    <a:pt x="187" y="739"/>
                  </a:lnTo>
                  <a:lnTo>
                    <a:pt x="185" y="738"/>
                  </a:lnTo>
                  <a:lnTo>
                    <a:pt x="185" y="738"/>
                  </a:lnTo>
                  <a:lnTo>
                    <a:pt x="183" y="737"/>
                  </a:lnTo>
                  <a:lnTo>
                    <a:pt x="182" y="736"/>
                  </a:lnTo>
                  <a:lnTo>
                    <a:pt x="180" y="736"/>
                  </a:lnTo>
                  <a:lnTo>
                    <a:pt x="5" y="645"/>
                  </a:lnTo>
                  <a:lnTo>
                    <a:pt x="3" y="643"/>
                  </a:lnTo>
                  <a:lnTo>
                    <a:pt x="1" y="641"/>
                  </a:lnTo>
                  <a:lnTo>
                    <a:pt x="1" y="638"/>
                  </a:lnTo>
                  <a:lnTo>
                    <a:pt x="0" y="420"/>
                  </a:lnTo>
                  <a:lnTo>
                    <a:pt x="1" y="415"/>
                  </a:lnTo>
                  <a:lnTo>
                    <a:pt x="2" y="412"/>
                  </a:lnTo>
                  <a:lnTo>
                    <a:pt x="5" y="410"/>
                  </a:lnTo>
                  <a:lnTo>
                    <a:pt x="180" y="319"/>
                  </a:lnTo>
                  <a:lnTo>
                    <a:pt x="183" y="318"/>
                  </a:lnTo>
                  <a:lnTo>
                    <a:pt x="182" y="102"/>
                  </a:lnTo>
                  <a:lnTo>
                    <a:pt x="183" y="99"/>
                  </a:lnTo>
                  <a:lnTo>
                    <a:pt x="183" y="99"/>
                  </a:lnTo>
                  <a:lnTo>
                    <a:pt x="183" y="96"/>
                  </a:lnTo>
                  <a:lnTo>
                    <a:pt x="185" y="94"/>
                  </a:lnTo>
                  <a:lnTo>
                    <a:pt x="187" y="92"/>
                  </a:lnTo>
                  <a:lnTo>
                    <a:pt x="363" y="1"/>
                  </a:lnTo>
                  <a:lnTo>
                    <a:pt x="36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 name="Group 56"/>
          <p:cNvGrpSpPr/>
          <p:nvPr/>
        </p:nvGrpSpPr>
        <p:grpSpPr>
          <a:xfrm>
            <a:off x="409575" y="2796736"/>
            <a:ext cx="613216" cy="613214"/>
            <a:chOff x="524270" y="2891573"/>
            <a:chExt cx="613216" cy="613214"/>
          </a:xfrm>
        </p:grpSpPr>
        <p:sp>
          <p:nvSpPr>
            <p:cNvPr id="38" name="Oval 37"/>
            <p:cNvSpPr/>
            <p:nvPr/>
          </p:nvSpPr>
          <p:spPr>
            <a:xfrm>
              <a:off x="524270" y="2891573"/>
              <a:ext cx="613216" cy="613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16"/>
            <p:cNvSpPr>
              <a:spLocks noEditPoints="1"/>
            </p:cNvSpPr>
            <p:nvPr/>
          </p:nvSpPr>
          <p:spPr bwMode="auto">
            <a:xfrm>
              <a:off x="663992" y="3054490"/>
              <a:ext cx="333774" cy="287381"/>
            </a:xfrm>
            <a:custGeom>
              <a:avLst/>
              <a:gdLst/>
              <a:ahLst/>
              <a:cxnLst>
                <a:cxn ang="0">
                  <a:pos x="618" y="515"/>
                </a:cxn>
                <a:cxn ang="0">
                  <a:pos x="620" y="658"/>
                </a:cxn>
                <a:cxn ang="0">
                  <a:pos x="762" y="666"/>
                </a:cxn>
                <a:cxn ang="0">
                  <a:pos x="780" y="643"/>
                </a:cxn>
                <a:cxn ang="0">
                  <a:pos x="767" y="503"/>
                </a:cxn>
                <a:cxn ang="0">
                  <a:pos x="337" y="503"/>
                </a:cxn>
                <a:cxn ang="0">
                  <a:pos x="324" y="643"/>
                </a:cxn>
                <a:cxn ang="0">
                  <a:pos x="342" y="666"/>
                </a:cxn>
                <a:cxn ang="0">
                  <a:pos x="483" y="658"/>
                </a:cxn>
                <a:cxn ang="0">
                  <a:pos x="486" y="515"/>
                </a:cxn>
                <a:cxn ang="0">
                  <a:pos x="348" y="501"/>
                </a:cxn>
                <a:cxn ang="0">
                  <a:pos x="34" y="515"/>
                </a:cxn>
                <a:cxn ang="0">
                  <a:pos x="37" y="658"/>
                </a:cxn>
                <a:cxn ang="0">
                  <a:pos x="179" y="666"/>
                </a:cxn>
                <a:cxn ang="0">
                  <a:pos x="198" y="643"/>
                </a:cxn>
                <a:cxn ang="0">
                  <a:pos x="184" y="503"/>
                </a:cxn>
                <a:cxn ang="0">
                  <a:pos x="337" y="35"/>
                </a:cxn>
                <a:cxn ang="0">
                  <a:pos x="324" y="174"/>
                </a:cxn>
                <a:cxn ang="0">
                  <a:pos x="342" y="198"/>
                </a:cxn>
                <a:cxn ang="0">
                  <a:pos x="483" y="189"/>
                </a:cxn>
                <a:cxn ang="0">
                  <a:pos x="486" y="46"/>
                </a:cxn>
                <a:cxn ang="0">
                  <a:pos x="348" y="32"/>
                </a:cxn>
                <a:cxn ang="0">
                  <a:pos x="504" y="8"/>
                </a:cxn>
                <a:cxn ang="0">
                  <a:pos x="522" y="44"/>
                </a:cxn>
                <a:cxn ang="0">
                  <a:pos x="510" y="220"/>
                </a:cxn>
                <a:cxn ang="0">
                  <a:pos x="435" y="233"/>
                </a:cxn>
                <a:cxn ang="0">
                  <a:pos x="701" y="331"/>
                </a:cxn>
                <a:cxn ang="0">
                  <a:pos x="725" y="379"/>
                </a:cxn>
                <a:cxn ang="0">
                  <a:pos x="794" y="474"/>
                </a:cxn>
                <a:cxn ang="0">
                  <a:pos x="813" y="510"/>
                </a:cxn>
                <a:cxn ang="0">
                  <a:pos x="800" y="687"/>
                </a:cxn>
                <a:cxn ang="0">
                  <a:pos x="624" y="700"/>
                </a:cxn>
                <a:cxn ang="0">
                  <a:pos x="589" y="681"/>
                </a:cxn>
                <a:cxn ang="0">
                  <a:pos x="581" y="503"/>
                </a:cxn>
                <a:cxn ang="0">
                  <a:pos x="604" y="471"/>
                </a:cxn>
                <a:cxn ang="0">
                  <a:pos x="435" y="379"/>
                </a:cxn>
                <a:cxn ang="0">
                  <a:pos x="504" y="474"/>
                </a:cxn>
                <a:cxn ang="0">
                  <a:pos x="522" y="510"/>
                </a:cxn>
                <a:cxn ang="0">
                  <a:pos x="510" y="687"/>
                </a:cxn>
                <a:cxn ang="0">
                  <a:pos x="334" y="700"/>
                </a:cxn>
                <a:cxn ang="0">
                  <a:pos x="298" y="681"/>
                </a:cxn>
                <a:cxn ang="0">
                  <a:pos x="291" y="503"/>
                </a:cxn>
                <a:cxn ang="0">
                  <a:pos x="314" y="471"/>
                </a:cxn>
                <a:cxn ang="0">
                  <a:pos x="145" y="379"/>
                </a:cxn>
                <a:cxn ang="0">
                  <a:pos x="214" y="474"/>
                </a:cxn>
                <a:cxn ang="0">
                  <a:pos x="232" y="510"/>
                </a:cxn>
                <a:cxn ang="0">
                  <a:pos x="220" y="687"/>
                </a:cxn>
                <a:cxn ang="0">
                  <a:pos x="44" y="700"/>
                </a:cxn>
                <a:cxn ang="0">
                  <a:pos x="8" y="681"/>
                </a:cxn>
                <a:cxn ang="0">
                  <a:pos x="1" y="503"/>
                </a:cxn>
                <a:cxn ang="0">
                  <a:pos x="24" y="471"/>
                </a:cxn>
                <a:cxn ang="0">
                  <a:pos x="88" y="369"/>
                </a:cxn>
                <a:cxn ang="0">
                  <a:pos x="119" y="327"/>
                </a:cxn>
                <a:cxn ang="0">
                  <a:pos x="334" y="233"/>
                </a:cxn>
                <a:cxn ang="0">
                  <a:pos x="298" y="215"/>
                </a:cxn>
                <a:cxn ang="0">
                  <a:pos x="291" y="36"/>
                </a:cxn>
                <a:cxn ang="0">
                  <a:pos x="314" y="4"/>
                </a:cxn>
              </a:cxnLst>
              <a:rect l="0" t="0" r="r" b="b"/>
              <a:pathLst>
                <a:path w="813" h="700">
                  <a:moveTo>
                    <a:pt x="639" y="501"/>
                  </a:moveTo>
                  <a:lnTo>
                    <a:pt x="634" y="502"/>
                  </a:lnTo>
                  <a:lnTo>
                    <a:pt x="629" y="503"/>
                  </a:lnTo>
                  <a:lnTo>
                    <a:pt x="624" y="506"/>
                  </a:lnTo>
                  <a:lnTo>
                    <a:pt x="620" y="510"/>
                  </a:lnTo>
                  <a:lnTo>
                    <a:pt x="618" y="515"/>
                  </a:lnTo>
                  <a:lnTo>
                    <a:pt x="616" y="520"/>
                  </a:lnTo>
                  <a:lnTo>
                    <a:pt x="615" y="525"/>
                  </a:lnTo>
                  <a:lnTo>
                    <a:pt x="615" y="643"/>
                  </a:lnTo>
                  <a:lnTo>
                    <a:pt x="616" y="648"/>
                  </a:lnTo>
                  <a:lnTo>
                    <a:pt x="618" y="654"/>
                  </a:lnTo>
                  <a:lnTo>
                    <a:pt x="620" y="658"/>
                  </a:lnTo>
                  <a:lnTo>
                    <a:pt x="624" y="662"/>
                  </a:lnTo>
                  <a:lnTo>
                    <a:pt x="629" y="665"/>
                  </a:lnTo>
                  <a:lnTo>
                    <a:pt x="634" y="666"/>
                  </a:lnTo>
                  <a:lnTo>
                    <a:pt x="639" y="667"/>
                  </a:lnTo>
                  <a:lnTo>
                    <a:pt x="756" y="667"/>
                  </a:lnTo>
                  <a:lnTo>
                    <a:pt x="762" y="666"/>
                  </a:lnTo>
                  <a:lnTo>
                    <a:pt x="767" y="665"/>
                  </a:lnTo>
                  <a:lnTo>
                    <a:pt x="771" y="662"/>
                  </a:lnTo>
                  <a:lnTo>
                    <a:pt x="775" y="658"/>
                  </a:lnTo>
                  <a:lnTo>
                    <a:pt x="778" y="654"/>
                  </a:lnTo>
                  <a:lnTo>
                    <a:pt x="780" y="648"/>
                  </a:lnTo>
                  <a:lnTo>
                    <a:pt x="780" y="643"/>
                  </a:lnTo>
                  <a:lnTo>
                    <a:pt x="780" y="525"/>
                  </a:lnTo>
                  <a:lnTo>
                    <a:pt x="780" y="520"/>
                  </a:lnTo>
                  <a:lnTo>
                    <a:pt x="778" y="515"/>
                  </a:lnTo>
                  <a:lnTo>
                    <a:pt x="775" y="510"/>
                  </a:lnTo>
                  <a:lnTo>
                    <a:pt x="771" y="506"/>
                  </a:lnTo>
                  <a:lnTo>
                    <a:pt x="767" y="503"/>
                  </a:lnTo>
                  <a:lnTo>
                    <a:pt x="762" y="502"/>
                  </a:lnTo>
                  <a:lnTo>
                    <a:pt x="756" y="501"/>
                  </a:lnTo>
                  <a:lnTo>
                    <a:pt x="639" y="501"/>
                  </a:lnTo>
                  <a:close/>
                  <a:moveTo>
                    <a:pt x="348" y="501"/>
                  </a:moveTo>
                  <a:lnTo>
                    <a:pt x="342" y="502"/>
                  </a:lnTo>
                  <a:lnTo>
                    <a:pt x="337" y="503"/>
                  </a:lnTo>
                  <a:lnTo>
                    <a:pt x="333" y="506"/>
                  </a:lnTo>
                  <a:lnTo>
                    <a:pt x="329" y="510"/>
                  </a:lnTo>
                  <a:lnTo>
                    <a:pt x="326" y="515"/>
                  </a:lnTo>
                  <a:lnTo>
                    <a:pt x="324" y="520"/>
                  </a:lnTo>
                  <a:lnTo>
                    <a:pt x="324" y="525"/>
                  </a:lnTo>
                  <a:lnTo>
                    <a:pt x="324" y="643"/>
                  </a:lnTo>
                  <a:lnTo>
                    <a:pt x="324" y="648"/>
                  </a:lnTo>
                  <a:lnTo>
                    <a:pt x="326" y="654"/>
                  </a:lnTo>
                  <a:lnTo>
                    <a:pt x="329" y="658"/>
                  </a:lnTo>
                  <a:lnTo>
                    <a:pt x="333" y="662"/>
                  </a:lnTo>
                  <a:lnTo>
                    <a:pt x="337" y="665"/>
                  </a:lnTo>
                  <a:lnTo>
                    <a:pt x="342" y="666"/>
                  </a:lnTo>
                  <a:lnTo>
                    <a:pt x="348" y="667"/>
                  </a:lnTo>
                  <a:lnTo>
                    <a:pt x="465" y="667"/>
                  </a:lnTo>
                  <a:lnTo>
                    <a:pt x="470" y="666"/>
                  </a:lnTo>
                  <a:lnTo>
                    <a:pt x="475" y="665"/>
                  </a:lnTo>
                  <a:lnTo>
                    <a:pt x="480" y="662"/>
                  </a:lnTo>
                  <a:lnTo>
                    <a:pt x="483" y="658"/>
                  </a:lnTo>
                  <a:lnTo>
                    <a:pt x="486" y="654"/>
                  </a:lnTo>
                  <a:lnTo>
                    <a:pt x="488" y="648"/>
                  </a:lnTo>
                  <a:lnTo>
                    <a:pt x="489" y="643"/>
                  </a:lnTo>
                  <a:lnTo>
                    <a:pt x="489" y="525"/>
                  </a:lnTo>
                  <a:lnTo>
                    <a:pt x="488" y="520"/>
                  </a:lnTo>
                  <a:lnTo>
                    <a:pt x="486" y="515"/>
                  </a:lnTo>
                  <a:lnTo>
                    <a:pt x="483" y="510"/>
                  </a:lnTo>
                  <a:lnTo>
                    <a:pt x="480" y="506"/>
                  </a:lnTo>
                  <a:lnTo>
                    <a:pt x="475" y="503"/>
                  </a:lnTo>
                  <a:lnTo>
                    <a:pt x="470" y="502"/>
                  </a:lnTo>
                  <a:lnTo>
                    <a:pt x="465" y="501"/>
                  </a:lnTo>
                  <a:lnTo>
                    <a:pt x="348" y="501"/>
                  </a:lnTo>
                  <a:close/>
                  <a:moveTo>
                    <a:pt x="56" y="501"/>
                  </a:moveTo>
                  <a:lnTo>
                    <a:pt x="51" y="502"/>
                  </a:lnTo>
                  <a:lnTo>
                    <a:pt x="46" y="503"/>
                  </a:lnTo>
                  <a:lnTo>
                    <a:pt x="41" y="506"/>
                  </a:lnTo>
                  <a:lnTo>
                    <a:pt x="37" y="510"/>
                  </a:lnTo>
                  <a:lnTo>
                    <a:pt x="34" y="515"/>
                  </a:lnTo>
                  <a:lnTo>
                    <a:pt x="33" y="520"/>
                  </a:lnTo>
                  <a:lnTo>
                    <a:pt x="32" y="525"/>
                  </a:lnTo>
                  <a:lnTo>
                    <a:pt x="32" y="643"/>
                  </a:lnTo>
                  <a:lnTo>
                    <a:pt x="33" y="648"/>
                  </a:lnTo>
                  <a:lnTo>
                    <a:pt x="34" y="654"/>
                  </a:lnTo>
                  <a:lnTo>
                    <a:pt x="37" y="658"/>
                  </a:lnTo>
                  <a:lnTo>
                    <a:pt x="41" y="662"/>
                  </a:lnTo>
                  <a:lnTo>
                    <a:pt x="46" y="665"/>
                  </a:lnTo>
                  <a:lnTo>
                    <a:pt x="51" y="666"/>
                  </a:lnTo>
                  <a:lnTo>
                    <a:pt x="56" y="667"/>
                  </a:lnTo>
                  <a:lnTo>
                    <a:pt x="173" y="667"/>
                  </a:lnTo>
                  <a:lnTo>
                    <a:pt x="179" y="666"/>
                  </a:lnTo>
                  <a:lnTo>
                    <a:pt x="184" y="665"/>
                  </a:lnTo>
                  <a:lnTo>
                    <a:pt x="188" y="662"/>
                  </a:lnTo>
                  <a:lnTo>
                    <a:pt x="192" y="658"/>
                  </a:lnTo>
                  <a:lnTo>
                    <a:pt x="195" y="654"/>
                  </a:lnTo>
                  <a:lnTo>
                    <a:pt x="197" y="648"/>
                  </a:lnTo>
                  <a:lnTo>
                    <a:pt x="198" y="643"/>
                  </a:lnTo>
                  <a:lnTo>
                    <a:pt x="198" y="525"/>
                  </a:lnTo>
                  <a:lnTo>
                    <a:pt x="197" y="520"/>
                  </a:lnTo>
                  <a:lnTo>
                    <a:pt x="195" y="515"/>
                  </a:lnTo>
                  <a:lnTo>
                    <a:pt x="192" y="510"/>
                  </a:lnTo>
                  <a:lnTo>
                    <a:pt x="188" y="506"/>
                  </a:lnTo>
                  <a:lnTo>
                    <a:pt x="184" y="503"/>
                  </a:lnTo>
                  <a:lnTo>
                    <a:pt x="179" y="502"/>
                  </a:lnTo>
                  <a:lnTo>
                    <a:pt x="173" y="501"/>
                  </a:lnTo>
                  <a:lnTo>
                    <a:pt x="56" y="501"/>
                  </a:lnTo>
                  <a:close/>
                  <a:moveTo>
                    <a:pt x="348" y="32"/>
                  </a:moveTo>
                  <a:lnTo>
                    <a:pt x="342" y="33"/>
                  </a:lnTo>
                  <a:lnTo>
                    <a:pt x="337" y="35"/>
                  </a:lnTo>
                  <a:lnTo>
                    <a:pt x="333" y="38"/>
                  </a:lnTo>
                  <a:lnTo>
                    <a:pt x="329" y="42"/>
                  </a:lnTo>
                  <a:lnTo>
                    <a:pt x="326" y="46"/>
                  </a:lnTo>
                  <a:lnTo>
                    <a:pt x="324" y="51"/>
                  </a:lnTo>
                  <a:lnTo>
                    <a:pt x="324" y="57"/>
                  </a:lnTo>
                  <a:lnTo>
                    <a:pt x="324" y="174"/>
                  </a:lnTo>
                  <a:lnTo>
                    <a:pt x="324" y="180"/>
                  </a:lnTo>
                  <a:lnTo>
                    <a:pt x="326" y="185"/>
                  </a:lnTo>
                  <a:lnTo>
                    <a:pt x="329" y="189"/>
                  </a:lnTo>
                  <a:lnTo>
                    <a:pt x="333" y="193"/>
                  </a:lnTo>
                  <a:lnTo>
                    <a:pt x="337" y="196"/>
                  </a:lnTo>
                  <a:lnTo>
                    <a:pt x="342" y="198"/>
                  </a:lnTo>
                  <a:lnTo>
                    <a:pt x="348" y="199"/>
                  </a:lnTo>
                  <a:lnTo>
                    <a:pt x="465" y="199"/>
                  </a:lnTo>
                  <a:lnTo>
                    <a:pt x="470" y="198"/>
                  </a:lnTo>
                  <a:lnTo>
                    <a:pt x="475" y="196"/>
                  </a:lnTo>
                  <a:lnTo>
                    <a:pt x="480" y="193"/>
                  </a:lnTo>
                  <a:lnTo>
                    <a:pt x="483" y="189"/>
                  </a:lnTo>
                  <a:lnTo>
                    <a:pt x="486" y="185"/>
                  </a:lnTo>
                  <a:lnTo>
                    <a:pt x="488" y="180"/>
                  </a:lnTo>
                  <a:lnTo>
                    <a:pt x="489" y="174"/>
                  </a:lnTo>
                  <a:lnTo>
                    <a:pt x="489" y="57"/>
                  </a:lnTo>
                  <a:lnTo>
                    <a:pt x="488" y="51"/>
                  </a:lnTo>
                  <a:lnTo>
                    <a:pt x="486" y="46"/>
                  </a:lnTo>
                  <a:lnTo>
                    <a:pt x="483" y="42"/>
                  </a:lnTo>
                  <a:lnTo>
                    <a:pt x="480" y="38"/>
                  </a:lnTo>
                  <a:lnTo>
                    <a:pt x="475" y="35"/>
                  </a:lnTo>
                  <a:lnTo>
                    <a:pt x="470" y="33"/>
                  </a:lnTo>
                  <a:lnTo>
                    <a:pt x="465" y="32"/>
                  </a:lnTo>
                  <a:lnTo>
                    <a:pt x="348" y="32"/>
                  </a:lnTo>
                  <a:close/>
                  <a:moveTo>
                    <a:pt x="334" y="0"/>
                  </a:moveTo>
                  <a:lnTo>
                    <a:pt x="479" y="0"/>
                  </a:lnTo>
                  <a:lnTo>
                    <a:pt x="486" y="0"/>
                  </a:lnTo>
                  <a:lnTo>
                    <a:pt x="492" y="2"/>
                  </a:lnTo>
                  <a:lnTo>
                    <a:pt x="499" y="4"/>
                  </a:lnTo>
                  <a:lnTo>
                    <a:pt x="504" y="8"/>
                  </a:lnTo>
                  <a:lnTo>
                    <a:pt x="510" y="12"/>
                  </a:lnTo>
                  <a:lnTo>
                    <a:pt x="514" y="18"/>
                  </a:lnTo>
                  <a:lnTo>
                    <a:pt x="518" y="24"/>
                  </a:lnTo>
                  <a:lnTo>
                    <a:pt x="520" y="30"/>
                  </a:lnTo>
                  <a:lnTo>
                    <a:pt x="522" y="36"/>
                  </a:lnTo>
                  <a:lnTo>
                    <a:pt x="522" y="44"/>
                  </a:lnTo>
                  <a:lnTo>
                    <a:pt x="522" y="189"/>
                  </a:lnTo>
                  <a:lnTo>
                    <a:pt x="522" y="196"/>
                  </a:lnTo>
                  <a:lnTo>
                    <a:pt x="520" y="203"/>
                  </a:lnTo>
                  <a:lnTo>
                    <a:pt x="518" y="209"/>
                  </a:lnTo>
                  <a:lnTo>
                    <a:pt x="514" y="215"/>
                  </a:lnTo>
                  <a:lnTo>
                    <a:pt x="510" y="220"/>
                  </a:lnTo>
                  <a:lnTo>
                    <a:pt x="504" y="225"/>
                  </a:lnTo>
                  <a:lnTo>
                    <a:pt x="499" y="229"/>
                  </a:lnTo>
                  <a:lnTo>
                    <a:pt x="492" y="231"/>
                  </a:lnTo>
                  <a:lnTo>
                    <a:pt x="486" y="232"/>
                  </a:lnTo>
                  <a:lnTo>
                    <a:pt x="479" y="233"/>
                  </a:lnTo>
                  <a:lnTo>
                    <a:pt x="435" y="233"/>
                  </a:lnTo>
                  <a:lnTo>
                    <a:pt x="435" y="320"/>
                  </a:lnTo>
                  <a:lnTo>
                    <a:pt x="667" y="320"/>
                  </a:lnTo>
                  <a:lnTo>
                    <a:pt x="676" y="321"/>
                  </a:lnTo>
                  <a:lnTo>
                    <a:pt x="685" y="323"/>
                  </a:lnTo>
                  <a:lnTo>
                    <a:pt x="693" y="327"/>
                  </a:lnTo>
                  <a:lnTo>
                    <a:pt x="701" y="331"/>
                  </a:lnTo>
                  <a:lnTo>
                    <a:pt x="708" y="338"/>
                  </a:lnTo>
                  <a:lnTo>
                    <a:pt x="714" y="345"/>
                  </a:lnTo>
                  <a:lnTo>
                    <a:pt x="719" y="353"/>
                  </a:lnTo>
                  <a:lnTo>
                    <a:pt x="723" y="361"/>
                  </a:lnTo>
                  <a:lnTo>
                    <a:pt x="725" y="369"/>
                  </a:lnTo>
                  <a:lnTo>
                    <a:pt x="725" y="379"/>
                  </a:lnTo>
                  <a:lnTo>
                    <a:pt x="725" y="466"/>
                  </a:lnTo>
                  <a:lnTo>
                    <a:pt x="769" y="466"/>
                  </a:lnTo>
                  <a:lnTo>
                    <a:pt x="776" y="467"/>
                  </a:lnTo>
                  <a:lnTo>
                    <a:pt x="783" y="468"/>
                  </a:lnTo>
                  <a:lnTo>
                    <a:pt x="789" y="471"/>
                  </a:lnTo>
                  <a:lnTo>
                    <a:pt x="794" y="474"/>
                  </a:lnTo>
                  <a:lnTo>
                    <a:pt x="800" y="479"/>
                  </a:lnTo>
                  <a:lnTo>
                    <a:pt x="804" y="484"/>
                  </a:lnTo>
                  <a:lnTo>
                    <a:pt x="808" y="490"/>
                  </a:lnTo>
                  <a:lnTo>
                    <a:pt x="811" y="496"/>
                  </a:lnTo>
                  <a:lnTo>
                    <a:pt x="812" y="503"/>
                  </a:lnTo>
                  <a:lnTo>
                    <a:pt x="813" y="510"/>
                  </a:lnTo>
                  <a:lnTo>
                    <a:pt x="813" y="656"/>
                  </a:lnTo>
                  <a:lnTo>
                    <a:pt x="812" y="663"/>
                  </a:lnTo>
                  <a:lnTo>
                    <a:pt x="811" y="669"/>
                  </a:lnTo>
                  <a:lnTo>
                    <a:pt x="808" y="676"/>
                  </a:lnTo>
                  <a:lnTo>
                    <a:pt x="804" y="681"/>
                  </a:lnTo>
                  <a:lnTo>
                    <a:pt x="800" y="687"/>
                  </a:lnTo>
                  <a:lnTo>
                    <a:pt x="794" y="691"/>
                  </a:lnTo>
                  <a:lnTo>
                    <a:pt x="789" y="695"/>
                  </a:lnTo>
                  <a:lnTo>
                    <a:pt x="783" y="697"/>
                  </a:lnTo>
                  <a:lnTo>
                    <a:pt x="776" y="699"/>
                  </a:lnTo>
                  <a:lnTo>
                    <a:pt x="769" y="700"/>
                  </a:lnTo>
                  <a:lnTo>
                    <a:pt x="624" y="700"/>
                  </a:lnTo>
                  <a:lnTo>
                    <a:pt x="617" y="699"/>
                  </a:lnTo>
                  <a:lnTo>
                    <a:pt x="610" y="697"/>
                  </a:lnTo>
                  <a:lnTo>
                    <a:pt x="604" y="695"/>
                  </a:lnTo>
                  <a:lnTo>
                    <a:pt x="598" y="691"/>
                  </a:lnTo>
                  <a:lnTo>
                    <a:pt x="593" y="687"/>
                  </a:lnTo>
                  <a:lnTo>
                    <a:pt x="589" y="681"/>
                  </a:lnTo>
                  <a:lnTo>
                    <a:pt x="585" y="675"/>
                  </a:lnTo>
                  <a:lnTo>
                    <a:pt x="582" y="669"/>
                  </a:lnTo>
                  <a:lnTo>
                    <a:pt x="581" y="663"/>
                  </a:lnTo>
                  <a:lnTo>
                    <a:pt x="580" y="656"/>
                  </a:lnTo>
                  <a:lnTo>
                    <a:pt x="580" y="510"/>
                  </a:lnTo>
                  <a:lnTo>
                    <a:pt x="581" y="503"/>
                  </a:lnTo>
                  <a:lnTo>
                    <a:pt x="582" y="496"/>
                  </a:lnTo>
                  <a:lnTo>
                    <a:pt x="585" y="490"/>
                  </a:lnTo>
                  <a:lnTo>
                    <a:pt x="589" y="484"/>
                  </a:lnTo>
                  <a:lnTo>
                    <a:pt x="593" y="479"/>
                  </a:lnTo>
                  <a:lnTo>
                    <a:pt x="598" y="474"/>
                  </a:lnTo>
                  <a:lnTo>
                    <a:pt x="604" y="471"/>
                  </a:lnTo>
                  <a:lnTo>
                    <a:pt x="610" y="468"/>
                  </a:lnTo>
                  <a:lnTo>
                    <a:pt x="617" y="467"/>
                  </a:lnTo>
                  <a:lnTo>
                    <a:pt x="624" y="466"/>
                  </a:lnTo>
                  <a:lnTo>
                    <a:pt x="667" y="466"/>
                  </a:lnTo>
                  <a:lnTo>
                    <a:pt x="667" y="379"/>
                  </a:lnTo>
                  <a:lnTo>
                    <a:pt x="435" y="379"/>
                  </a:lnTo>
                  <a:lnTo>
                    <a:pt x="435" y="466"/>
                  </a:lnTo>
                  <a:lnTo>
                    <a:pt x="479" y="466"/>
                  </a:lnTo>
                  <a:lnTo>
                    <a:pt x="486" y="467"/>
                  </a:lnTo>
                  <a:lnTo>
                    <a:pt x="492" y="468"/>
                  </a:lnTo>
                  <a:lnTo>
                    <a:pt x="499" y="471"/>
                  </a:lnTo>
                  <a:lnTo>
                    <a:pt x="504" y="474"/>
                  </a:lnTo>
                  <a:lnTo>
                    <a:pt x="510" y="479"/>
                  </a:lnTo>
                  <a:lnTo>
                    <a:pt x="514" y="484"/>
                  </a:lnTo>
                  <a:lnTo>
                    <a:pt x="518" y="490"/>
                  </a:lnTo>
                  <a:lnTo>
                    <a:pt x="520" y="496"/>
                  </a:lnTo>
                  <a:lnTo>
                    <a:pt x="522" y="503"/>
                  </a:lnTo>
                  <a:lnTo>
                    <a:pt x="522" y="510"/>
                  </a:lnTo>
                  <a:lnTo>
                    <a:pt x="522" y="656"/>
                  </a:lnTo>
                  <a:lnTo>
                    <a:pt x="522" y="663"/>
                  </a:lnTo>
                  <a:lnTo>
                    <a:pt x="520" y="669"/>
                  </a:lnTo>
                  <a:lnTo>
                    <a:pt x="518" y="676"/>
                  </a:lnTo>
                  <a:lnTo>
                    <a:pt x="514" y="681"/>
                  </a:lnTo>
                  <a:lnTo>
                    <a:pt x="510" y="687"/>
                  </a:lnTo>
                  <a:lnTo>
                    <a:pt x="504" y="691"/>
                  </a:lnTo>
                  <a:lnTo>
                    <a:pt x="499" y="695"/>
                  </a:lnTo>
                  <a:lnTo>
                    <a:pt x="492" y="697"/>
                  </a:lnTo>
                  <a:lnTo>
                    <a:pt x="486" y="699"/>
                  </a:lnTo>
                  <a:lnTo>
                    <a:pt x="479" y="700"/>
                  </a:lnTo>
                  <a:lnTo>
                    <a:pt x="334" y="700"/>
                  </a:lnTo>
                  <a:lnTo>
                    <a:pt x="327" y="699"/>
                  </a:lnTo>
                  <a:lnTo>
                    <a:pt x="320" y="697"/>
                  </a:lnTo>
                  <a:lnTo>
                    <a:pt x="314" y="695"/>
                  </a:lnTo>
                  <a:lnTo>
                    <a:pt x="308" y="691"/>
                  </a:lnTo>
                  <a:lnTo>
                    <a:pt x="303" y="687"/>
                  </a:lnTo>
                  <a:lnTo>
                    <a:pt x="298" y="681"/>
                  </a:lnTo>
                  <a:lnTo>
                    <a:pt x="295" y="675"/>
                  </a:lnTo>
                  <a:lnTo>
                    <a:pt x="292" y="669"/>
                  </a:lnTo>
                  <a:lnTo>
                    <a:pt x="291" y="663"/>
                  </a:lnTo>
                  <a:lnTo>
                    <a:pt x="290" y="656"/>
                  </a:lnTo>
                  <a:lnTo>
                    <a:pt x="290" y="510"/>
                  </a:lnTo>
                  <a:lnTo>
                    <a:pt x="291" y="503"/>
                  </a:lnTo>
                  <a:lnTo>
                    <a:pt x="292" y="496"/>
                  </a:lnTo>
                  <a:lnTo>
                    <a:pt x="295" y="490"/>
                  </a:lnTo>
                  <a:lnTo>
                    <a:pt x="298" y="484"/>
                  </a:lnTo>
                  <a:lnTo>
                    <a:pt x="303" y="479"/>
                  </a:lnTo>
                  <a:lnTo>
                    <a:pt x="308" y="474"/>
                  </a:lnTo>
                  <a:lnTo>
                    <a:pt x="314" y="471"/>
                  </a:lnTo>
                  <a:lnTo>
                    <a:pt x="320" y="468"/>
                  </a:lnTo>
                  <a:lnTo>
                    <a:pt x="327" y="467"/>
                  </a:lnTo>
                  <a:lnTo>
                    <a:pt x="334" y="466"/>
                  </a:lnTo>
                  <a:lnTo>
                    <a:pt x="377" y="466"/>
                  </a:lnTo>
                  <a:lnTo>
                    <a:pt x="377" y="379"/>
                  </a:lnTo>
                  <a:lnTo>
                    <a:pt x="145" y="379"/>
                  </a:lnTo>
                  <a:lnTo>
                    <a:pt x="145" y="466"/>
                  </a:lnTo>
                  <a:lnTo>
                    <a:pt x="189" y="466"/>
                  </a:lnTo>
                  <a:lnTo>
                    <a:pt x="196" y="467"/>
                  </a:lnTo>
                  <a:lnTo>
                    <a:pt x="202" y="468"/>
                  </a:lnTo>
                  <a:lnTo>
                    <a:pt x="208" y="471"/>
                  </a:lnTo>
                  <a:lnTo>
                    <a:pt x="214" y="474"/>
                  </a:lnTo>
                  <a:lnTo>
                    <a:pt x="220" y="479"/>
                  </a:lnTo>
                  <a:lnTo>
                    <a:pt x="224" y="484"/>
                  </a:lnTo>
                  <a:lnTo>
                    <a:pt x="228" y="490"/>
                  </a:lnTo>
                  <a:lnTo>
                    <a:pt x="230" y="496"/>
                  </a:lnTo>
                  <a:lnTo>
                    <a:pt x="232" y="503"/>
                  </a:lnTo>
                  <a:lnTo>
                    <a:pt x="232" y="510"/>
                  </a:lnTo>
                  <a:lnTo>
                    <a:pt x="232" y="656"/>
                  </a:lnTo>
                  <a:lnTo>
                    <a:pt x="232" y="663"/>
                  </a:lnTo>
                  <a:lnTo>
                    <a:pt x="230" y="669"/>
                  </a:lnTo>
                  <a:lnTo>
                    <a:pt x="228" y="676"/>
                  </a:lnTo>
                  <a:lnTo>
                    <a:pt x="224" y="681"/>
                  </a:lnTo>
                  <a:lnTo>
                    <a:pt x="220" y="687"/>
                  </a:lnTo>
                  <a:lnTo>
                    <a:pt x="214" y="691"/>
                  </a:lnTo>
                  <a:lnTo>
                    <a:pt x="208" y="695"/>
                  </a:lnTo>
                  <a:lnTo>
                    <a:pt x="202" y="697"/>
                  </a:lnTo>
                  <a:lnTo>
                    <a:pt x="196" y="699"/>
                  </a:lnTo>
                  <a:lnTo>
                    <a:pt x="189" y="700"/>
                  </a:lnTo>
                  <a:lnTo>
                    <a:pt x="44" y="700"/>
                  </a:lnTo>
                  <a:lnTo>
                    <a:pt x="36" y="699"/>
                  </a:lnTo>
                  <a:lnTo>
                    <a:pt x="30" y="697"/>
                  </a:lnTo>
                  <a:lnTo>
                    <a:pt x="24" y="695"/>
                  </a:lnTo>
                  <a:lnTo>
                    <a:pt x="18" y="691"/>
                  </a:lnTo>
                  <a:lnTo>
                    <a:pt x="13" y="687"/>
                  </a:lnTo>
                  <a:lnTo>
                    <a:pt x="8" y="681"/>
                  </a:lnTo>
                  <a:lnTo>
                    <a:pt x="5" y="675"/>
                  </a:lnTo>
                  <a:lnTo>
                    <a:pt x="2" y="669"/>
                  </a:lnTo>
                  <a:lnTo>
                    <a:pt x="1" y="663"/>
                  </a:lnTo>
                  <a:lnTo>
                    <a:pt x="0" y="656"/>
                  </a:lnTo>
                  <a:lnTo>
                    <a:pt x="0" y="510"/>
                  </a:lnTo>
                  <a:lnTo>
                    <a:pt x="1" y="503"/>
                  </a:lnTo>
                  <a:lnTo>
                    <a:pt x="2" y="496"/>
                  </a:lnTo>
                  <a:lnTo>
                    <a:pt x="5" y="490"/>
                  </a:lnTo>
                  <a:lnTo>
                    <a:pt x="8" y="484"/>
                  </a:lnTo>
                  <a:lnTo>
                    <a:pt x="13" y="479"/>
                  </a:lnTo>
                  <a:lnTo>
                    <a:pt x="18" y="474"/>
                  </a:lnTo>
                  <a:lnTo>
                    <a:pt x="24" y="471"/>
                  </a:lnTo>
                  <a:lnTo>
                    <a:pt x="30" y="468"/>
                  </a:lnTo>
                  <a:lnTo>
                    <a:pt x="36" y="467"/>
                  </a:lnTo>
                  <a:lnTo>
                    <a:pt x="44" y="466"/>
                  </a:lnTo>
                  <a:lnTo>
                    <a:pt x="87" y="466"/>
                  </a:lnTo>
                  <a:lnTo>
                    <a:pt x="87" y="379"/>
                  </a:lnTo>
                  <a:lnTo>
                    <a:pt x="88" y="369"/>
                  </a:lnTo>
                  <a:lnTo>
                    <a:pt x="90" y="361"/>
                  </a:lnTo>
                  <a:lnTo>
                    <a:pt x="93" y="353"/>
                  </a:lnTo>
                  <a:lnTo>
                    <a:pt x="98" y="345"/>
                  </a:lnTo>
                  <a:lnTo>
                    <a:pt x="104" y="338"/>
                  </a:lnTo>
                  <a:lnTo>
                    <a:pt x="111" y="331"/>
                  </a:lnTo>
                  <a:lnTo>
                    <a:pt x="119" y="327"/>
                  </a:lnTo>
                  <a:lnTo>
                    <a:pt x="127" y="323"/>
                  </a:lnTo>
                  <a:lnTo>
                    <a:pt x="136" y="321"/>
                  </a:lnTo>
                  <a:lnTo>
                    <a:pt x="145" y="320"/>
                  </a:lnTo>
                  <a:lnTo>
                    <a:pt x="377" y="320"/>
                  </a:lnTo>
                  <a:lnTo>
                    <a:pt x="377" y="233"/>
                  </a:lnTo>
                  <a:lnTo>
                    <a:pt x="334" y="233"/>
                  </a:lnTo>
                  <a:lnTo>
                    <a:pt x="327" y="232"/>
                  </a:lnTo>
                  <a:lnTo>
                    <a:pt x="320" y="231"/>
                  </a:lnTo>
                  <a:lnTo>
                    <a:pt x="314" y="229"/>
                  </a:lnTo>
                  <a:lnTo>
                    <a:pt x="308" y="225"/>
                  </a:lnTo>
                  <a:lnTo>
                    <a:pt x="303" y="220"/>
                  </a:lnTo>
                  <a:lnTo>
                    <a:pt x="298" y="215"/>
                  </a:lnTo>
                  <a:lnTo>
                    <a:pt x="295" y="209"/>
                  </a:lnTo>
                  <a:lnTo>
                    <a:pt x="292" y="203"/>
                  </a:lnTo>
                  <a:lnTo>
                    <a:pt x="291" y="196"/>
                  </a:lnTo>
                  <a:lnTo>
                    <a:pt x="290" y="189"/>
                  </a:lnTo>
                  <a:lnTo>
                    <a:pt x="290" y="44"/>
                  </a:lnTo>
                  <a:lnTo>
                    <a:pt x="291" y="36"/>
                  </a:lnTo>
                  <a:lnTo>
                    <a:pt x="292" y="30"/>
                  </a:lnTo>
                  <a:lnTo>
                    <a:pt x="295" y="24"/>
                  </a:lnTo>
                  <a:lnTo>
                    <a:pt x="298" y="18"/>
                  </a:lnTo>
                  <a:lnTo>
                    <a:pt x="303" y="12"/>
                  </a:lnTo>
                  <a:lnTo>
                    <a:pt x="308" y="8"/>
                  </a:lnTo>
                  <a:lnTo>
                    <a:pt x="314" y="4"/>
                  </a:lnTo>
                  <a:lnTo>
                    <a:pt x="320" y="2"/>
                  </a:lnTo>
                  <a:lnTo>
                    <a:pt x="327" y="0"/>
                  </a:lnTo>
                  <a:lnTo>
                    <a:pt x="33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Footer Text"/>
          <p:cNvSpPr txBox="1"/>
          <p:nvPr/>
        </p:nvSpPr>
        <p:spPr>
          <a:xfrm>
            <a:off x="1286877" y="1255156"/>
            <a:ext cx="2743200" cy="430887"/>
          </a:xfrm>
          <a:prstGeom prst="rect">
            <a:avLst/>
          </a:prstGeom>
          <a:noFill/>
        </p:spPr>
        <p:txBody>
          <a:bodyPr wrap="square" lIns="0" tIns="0" rIns="0" bIns="0" rtlCol="0">
            <a:spAutoFit/>
          </a:bodyPr>
          <a:lstStyle/>
          <a:p>
            <a:r>
              <a:rPr lang="lt-LT" sz="1400" b="1" dirty="0"/>
              <a:t>TVIRTINIMAS</a:t>
            </a:r>
            <a:br>
              <a:rPr lang="en-US" sz="1400" b="1" dirty="0"/>
            </a:br>
            <a:r>
              <a:rPr lang="lt-LT" sz="1400" dirty="0"/>
              <a:t>tvirtinama CPVA įsakymu</a:t>
            </a:r>
            <a:endParaRPr lang="en-US" sz="1400" dirty="0"/>
          </a:p>
        </p:txBody>
      </p:sp>
      <p:sp>
        <p:nvSpPr>
          <p:cNvPr id="50" name="Footer Text"/>
          <p:cNvSpPr txBox="1"/>
          <p:nvPr/>
        </p:nvSpPr>
        <p:spPr>
          <a:xfrm>
            <a:off x="1276569" y="1988144"/>
            <a:ext cx="2743200" cy="430887"/>
          </a:xfrm>
          <a:prstGeom prst="rect">
            <a:avLst/>
          </a:prstGeom>
          <a:noFill/>
        </p:spPr>
        <p:txBody>
          <a:bodyPr wrap="square" lIns="0" tIns="0" rIns="0" bIns="0" rtlCol="0">
            <a:spAutoFit/>
          </a:bodyPr>
          <a:lstStyle/>
          <a:p>
            <a:r>
              <a:rPr lang="lt-LT" sz="1400" b="1" dirty="0"/>
              <a:t>TEIKIMAS</a:t>
            </a:r>
            <a:endParaRPr lang="lt-LT" sz="1100" dirty="0"/>
          </a:p>
          <a:p>
            <a:r>
              <a:rPr lang="lt-LT" sz="1400" dirty="0"/>
              <a:t>kartu su projekto planu</a:t>
            </a:r>
            <a:endParaRPr lang="en-US" sz="1400" dirty="0"/>
          </a:p>
        </p:txBody>
      </p:sp>
      <p:sp>
        <p:nvSpPr>
          <p:cNvPr id="51" name="Footer Text"/>
          <p:cNvSpPr txBox="1"/>
          <p:nvPr/>
        </p:nvSpPr>
        <p:spPr>
          <a:xfrm>
            <a:off x="1258705" y="2511096"/>
            <a:ext cx="3963381" cy="1292662"/>
          </a:xfrm>
          <a:prstGeom prst="rect">
            <a:avLst/>
          </a:prstGeom>
          <a:noFill/>
        </p:spPr>
        <p:txBody>
          <a:bodyPr wrap="square" lIns="0" tIns="0" rIns="0" bIns="0" rtlCol="0">
            <a:spAutoFit/>
          </a:bodyPr>
          <a:lstStyle/>
          <a:p>
            <a:r>
              <a:rPr lang="lt-LT" sz="1400" b="1" dirty="0"/>
              <a:t>ATNAUJINIMAS</a:t>
            </a:r>
            <a:br>
              <a:rPr lang="en-US" sz="1400" b="1" dirty="0">
                <a:solidFill>
                  <a:schemeClr val="bg1">
                    <a:lumMod val="50000"/>
                  </a:schemeClr>
                </a:solidFill>
              </a:rPr>
            </a:br>
            <a:r>
              <a:rPr lang="lt-LT" sz="1400" dirty="0"/>
              <a:t>per 10 darbo dienų nuo projekto sutarties įsigaliojimo dienos </a:t>
            </a:r>
          </a:p>
          <a:p>
            <a:r>
              <a:rPr lang="lt-LT" sz="1400" dirty="0">
                <a:solidFill>
                  <a:srgbClr val="FF0000"/>
                </a:solidFill>
              </a:rPr>
              <a:t>Jei nesikeičia nuo pirminio, informuoja per VSFSVVP IS tarpinę instituciją ir taikomas su projekto įgyvendinimo planu pateiktas planas</a:t>
            </a:r>
            <a:endParaRPr lang="en-US" sz="1100" dirty="0">
              <a:solidFill>
                <a:srgbClr val="FF0000"/>
              </a:solidFill>
            </a:endParaRPr>
          </a:p>
        </p:txBody>
      </p:sp>
    </p:spTree>
    <p:extLst>
      <p:ext uri="{BB962C8B-B14F-4D97-AF65-F5344CB8AC3E}">
        <p14:creationId xmlns:p14="http://schemas.microsoft.com/office/powerpoint/2010/main" val="314463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Text, timeline&#10;&#10;Description automatically generated">
            <a:extLst>
              <a:ext uri="{FF2B5EF4-FFF2-40B4-BE49-F238E27FC236}">
                <a16:creationId xmlns:a16="http://schemas.microsoft.com/office/drawing/2014/main" id="{8B0E58AF-8091-9B98-8473-D7BA3CA5786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6875" b="26875"/>
          <a:stretch>
            <a:fillRect/>
          </a:stretch>
        </p:blipFill>
        <p:spPr>
          <a:xfrm>
            <a:off x="0" y="2310526"/>
            <a:ext cx="9144000" cy="2819401"/>
          </a:xfrm>
        </p:spPr>
      </p:pic>
      <p:sp>
        <p:nvSpPr>
          <p:cNvPr id="15" name="Title 14"/>
          <p:cNvSpPr>
            <a:spLocks noGrp="1"/>
          </p:cNvSpPr>
          <p:nvPr>
            <p:ph type="title"/>
          </p:nvPr>
        </p:nvSpPr>
        <p:spPr>
          <a:xfrm>
            <a:off x="76200" y="337687"/>
            <a:ext cx="9677400" cy="433192"/>
          </a:xfrm>
        </p:spPr>
        <p:txBody>
          <a:bodyPr/>
          <a:lstStyle/>
          <a:p>
            <a:r>
              <a:rPr lang="lt-LT" sz="2800" dirty="0"/>
              <a:t>Vykdant pirkimus būtina pagalvoti apie galimą kainų pokytį ir jo įtaką pirkimo sutarčiai bei projektui</a:t>
            </a:r>
            <a:endParaRPr lang="en-US" sz="2800" dirty="0"/>
          </a:p>
        </p:txBody>
      </p:sp>
      <p:sp>
        <p:nvSpPr>
          <p:cNvPr id="28" name="Flowchart: Document 27"/>
          <p:cNvSpPr/>
          <p:nvPr/>
        </p:nvSpPr>
        <p:spPr>
          <a:xfrm>
            <a:off x="200548" y="1662095"/>
            <a:ext cx="1875236" cy="2586055"/>
          </a:xfrm>
          <a:prstGeom prst="flowChartDocumen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p:cNvSpPr txBox="1"/>
          <p:nvPr/>
        </p:nvSpPr>
        <p:spPr>
          <a:xfrm>
            <a:off x="294081" y="1570739"/>
            <a:ext cx="1688170" cy="2185214"/>
          </a:xfrm>
          <a:prstGeom prst="rect">
            <a:avLst/>
          </a:prstGeom>
          <a:noFill/>
        </p:spPr>
        <p:txBody>
          <a:bodyPr wrap="square" lIns="0" tIns="0" rIns="0" bIns="0" rtlCol="0" anchor="t">
            <a:spAutoFit/>
          </a:bodyPr>
          <a:lstStyle/>
          <a:p>
            <a:pPr algn="ctr">
              <a:spcBef>
                <a:spcPct val="20000"/>
              </a:spcBef>
              <a:defRPr/>
            </a:pPr>
            <a:br>
              <a:rPr lang="ar-SY" sz="1200" b="1" dirty="0">
                <a:solidFill>
                  <a:schemeClr val="tx1">
                    <a:lumMod val="75000"/>
                    <a:lumOff val="25000"/>
                  </a:schemeClr>
                </a:solidFill>
              </a:rPr>
            </a:br>
            <a:r>
              <a:rPr lang="lt-LT" sz="1000" dirty="0"/>
              <a:t>Kai pagal užsakymus atliekamo </a:t>
            </a:r>
            <a:r>
              <a:rPr lang="lt-LT" sz="1000" b="1" dirty="0"/>
              <a:t>prekių tiekimo trukmė kartu su numatytu sutarties pratęsimu yra 1 metai ar ilgesnė</a:t>
            </a:r>
            <a:r>
              <a:rPr lang="lt-LT" sz="1000" dirty="0"/>
              <a:t>, pirkimo vykdytojas privalo (jei trumpesnė – gali) numatyti sutartyje nuodytos fiksuotos kainos (fiksuotų įkainių) peržiūros sąlygas. Bent viena peržiūros sąlyga turi numatyti perskaičiavimą dėl aplinkybių, nesusijusių su mokesčių pasikeitimu.</a:t>
            </a:r>
          </a:p>
        </p:txBody>
      </p:sp>
      <p:sp>
        <p:nvSpPr>
          <p:cNvPr id="77" name="Flowchart: Document 76"/>
          <p:cNvSpPr/>
          <p:nvPr/>
        </p:nvSpPr>
        <p:spPr>
          <a:xfrm>
            <a:off x="2306350" y="1688743"/>
            <a:ext cx="1875236" cy="2559407"/>
          </a:xfrm>
          <a:prstGeom prst="flowChartDocumen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p:cNvSpPr txBox="1"/>
          <p:nvPr/>
        </p:nvSpPr>
        <p:spPr>
          <a:xfrm>
            <a:off x="2306350" y="1809751"/>
            <a:ext cx="1808450" cy="1938992"/>
          </a:xfrm>
          <a:prstGeom prst="rect">
            <a:avLst/>
          </a:prstGeom>
          <a:noFill/>
        </p:spPr>
        <p:txBody>
          <a:bodyPr wrap="square" lIns="0" tIns="0" rIns="0" bIns="0" rtlCol="0" anchor="t">
            <a:spAutoFit/>
          </a:bodyPr>
          <a:lstStyle/>
          <a:p>
            <a:pPr algn="ctr">
              <a:spcBef>
                <a:spcPct val="20000"/>
              </a:spcBef>
              <a:defRPr/>
            </a:pPr>
            <a:r>
              <a:rPr lang="lt-LT" sz="1050" dirty="0"/>
              <a:t>Kai </a:t>
            </a:r>
            <a:r>
              <a:rPr lang="lt-LT" sz="1050" b="1" dirty="0"/>
              <a:t>paslaugų teikimo trukmė kartu su numatytu sutarties pratęsimu yra 2 metai ar ilgesnė</a:t>
            </a:r>
            <a:r>
              <a:rPr lang="lt-LT" sz="1050" dirty="0"/>
              <a:t>, pirkimo vykdytojas privalo (jei trumpesnė – gali) numatyti sutartyje nurodytos fiksuotos kainos (fiksuotų įkainių) peržiūros sąlygas. Bent viena peržiūros sąlyga turi numatyti kainos ar įkainių perskaičiavimą dėl aplinkybių, nesusijusių su mokesčių pasikeitimu.</a:t>
            </a:r>
          </a:p>
        </p:txBody>
      </p:sp>
      <p:sp>
        <p:nvSpPr>
          <p:cNvPr id="80" name="Flowchart: Document 79"/>
          <p:cNvSpPr/>
          <p:nvPr/>
        </p:nvSpPr>
        <p:spPr>
          <a:xfrm>
            <a:off x="4449052" y="1699711"/>
            <a:ext cx="1875236" cy="2548439"/>
          </a:xfrm>
          <a:prstGeom prst="flowChartDocumen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p:cNvSpPr txBox="1"/>
          <p:nvPr/>
        </p:nvSpPr>
        <p:spPr>
          <a:xfrm>
            <a:off x="4449053" y="1856250"/>
            <a:ext cx="1723147" cy="1938992"/>
          </a:xfrm>
          <a:prstGeom prst="rect">
            <a:avLst/>
          </a:prstGeom>
          <a:noFill/>
        </p:spPr>
        <p:txBody>
          <a:bodyPr wrap="square" lIns="0" tIns="0" rIns="0" bIns="0" rtlCol="0" anchor="t">
            <a:spAutoFit/>
          </a:bodyPr>
          <a:lstStyle/>
          <a:p>
            <a:pPr algn="ctr">
              <a:spcBef>
                <a:spcPct val="20000"/>
              </a:spcBef>
              <a:defRPr/>
            </a:pPr>
            <a:r>
              <a:rPr lang="lt-LT" sz="1050" dirty="0"/>
              <a:t>Kai </a:t>
            </a:r>
            <a:r>
              <a:rPr lang="lt-LT" sz="1050" b="1" dirty="0"/>
              <a:t>darbų atlikimo laikotarpis kartu su numatytu sutarties pratęsimu yra 6 mėnesiai ar ilgesnis,</a:t>
            </a:r>
            <a:r>
              <a:rPr lang="lt-LT" sz="1050" dirty="0"/>
              <a:t> pirkimo vykdytojas privalo numatyti sutartyje nurodytos fiksuotos kainos (fiksuotų įkainių) peržiūros sąlygas. Bent viena peržiūros sąlyga turi numatyti kainos ar įkainių perskaičiavimą dėl aplinkybių, nesusijusių su mokesčių pasikeitimu.</a:t>
            </a:r>
          </a:p>
        </p:txBody>
      </p:sp>
      <p:sp>
        <p:nvSpPr>
          <p:cNvPr id="89" name="Rectangle 88"/>
          <p:cNvSpPr/>
          <p:nvPr/>
        </p:nvSpPr>
        <p:spPr>
          <a:xfrm>
            <a:off x="210687" y="986143"/>
            <a:ext cx="8382000" cy="369332"/>
          </a:xfrm>
          <a:prstGeom prst="rect">
            <a:avLst/>
          </a:prstGeom>
        </p:spPr>
        <p:txBody>
          <a:bodyPr wrap="square" lIns="0" tIns="0" rIns="0" bIns="0">
            <a:spAutoFit/>
          </a:bodyPr>
          <a:lstStyle/>
          <a:p>
            <a:pPr algn="ctr"/>
            <a:r>
              <a:rPr lang="lt-LT" sz="1200" b="1" dirty="0"/>
              <a:t>VPT kainodaros taisyklėse yra numatyti 3 atvejai, kuomet būtina numatyti kainos peržiūrą, nesusijusią su mokesčiais ( t. y., dėl DU pokyčio; dėl pirkimo objektui reikalingų medžiagų kainų pokyčio ir pan.): </a:t>
            </a:r>
            <a:endParaRPr lang="en-US" sz="1200" b="1" dirty="0"/>
          </a:p>
        </p:txBody>
      </p:sp>
      <p:pic>
        <p:nvPicPr>
          <p:cNvPr id="47"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400" y="4608862"/>
            <a:ext cx="971955" cy="416636"/>
          </a:xfrm>
          <a:prstGeom prst="rect">
            <a:avLst/>
          </a:prstGeom>
        </p:spPr>
      </p:pic>
      <p:pic>
        <p:nvPicPr>
          <p:cNvPr id="48" name="Picture 15"/>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8516696" y="4574192"/>
            <a:ext cx="510243" cy="485976"/>
          </a:xfrm>
          <a:prstGeom prst="rect">
            <a:avLst/>
          </a:prstGeom>
        </p:spPr>
      </p:pic>
    </p:spTree>
    <p:extLst>
      <p:ext uri="{BB962C8B-B14F-4D97-AF65-F5344CB8AC3E}">
        <p14:creationId xmlns:p14="http://schemas.microsoft.com/office/powerpoint/2010/main" val="427640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up)">
                                      <p:cBhvr>
                                        <p:cTn id="12" dur="500"/>
                                        <p:tgtEl>
                                          <p:spTgt spid="76"/>
                                        </p:tgtEl>
                                      </p:cBhvr>
                                    </p:animEffect>
                                  </p:childTnLst>
                                </p:cTn>
                              </p:par>
                              <p:par>
                                <p:cTn id="13" presetID="2" presetClass="entr" presetSubtype="4" accel="50000" decel="5000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500" fill="hold"/>
                                        <p:tgtEl>
                                          <p:spTgt spid="77"/>
                                        </p:tgtEl>
                                        <p:attrNameLst>
                                          <p:attrName>ppt_x</p:attrName>
                                        </p:attrNameLst>
                                      </p:cBhvr>
                                      <p:tavLst>
                                        <p:tav tm="0">
                                          <p:val>
                                            <p:strVal val="#ppt_x"/>
                                          </p:val>
                                        </p:tav>
                                        <p:tav tm="100000">
                                          <p:val>
                                            <p:strVal val="#ppt_x"/>
                                          </p:val>
                                        </p:tav>
                                      </p:tavLst>
                                    </p:anim>
                                    <p:anim calcmode="lin" valueType="num">
                                      <p:cBhvr additive="base">
                                        <p:cTn id="16" dur="500" fill="hold"/>
                                        <p:tgtEl>
                                          <p:spTgt spid="7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wipe(up)">
                                      <p:cBhvr>
                                        <p:cTn id="20" dur="500"/>
                                        <p:tgtEl>
                                          <p:spTgt spid="79"/>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500" fill="hold"/>
                                        <p:tgtEl>
                                          <p:spTgt spid="80"/>
                                        </p:tgtEl>
                                        <p:attrNameLst>
                                          <p:attrName>ppt_x</p:attrName>
                                        </p:attrNameLst>
                                      </p:cBhvr>
                                      <p:tavLst>
                                        <p:tav tm="0">
                                          <p:val>
                                            <p:strVal val="#ppt_x"/>
                                          </p:val>
                                        </p:tav>
                                        <p:tav tm="100000">
                                          <p:val>
                                            <p:strVal val="#ppt_x"/>
                                          </p:val>
                                        </p:tav>
                                      </p:tavLst>
                                    </p:anim>
                                    <p:anim calcmode="lin" valueType="num">
                                      <p:cBhvr additive="base">
                                        <p:cTn id="24" dur="500" fill="hold"/>
                                        <p:tgtEl>
                                          <p:spTgt spid="80"/>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up)">
                                      <p:cBhvr>
                                        <p:cTn id="28" dur="500"/>
                                        <p:tgtEl>
                                          <p:spTgt spid="82"/>
                                        </p:tgtEl>
                                      </p:cBhvr>
                                    </p:animEffect>
                                  </p:childTnLst>
                                </p:cTn>
                              </p:par>
                            </p:childTnLst>
                          </p:cTn>
                        </p:par>
                        <p:par>
                          <p:cTn id="29" fill="hold">
                            <p:stCondLst>
                              <p:cond delay="2000"/>
                            </p:stCondLst>
                            <p:childTnLst>
                              <p:par>
                                <p:cTn id="30" presetID="16" presetClass="entr" presetSubtype="37" fill="hold" grpId="0" nodeType="after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barn(outVertical)">
                                      <p:cBhvr>
                                        <p:cTn id="3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6" grpId="0"/>
      <p:bldP spid="77" grpId="0" animBg="1"/>
      <p:bldP spid="79" grpId="0"/>
      <p:bldP spid="80" grpId="0" animBg="1"/>
      <p:bldP spid="82"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Text, letter&#10;&#10;Description automatically generated">
            <a:extLst>
              <a:ext uri="{FF2B5EF4-FFF2-40B4-BE49-F238E27FC236}">
                <a16:creationId xmlns:a16="http://schemas.microsoft.com/office/drawing/2014/main" id="{CB5ECDE7-543B-9014-0405-FC4E56FCF31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70" r="20370"/>
          <a:stretch>
            <a:fillRect/>
          </a:stretch>
        </p:blipFill>
        <p:spPr/>
      </p:pic>
      <p:sp>
        <p:nvSpPr>
          <p:cNvPr id="6" name="Title 5"/>
          <p:cNvSpPr>
            <a:spLocks noGrp="1"/>
          </p:cNvSpPr>
          <p:nvPr>
            <p:ph type="title"/>
          </p:nvPr>
        </p:nvSpPr>
        <p:spPr>
          <a:xfrm>
            <a:off x="152401" y="203503"/>
            <a:ext cx="8874538" cy="416635"/>
          </a:xfrm>
        </p:spPr>
        <p:txBody>
          <a:bodyPr/>
          <a:lstStyle/>
          <a:p>
            <a:r>
              <a:rPr lang="lt-LT" b="1" dirty="0">
                <a:solidFill>
                  <a:schemeClr val="tx1"/>
                </a:solidFill>
              </a:rPr>
              <a:t>Sankcijos dėl Rusijos agresijos Ukrainoje</a:t>
            </a:r>
            <a:r>
              <a:rPr lang="en-US" b="1" dirty="0">
                <a:solidFill>
                  <a:schemeClr val="tx1"/>
                </a:solidFill>
              </a:rPr>
              <a:t>!!!</a:t>
            </a:r>
            <a:r>
              <a:rPr lang="lt-LT" b="1" dirty="0">
                <a:solidFill>
                  <a:schemeClr val="tx1"/>
                </a:solidFill>
              </a:rPr>
              <a:t> </a:t>
            </a:r>
            <a:endParaRPr lang="en-US" b="1" dirty="0">
              <a:solidFill>
                <a:schemeClr val="tx1"/>
              </a:solidFill>
            </a:endParaRPr>
          </a:p>
        </p:txBody>
      </p:sp>
      <p:sp>
        <p:nvSpPr>
          <p:cNvPr id="5" name="Oval 4"/>
          <p:cNvSpPr/>
          <p:nvPr/>
        </p:nvSpPr>
        <p:spPr>
          <a:xfrm>
            <a:off x="4014889" y="2267153"/>
            <a:ext cx="1114222" cy="111422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a:spLocks noEditPoints="1"/>
          </p:cNvSpPr>
          <p:nvPr/>
        </p:nvSpPr>
        <p:spPr bwMode="auto">
          <a:xfrm flipH="1">
            <a:off x="4285203" y="2533650"/>
            <a:ext cx="583322" cy="581228"/>
          </a:xfrm>
          <a:custGeom>
            <a:avLst/>
            <a:gdLst/>
            <a:ahLst/>
            <a:cxnLst>
              <a:cxn ang="0">
                <a:pos x="309" y="180"/>
              </a:cxn>
              <a:cxn ang="0">
                <a:pos x="233" y="232"/>
              </a:cxn>
              <a:cxn ang="0">
                <a:pos x="180" y="308"/>
              </a:cxn>
              <a:cxn ang="0">
                <a:pos x="215" y="381"/>
              </a:cxn>
              <a:cxn ang="0">
                <a:pos x="231" y="393"/>
              </a:cxn>
              <a:cxn ang="0">
                <a:pos x="227" y="448"/>
              </a:cxn>
              <a:cxn ang="0">
                <a:pos x="162" y="472"/>
              </a:cxn>
              <a:cxn ang="0">
                <a:pos x="198" y="558"/>
              </a:cxn>
              <a:cxn ang="0">
                <a:pos x="261" y="625"/>
              </a:cxn>
              <a:cxn ang="0">
                <a:pos x="344" y="667"/>
              </a:cxn>
              <a:cxn ang="0">
                <a:pos x="384" y="611"/>
              </a:cxn>
              <a:cxn ang="0">
                <a:pos x="437" y="602"/>
              </a:cxn>
              <a:cxn ang="0">
                <a:pos x="454" y="615"/>
              </a:cxn>
              <a:cxn ang="0">
                <a:pos x="510" y="661"/>
              </a:cxn>
              <a:cxn ang="0">
                <a:pos x="589" y="614"/>
              </a:cxn>
              <a:cxn ang="0">
                <a:pos x="648" y="542"/>
              </a:cxn>
              <a:cxn ang="0">
                <a:pos x="677" y="453"/>
              </a:cxn>
              <a:cxn ang="0">
                <a:pos x="607" y="444"/>
              </a:cxn>
              <a:cxn ang="0">
                <a:pos x="607" y="389"/>
              </a:cxn>
              <a:cxn ang="0">
                <a:pos x="677" y="381"/>
              </a:cxn>
              <a:cxn ang="0">
                <a:pos x="645" y="287"/>
              </a:cxn>
              <a:cxn ang="0">
                <a:pos x="581" y="213"/>
              </a:cxn>
              <a:cxn ang="0">
                <a:pos x="494" y="167"/>
              </a:cxn>
              <a:cxn ang="0">
                <a:pos x="452" y="223"/>
              </a:cxn>
              <a:cxn ang="0">
                <a:pos x="399" y="231"/>
              </a:cxn>
              <a:cxn ang="0">
                <a:pos x="382" y="219"/>
              </a:cxn>
              <a:cxn ang="0">
                <a:pos x="441" y="1"/>
              </a:cxn>
              <a:cxn ang="0">
                <a:pos x="454" y="17"/>
              </a:cxn>
              <a:cxn ang="0">
                <a:pos x="540" y="103"/>
              </a:cxn>
              <a:cxn ang="0">
                <a:pos x="633" y="157"/>
              </a:cxn>
              <a:cxn ang="0">
                <a:pos x="703" y="237"/>
              </a:cxn>
              <a:cxn ang="0">
                <a:pos x="746" y="337"/>
              </a:cxn>
              <a:cxn ang="0">
                <a:pos x="827" y="383"/>
              </a:cxn>
              <a:cxn ang="0">
                <a:pos x="836" y="436"/>
              </a:cxn>
              <a:cxn ang="0">
                <a:pos x="823" y="452"/>
              </a:cxn>
              <a:cxn ang="0">
                <a:pos x="740" y="518"/>
              </a:cxn>
              <a:cxn ang="0">
                <a:pos x="691" y="614"/>
              </a:cxn>
              <a:cxn ang="0">
                <a:pos x="616" y="689"/>
              </a:cxn>
              <a:cxn ang="0">
                <a:pos x="519" y="738"/>
              </a:cxn>
              <a:cxn ang="0">
                <a:pos x="454" y="821"/>
              </a:cxn>
              <a:cxn ang="0">
                <a:pos x="437" y="833"/>
              </a:cxn>
              <a:cxn ang="0">
                <a:pos x="384" y="825"/>
              </a:cxn>
              <a:cxn ang="0">
                <a:pos x="338" y="744"/>
              </a:cxn>
              <a:cxn ang="0">
                <a:pos x="238" y="701"/>
              </a:cxn>
              <a:cxn ang="0">
                <a:pos x="158" y="631"/>
              </a:cxn>
              <a:cxn ang="0">
                <a:pos x="103" y="538"/>
              </a:cxn>
              <a:cxn ang="0">
                <a:pos x="17" y="453"/>
              </a:cxn>
              <a:cxn ang="0">
                <a:pos x="1" y="440"/>
              </a:cxn>
              <a:cxn ang="0">
                <a:pos x="5" y="386"/>
              </a:cxn>
              <a:cxn ang="0">
                <a:pos x="85" y="359"/>
              </a:cxn>
              <a:cxn ang="0">
                <a:pos x="121" y="256"/>
              </a:cxn>
              <a:cxn ang="0">
                <a:pos x="187" y="171"/>
              </a:cxn>
              <a:cxn ang="0">
                <a:pos x="276" y="111"/>
              </a:cxn>
              <a:cxn ang="0">
                <a:pos x="382" y="82"/>
              </a:cxn>
              <a:cxn ang="0">
                <a:pos x="390" y="2"/>
              </a:cxn>
            </a:cxnLst>
            <a:rect l="0" t="0" r="r" b="b"/>
            <a:pathLst>
              <a:path w="836" h="833">
                <a:moveTo>
                  <a:pt x="382" y="158"/>
                </a:moveTo>
                <a:lnTo>
                  <a:pt x="363" y="162"/>
                </a:lnTo>
                <a:lnTo>
                  <a:pt x="344" y="166"/>
                </a:lnTo>
                <a:lnTo>
                  <a:pt x="327" y="172"/>
                </a:lnTo>
                <a:lnTo>
                  <a:pt x="309" y="180"/>
                </a:lnTo>
                <a:lnTo>
                  <a:pt x="292" y="188"/>
                </a:lnTo>
                <a:lnTo>
                  <a:pt x="276" y="197"/>
                </a:lnTo>
                <a:lnTo>
                  <a:pt x="261" y="208"/>
                </a:lnTo>
                <a:lnTo>
                  <a:pt x="247" y="220"/>
                </a:lnTo>
                <a:lnTo>
                  <a:pt x="233" y="232"/>
                </a:lnTo>
                <a:lnTo>
                  <a:pt x="220" y="246"/>
                </a:lnTo>
                <a:lnTo>
                  <a:pt x="209" y="260"/>
                </a:lnTo>
                <a:lnTo>
                  <a:pt x="198" y="275"/>
                </a:lnTo>
                <a:lnTo>
                  <a:pt x="188" y="291"/>
                </a:lnTo>
                <a:lnTo>
                  <a:pt x="180" y="308"/>
                </a:lnTo>
                <a:lnTo>
                  <a:pt x="173" y="325"/>
                </a:lnTo>
                <a:lnTo>
                  <a:pt x="167" y="343"/>
                </a:lnTo>
                <a:lnTo>
                  <a:pt x="162" y="362"/>
                </a:lnTo>
                <a:lnTo>
                  <a:pt x="159" y="381"/>
                </a:lnTo>
                <a:lnTo>
                  <a:pt x="215" y="381"/>
                </a:lnTo>
                <a:lnTo>
                  <a:pt x="219" y="381"/>
                </a:lnTo>
                <a:lnTo>
                  <a:pt x="223" y="383"/>
                </a:lnTo>
                <a:lnTo>
                  <a:pt x="227" y="386"/>
                </a:lnTo>
                <a:lnTo>
                  <a:pt x="230" y="389"/>
                </a:lnTo>
                <a:lnTo>
                  <a:pt x="231" y="393"/>
                </a:lnTo>
                <a:lnTo>
                  <a:pt x="232" y="398"/>
                </a:lnTo>
                <a:lnTo>
                  <a:pt x="232" y="436"/>
                </a:lnTo>
                <a:lnTo>
                  <a:pt x="231" y="440"/>
                </a:lnTo>
                <a:lnTo>
                  <a:pt x="230" y="444"/>
                </a:lnTo>
                <a:lnTo>
                  <a:pt x="227" y="448"/>
                </a:lnTo>
                <a:lnTo>
                  <a:pt x="223" y="450"/>
                </a:lnTo>
                <a:lnTo>
                  <a:pt x="219" y="452"/>
                </a:lnTo>
                <a:lnTo>
                  <a:pt x="215" y="453"/>
                </a:lnTo>
                <a:lnTo>
                  <a:pt x="159" y="453"/>
                </a:lnTo>
                <a:lnTo>
                  <a:pt x="162" y="472"/>
                </a:lnTo>
                <a:lnTo>
                  <a:pt x="167" y="490"/>
                </a:lnTo>
                <a:lnTo>
                  <a:pt x="173" y="508"/>
                </a:lnTo>
                <a:lnTo>
                  <a:pt x="180" y="525"/>
                </a:lnTo>
                <a:lnTo>
                  <a:pt x="188" y="542"/>
                </a:lnTo>
                <a:lnTo>
                  <a:pt x="198" y="558"/>
                </a:lnTo>
                <a:lnTo>
                  <a:pt x="209" y="573"/>
                </a:lnTo>
                <a:lnTo>
                  <a:pt x="220" y="587"/>
                </a:lnTo>
                <a:lnTo>
                  <a:pt x="233" y="601"/>
                </a:lnTo>
                <a:lnTo>
                  <a:pt x="247" y="614"/>
                </a:lnTo>
                <a:lnTo>
                  <a:pt x="261" y="625"/>
                </a:lnTo>
                <a:lnTo>
                  <a:pt x="276" y="636"/>
                </a:lnTo>
                <a:lnTo>
                  <a:pt x="292" y="646"/>
                </a:lnTo>
                <a:lnTo>
                  <a:pt x="309" y="654"/>
                </a:lnTo>
                <a:lnTo>
                  <a:pt x="327" y="661"/>
                </a:lnTo>
                <a:lnTo>
                  <a:pt x="344" y="667"/>
                </a:lnTo>
                <a:lnTo>
                  <a:pt x="363" y="672"/>
                </a:lnTo>
                <a:lnTo>
                  <a:pt x="382" y="675"/>
                </a:lnTo>
                <a:lnTo>
                  <a:pt x="382" y="619"/>
                </a:lnTo>
                <a:lnTo>
                  <a:pt x="382" y="615"/>
                </a:lnTo>
                <a:lnTo>
                  <a:pt x="384" y="611"/>
                </a:lnTo>
                <a:lnTo>
                  <a:pt x="387" y="607"/>
                </a:lnTo>
                <a:lnTo>
                  <a:pt x="390" y="605"/>
                </a:lnTo>
                <a:lnTo>
                  <a:pt x="395" y="603"/>
                </a:lnTo>
                <a:lnTo>
                  <a:pt x="399" y="602"/>
                </a:lnTo>
                <a:lnTo>
                  <a:pt x="437" y="602"/>
                </a:lnTo>
                <a:lnTo>
                  <a:pt x="441" y="603"/>
                </a:lnTo>
                <a:lnTo>
                  <a:pt x="446" y="605"/>
                </a:lnTo>
                <a:lnTo>
                  <a:pt x="449" y="607"/>
                </a:lnTo>
                <a:lnTo>
                  <a:pt x="452" y="611"/>
                </a:lnTo>
                <a:lnTo>
                  <a:pt x="454" y="615"/>
                </a:lnTo>
                <a:lnTo>
                  <a:pt x="454" y="619"/>
                </a:lnTo>
                <a:lnTo>
                  <a:pt x="454" y="675"/>
                </a:lnTo>
                <a:lnTo>
                  <a:pt x="473" y="672"/>
                </a:lnTo>
                <a:lnTo>
                  <a:pt x="491" y="667"/>
                </a:lnTo>
                <a:lnTo>
                  <a:pt x="510" y="661"/>
                </a:lnTo>
                <a:lnTo>
                  <a:pt x="527" y="654"/>
                </a:lnTo>
                <a:lnTo>
                  <a:pt x="544" y="646"/>
                </a:lnTo>
                <a:lnTo>
                  <a:pt x="560" y="636"/>
                </a:lnTo>
                <a:lnTo>
                  <a:pt x="575" y="625"/>
                </a:lnTo>
                <a:lnTo>
                  <a:pt x="589" y="614"/>
                </a:lnTo>
                <a:lnTo>
                  <a:pt x="603" y="601"/>
                </a:lnTo>
                <a:lnTo>
                  <a:pt x="616" y="587"/>
                </a:lnTo>
                <a:lnTo>
                  <a:pt x="627" y="573"/>
                </a:lnTo>
                <a:lnTo>
                  <a:pt x="638" y="558"/>
                </a:lnTo>
                <a:lnTo>
                  <a:pt x="648" y="542"/>
                </a:lnTo>
                <a:lnTo>
                  <a:pt x="656" y="525"/>
                </a:lnTo>
                <a:lnTo>
                  <a:pt x="663" y="508"/>
                </a:lnTo>
                <a:lnTo>
                  <a:pt x="669" y="490"/>
                </a:lnTo>
                <a:lnTo>
                  <a:pt x="674" y="472"/>
                </a:lnTo>
                <a:lnTo>
                  <a:pt x="677" y="453"/>
                </a:lnTo>
                <a:lnTo>
                  <a:pt x="621" y="453"/>
                </a:lnTo>
                <a:lnTo>
                  <a:pt x="617" y="452"/>
                </a:lnTo>
                <a:lnTo>
                  <a:pt x="613" y="450"/>
                </a:lnTo>
                <a:lnTo>
                  <a:pt x="609" y="448"/>
                </a:lnTo>
                <a:lnTo>
                  <a:pt x="607" y="444"/>
                </a:lnTo>
                <a:lnTo>
                  <a:pt x="605" y="440"/>
                </a:lnTo>
                <a:lnTo>
                  <a:pt x="604" y="436"/>
                </a:lnTo>
                <a:lnTo>
                  <a:pt x="604" y="398"/>
                </a:lnTo>
                <a:lnTo>
                  <a:pt x="605" y="393"/>
                </a:lnTo>
                <a:lnTo>
                  <a:pt x="607" y="389"/>
                </a:lnTo>
                <a:lnTo>
                  <a:pt x="609" y="386"/>
                </a:lnTo>
                <a:lnTo>
                  <a:pt x="613" y="383"/>
                </a:lnTo>
                <a:lnTo>
                  <a:pt x="617" y="381"/>
                </a:lnTo>
                <a:lnTo>
                  <a:pt x="621" y="381"/>
                </a:lnTo>
                <a:lnTo>
                  <a:pt x="677" y="381"/>
                </a:lnTo>
                <a:lnTo>
                  <a:pt x="674" y="361"/>
                </a:lnTo>
                <a:lnTo>
                  <a:pt x="668" y="341"/>
                </a:lnTo>
                <a:lnTo>
                  <a:pt x="662" y="322"/>
                </a:lnTo>
                <a:lnTo>
                  <a:pt x="654" y="304"/>
                </a:lnTo>
                <a:lnTo>
                  <a:pt x="645" y="287"/>
                </a:lnTo>
                <a:lnTo>
                  <a:pt x="634" y="270"/>
                </a:lnTo>
                <a:lnTo>
                  <a:pt x="622" y="254"/>
                </a:lnTo>
                <a:lnTo>
                  <a:pt x="610" y="239"/>
                </a:lnTo>
                <a:lnTo>
                  <a:pt x="596" y="226"/>
                </a:lnTo>
                <a:lnTo>
                  <a:pt x="581" y="213"/>
                </a:lnTo>
                <a:lnTo>
                  <a:pt x="565" y="201"/>
                </a:lnTo>
                <a:lnTo>
                  <a:pt x="548" y="191"/>
                </a:lnTo>
                <a:lnTo>
                  <a:pt x="531" y="181"/>
                </a:lnTo>
                <a:lnTo>
                  <a:pt x="513" y="173"/>
                </a:lnTo>
                <a:lnTo>
                  <a:pt x="494" y="167"/>
                </a:lnTo>
                <a:lnTo>
                  <a:pt x="474" y="162"/>
                </a:lnTo>
                <a:lnTo>
                  <a:pt x="454" y="158"/>
                </a:lnTo>
                <a:lnTo>
                  <a:pt x="454" y="214"/>
                </a:lnTo>
                <a:lnTo>
                  <a:pt x="454" y="219"/>
                </a:lnTo>
                <a:lnTo>
                  <a:pt x="452" y="223"/>
                </a:lnTo>
                <a:lnTo>
                  <a:pt x="449" y="226"/>
                </a:lnTo>
                <a:lnTo>
                  <a:pt x="446" y="229"/>
                </a:lnTo>
                <a:lnTo>
                  <a:pt x="441" y="230"/>
                </a:lnTo>
                <a:lnTo>
                  <a:pt x="437" y="231"/>
                </a:lnTo>
                <a:lnTo>
                  <a:pt x="399" y="231"/>
                </a:lnTo>
                <a:lnTo>
                  <a:pt x="395" y="230"/>
                </a:lnTo>
                <a:lnTo>
                  <a:pt x="390" y="229"/>
                </a:lnTo>
                <a:lnTo>
                  <a:pt x="387" y="226"/>
                </a:lnTo>
                <a:lnTo>
                  <a:pt x="384" y="223"/>
                </a:lnTo>
                <a:lnTo>
                  <a:pt x="382" y="219"/>
                </a:lnTo>
                <a:lnTo>
                  <a:pt x="382" y="214"/>
                </a:lnTo>
                <a:lnTo>
                  <a:pt x="382" y="158"/>
                </a:lnTo>
                <a:close/>
                <a:moveTo>
                  <a:pt x="399" y="0"/>
                </a:moveTo>
                <a:lnTo>
                  <a:pt x="437" y="0"/>
                </a:lnTo>
                <a:lnTo>
                  <a:pt x="441" y="1"/>
                </a:lnTo>
                <a:lnTo>
                  <a:pt x="446" y="2"/>
                </a:lnTo>
                <a:lnTo>
                  <a:pt x="449" y="5"/>
                </a:lnTo>
                <a:lnTo>
                  <a:pt x="452" y="9"/>
                </a:lnTo>
                <a:lnTo>
                  <a:pt x="454" y="13"/>
                </a:lnTo>
                <a:lnTo>
                  <a:pt x="454" y="17"/>
                </a:lnTo>
                <a:lnTo>
                  <a:pt x="454" y="82"/>
                </a:lnTo>
                <a:lnTo>
                  <a:pt x="476" y="85"/>
                </a:lnTo>
                <a:lnTo>
                  <a:pt x="498" y="90"/>
                </a:lnTo>
                <a:lnTo>
                  <a:pt x="519" y="96"/>
                </a:lnTo>
                <a:lnTo>
                  <a:pt x="540" y="103"/>
                </a:lnTo>
                <a:lnTo>
                  <a:pt x="560" y="111"/>
                </a:lnTo>
                <a:lnTo>
                  <a:pt x="579" y="121"/>
                </a:lnTo>
                <a:lnTo>
                  <a:pt x="598" y="132"/>
                </a:lnTo>
                <a:lnTo>
                  <a:pt x="616" y="144"/>
                </a:lnTo>
                <a:lnTo>
                  <a:pt x="633" y="157"/>
                </a:lnTo>
                <a:lnTo>
                  <a:pt x="649" y="171"/>
                </a:lnTo>
                <a:lnTo>
                  <a:pt x="664" y="187"/>
                </a:lnTo>
                <a:lnTo>
                  <a:pt x="678" y="203"/>
                </a:lnTo>
                <a:lnTo>
                  <a:pt x="691" y="220"/>
                </a:lnTo>
                <a:lnTo>
                  <a:pt x="703" y="237"/>
                </a:lnTo>
                <a:lnTo>
                  <a:pt x="715" y="256"/>
                </a:lnTo>
                <a:lnTo>
                  <a:pt x="724" y="275"/>
                </a:lnTo>
                <a:lnTo>
                  <a:pt x="733" y="295"/>
                </a:lnTo>
                <a:lnTo>
                  <a:pt x="740" y="316"/>
                </a:lnTo>
                <a:lnTo>
                  <a:pt x="746" y="337"/>
                </a:lnTo>
                <a:lnTo>
                  <a:pt x="751" y="359"/>
                </a:lnTo>
                <a:lnTo>
                  <a:pt x="754" y="381"/>
                </a:lnTo>
                <a:lnTo>
                  <a:pt x="819" y="381"/>
                </a:lnTo>
                <a:lnTo>
                  <a:pt x="823" y="381"/>
                </a:lnTo>
                <a:lnTo>
                  <a:pt x="827" y="383"/>
                </a:lnTo>
                <a:lnTo>
                  <a:pt x="831" y="386"/>
                </a:lnTo>
                <a:lnTo>
                  <a:pt x="833" y="389"/>
                </a:lnTo>
                <a:lnTo>
                  <a:pt x="835" y="393"/>
                </a:lnTo>
                <a:lnTo>
                  <a:pt x="836" y="398"/>
                </a:lnTo>
                <a:lnTo>
                  <a:pt x="836" y="436"/>
                </a:lnTo>
                <a:lnTo>
                  <a:pt x="835" y="440"/>
                </a:lnTo>
                <a:lnTo>
                  <a:pt x="833" y="444"/>
                </a:lnTo>
                <a:lnTo>
                  <a:pt x="831" y="448"/>
                </a:lnTo>
                <a:lnTo>
                  <a:pt x="827" y="450"/>
                </a:lnTo>
                <a:lnTo>
                  <a:pt x="823" y="452"/>
                </a:lnTo>
                <a:lnTo>
                  <a:pt x="819" y="453"/>
                </a:lnTo>
                <a:lnTo>
                  <a:pt x="754" y="453"/>
                </a:lnTo>
                <a:lnTo>
                  <a:pt x="751" y="475"/>
                </a:lnTo>
                <a:lnTo>
                  <a:pt x="746" y="496"/>
                </a:lnTo>
                <a:lnTo>
                  <a:pt x="740" y="518"/>
                </a:lnTo>
                <a:lnTo>
                  <a:pt x="733" y="538"/>
                </a:lnTo>
                <a:lnTo>
                  <a:pt x="724" y="558"/>
                </a:lnTo>
                <a:lnTo>
                  <a:pt x="715" y="577"/>
                </a:lnTo>
                <a:lnTo>
                  <a:pt x="703" y="596"/>
                </a:lnTo>
                <a:lnTo>
                  <a:pt x="691" y="614"/>
                </a:lnTo>
                <a:lnTo>
                  <a:pt x="678" y="631"/>
                </a:lnTo>
                <a:lnTo>
                  <a:pt x="664" y="647"/>
                </a:lnTo>
                <a:lnTo>
                  <a:pt x="649" y="662"/>
                </a:lnTo>
                <a:lnTo>
                  <a:pt x="633" y="676"/>
                </a:lnTo>
                <a:lnTo>
                  <a:pt x="616" y="689"/>
                </a:lnTo>
                <a:lnTo>
                  <a:pt x="598" y="701"/>
                </a:lnTo>
                <a:lnTo>
                  <a:pt x="579" y="712"/>
                </a:lnTo>
                <a:lnTo>
                  <a:pt x="560" y="722"/>
                </a:lnTo>
                <a:lnTo>
                  <a:pt x="540" y="731"/>
                </a:lnTo>
                <a:lnTo>
                  <a:pt x="519" y="738"/>
                </a:lnTo>
                <a:lnTo>
                  <a:pt x="498" y="744"/>
                </a:lnTo>
                <a:lnTo>
                  <a:pt x="476" y="748"/>
                </a:lnTo>
                <a:lnTo>
                  <a:pt x="454" y="751"/>
                </a:lnTo>
                <a:lnTo>
                  <a:pt x="454" y="816"/>
                </a:lnTo>
                <a:lnTo>
                  <a:pt x="454" y="821"/>
                </a:lnTo>
                <a:lnTo>
                  <a:pt x="452" y="825"/>
                </a:lnTo>
                <a:lnTo>
                  <a:pt x="449" y="828"/>
                </a:lnTo>
                <a:lnTo>
                  <a:pt x="446" y="831"/>
                </a:lnTo>
                <a:lnTo>
                  <a:pt x="441" y="833"/>
                </a:lnTo>
                <a:lnTo>
                  <a:pt x="437" y="833"/>
                </a:lnTo>
                <a:lnTo>
                  <a:pt x="399" y="833"/>
                </a:lnTo>
                <a:lnTo>
                  <a:pt x="395" y="833"/>
                </a:lnTo>
                <a:lnTo>
                  <a:pt x="390" y="831"/>
                </a:lnTo>
                <a:lnTo>
                  <a:pt x="387" y="828"/>
                </a:lnTo>
                <a:lnTo>
                  <a:pt x="384" y="825"/>
                </a:lnTo>
                <a:lnTo>
                  <a:pt x="382" y="821"/>
                </a:lnTo>
                <a:lnTo>
                  <a:pt x="382" y="816"/>
                </a:lnTo>
                <a:lnTo>
                  <a:pt x="382" y="751"/>
                </a:lnTo>
                <a:lnTo>
                  <a:pt x="360" y="748"/>
                </a:lnTo>
                <a:lnTo>
                  <a:pt x="338" y="744"/>
                </a:lnTo>
                <a:lnTo>
                  <a:pt x="317" y="738"/>
                </a:lnTo>
                <a:lnTo>
                  <a:pt x="296" y="731"/>
                </a:lnTo>
                <a:lnTo>
                  <a:pt x="276" y="722"/>
                </a:lnTo>
                <a:lnTo>
                  <a:pt x="257" y="712"/>
                </a:lnTo>
                <a:lnTo>
                  <a:pt x="238" y="701"/>
                </a:lnTo>
                <a:lnTo>
                  <a:pt x="220" y="689"/>
                </a:lnTo>
                <a:lnTo>
                  <a:pt x="203" y="676"/>
                </a:lnTo>
                <a:lnTo>
                  <a:pt x="187" y="662"/>
                </a:lnTo>
                <a:lnTo>
                  <a:pt x="172" y="647"/>
                </a:lnTo>
                <a:lnTo>
                  <a:pt x="158" y="631"/>
                </a:lnTo>
                <a:lnTo>
                  <a:pt x="144" y="614"/>
                </a:lnTo>
                <a:lnTo>
                  <a:pt x="132" y="596"/>
                </a:lnTo>
                <a:lnTo>
                  <a:pt x="121" y="577"/>
                </a:lnTo>
                <a:lnTo>
                  <a:pt x="111" y="558"/>
                </a:lnTo>
                <a:lnTo>
                  <a:pt x="103" y="538"/>
                </a:lnTo>
                <a:lnTo>
                  <a:pt x="96" y="518"/>
                </a:lnTo>
                <a:lnTo>
                  <a:pt x="90" y="496"/>
                </a:lnTo>
                <a:lnTo>
                  <a:pt x="85" y="475"/>
                </a:lnTo>
                <a:lnTo>
                  <a:pt x="82" y="453"/>
                </a:lnTo>
                <a:lnTo>
                  <a:pt x="17" y="453"/>
                </a:lnTo>
                <a:lnTo>
                  <a:pt x="13" y="452"/>
                </a:lnTo>
                <a:lnTo>
                  <a:pt x="9" y="450"/>
                </a:lnTo>
                <a:lnTo>
                  <a:pt x="5" y="448"/>
                </a:lnTo>
                <a:lnTo>
                  <a:pt x="2" y="444"/>
                </a:lnTo>
                <a:lnTo>
                  <a:pt x="1" y="440"/>
                </a:lnTo>
                <a:lnTo>
                  <a:pt x="0" y="436"/>
                </a:lnTo>
                <a:lnTo>
                  <a:pt x="0" y="398"/>
                </a:lnTo>
                <a:lnTo>
                  <a:pt x="1" y="393"/>
                </a:lnTo>
                <a:lnTo>
                  <a:pt x="2" y="389"/>
                </a:lnTo>
                <a:lnTo>
                  <a:pt x="5" y="386"/>
                </a:lnTo>
                <a:lnTo>
                  <a:pt x="9" y="383"/>
                </a:lnTo>
                <a:lnTo>
                  <a:pt x="13" y="381"/>
                </a:lnTo>
                <a:lnTo>
                  <a:pt x="17" y="381"/>
                </a:lnTo>
                <a:lnTo>
                  <a:pt x="82" y="381"/>
                </a:lnTo>
                <a:lnTo>
                  <a:pt x="85" y="359"/>
                </a:lnTo>
                <a:lnTo>
                  <a:pt x="90" y="337"/>
                </a:lnTo>
                <a:lnTo>
                  <a:pt x="96" y="316"/>
                </a:lnTo>
                <a:lnTo>
                  <a:pt x="103" y="295"/>
                </a:lnTo>
                <a:lnTo>
                  <a:pt x="111" y="275"/>
                </a:lnTo>
                <a:lnTo>
                  <a:pt x="121" y="256"/>
                </a:lnTo>
                <a:lnTo>
                  <a:pt x="132" y="237"/>
                </a:lnTo>
                <a:lnTo>
                  <a:pt x="144" y="220"/>
                </a:lnTo>
                <a:lnTo>
                  <a:pt x="158" y="203"/>
                </a:lnTo>
                <a:lnTo>
                  <a:pt x="172" y="187"/>
                </a:lnTo>
                <a:lnTo>
                  <a:pt x="187" y="171"/>
                </a:lnTo>
                <a:lnTo>
                  <a:pt x="203" y="157"/>
                </a:lnTo>
                <a:lnTo>
                  <a:pt x="220" y="144"/>
                </a:lnTo>
                <a:lnTo>
                  <a:pt x="238" y="132"/>
                </a:lnTo>
                <a:lnTo>
                  <a:pt x="257" y="121"/>
                </a:lnTo>
                <a:lnTo>
                  <a:pt x="276" y="111"/>
                </a:lnTo>
                <a:lnTo>
                  <a:pt x="296" y="103"/>
                </a:lnTo>
                <a:lnTo>
                  <a:pt x="317" y="96"/>
                </a:lnTo>
                <a:lnTo>
                  <a:pt x="338" y="90"/>
                </a:lnTo>
                <a:lnTo>
                  <a:pt x="360" y="85"/>
                </a:lnTo>
                <a:lnTo>
                  <a:pt x="382" y="82"/>
                </a:lnTo>
                <a:lnTo>
                  <a:pt x="382" y="17"/>
                </a:lnTo>
                <a:lnTo>
                  <a:pt x="382" y="13"/>
                </a:lnTo>
                <a:lnTo>
                  <a:pt x="384" y="9"/>
                </a:lnTo>
                <a:lnTo>
                  <a:pt x="387" y="5"/>
                </a:lnTo>
                <a:lnTo>
                  <a:pt x="390" y="2"/>
                </a:lnTo>
                <a:lnTo>
                  <a:pt x="395" y="1"/>
                </a:lnTo>
                <a:lnTo>
                  <a:pt x="3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3"/>
          <p:cNvSpPr/>
          <p:nvPr/>
        </p:nvSpPr>
        <p:spPr>
          <a:xfrm>
            <a:off x="372758" y="744369"/>
            <a:ext cx="4046842" cy="2031325"/>
          </a:xfrm>
          <a:prstGeom prst="rect">
            <a:avLst/>
          </a:prstGeom>
        </p:spPr>
        <p:txBody>
          <a:bodyPr wrap="square" lIns="0" tIns="0" rIns="0" bIns="0">
            <a:spAutoFit/>
          </a:bodyPr>
          <a:lstStyle/>
          <a:p>
            <a:r>
              <a:rPr lang="en-US" sz="1200" dirty="0"/>
              <a:t>P</a:t>
            </a:r>
            <a:r>
              <a:rPr lang="lt-LT" sz="1200" dirty="0"/>
              <a:t>agal  ES Tarybos 2022 m. balandžio 8 d. Reglamentą (ES) 2022/576, kuriuo dėl Rusijos agresijos Ukrainoje įvesti draudimai viešųjų pirkimų srityje, </a:t>
            </a:r>
            <a:r>
              <a:rPr lang="lt-LT" sz="1200" b="1" dirty="0"/>
              <a:t>iki 2022-10-10 turime patikrinti visas iki 2022-04-09 sudarytas tarptautinių pirkimų sutartis, ar šių sutarčių tiekėjai/subtiekėjai nėra susiję su Rusija. </a:t>
            </a:r>
          </a:p>
          <a:p>
            <a:r>
              <a:rPr lang="en-US" sz="1200" dirty="0"/>
              <a:t>  </a:t>
            </a:r>
            <a:r>
              <a:rPr lang="lt-LT" sz="1200" dirty="0"/>
              <a:t>EK bei VPT rekomenduoja, šias sutartis vykdančių tiekėjų paprašyti pateikti EK parengto turinio deklaraciją  https://ec.europa.eu/info/sites/default/files/business_economy_euro/banking_and_finance/documents/faqs-sanctions-russia-public-procurement_en.pdf</a:t>
            </a:r>
          </a:p>
          <a:p>
            <a:endParaRPr lang="lt-LT" sz="1200" dirty="0"/>
          </a:p>
        </p:txBody>
      </p:sp>
      <p:sp>
        <p:nvSpPr>
          <p:cNvPr id="21" name="Rectangle 20"/>
          <p:cNvSpPr/>
          <p:nvPr/>
        </p:nvSpPr>
        <p:spPr>
          <a:xfrm>
            <a:off x="381000" y="3505605"/>
            <a:ext cx="3811621" cy="1434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6" name="Straight Connector 25"/>
          <p:cNvCxnSpPr/>
          <p:nvPr/>
        </p:nvCxnSpPr>
        <p:spPr>
          <a:xfrm rot="5400000">
            <a:off x="761206" y="4013690"/>
            <a:ext cx="609600"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Freeform 26"/>
          <p:cNvSpPr>
            <a:spLocks noEditPoints="1"/>
          </p:cNvSpPr>
          <p:nvPr/>
        </p:nvSpPr>
        <p:spPr bwMode="auto">
          <a:xfrm flipH="1">
            <a:off x="495772" y="3781690"/>
            <a:ext cx="467266" cy="465588"/>
          </a:xfrm>
          <a:custGeom>
            <a:avLst/>
            <a:gdLst/>
            <a:ahLst/>
            <a:cxnLst>
              <a:cxn ang="0">
                <a:pos x="309" y="180"/>
              </a:cxn>
              <a:cxn ang="0">
                <a:pos x="233" y="232"/>
              </a:cxn>
              <a:cxn ang="0">
                <a:pos x="180" y="308"/>
              </a:cxn>
              <a:cxn ang="0">
                <a:pos x="215" y="381"/>
              </a:cxn>
              <a:cxn ang="0">
                <a:pos x="231" y="393"/>
              </a:cxn>
              <a:cxn ang="0">
                <a:pos x="227" y="448"/>
              </a:cxn>
              <a:cxn ang="0">
                <a:pos x="162" y="472"/>
              </a:cxn>
              <a:cxn ang="0">
                <a:pos x="198" y="558"/>
              </a:cxn>
              <a:cxn ang="0">
                <a:pos x="261" y="625"/>
              </a:cxn>
              <a:cxn ang="0">
                <a:pos x="344" y="667"/>
              </a:cxn>
              <a:cxn ang="0">
                <a:pos x="384" y="611"/>
              </a:cxn>
              <a:cxn ang="0">
                <a:pos x="437" y="602"/>
              </a:cxn>
              <a:cxn ang="0">
                <a:pos x="454" y="615"/>
              </a:cxn>
              <a:cxn ang="0">
                <a:pos x="510" y="661"/>
              </a:cxn>
              <a:cxn ang="0">
                <a:pos x="589" y="614"/>
              </a:cxn>
              <a:cxn ang="0">
                <a:pos x="648" y="542"/>
              </a:cxn>
              <a:cxn ang="0">
                <a:pos x="677" y="453"/>
              </a:cxn>
              <a:cxn ang="0">
                <a:pos x="607" y="444"/>
              </a:cxn>
              <a:cxn ang="0">
                <a:pos x="607" y="389"/>
              </a:cxn>
              <a:cxn ang="0">
                <a:pos x="677" y="381"/>
              </a:cxn>
              <a:cxn ang="0">
                <a:pos x="645" y="287"/>
              </a:cxn>
              <a:cxn ang="0">
                <a:pos x="581" y="213"/>
              </a:cxn>
              <a:cxn ang="0">
                <a:pos x="494" y="167"/>
              </a:cxn>
              <a:cxn ang="0">
                <a:pos x="452" y="223"/>
              </a:cxn>
              <a:cxn ang="0">
                <a:pos x="399" y="231"/>
              </a:cxn>
              <a:cxn ang="0">
                <a:pos x="382" y="219"/>
              </a:cxn>
              <a:cxn ang="0">
                <a:pos x="441" y="1"/>
              </a:cxn>
              <a:cxn ang="0">
                <a:pos x="454" y="17"/>
              </a:cxn>
              <a:cxn ang="0">
                <a:pos x="540" y="103"/>
              </a:cxn>
              <a:cxn ang="0">
                <a:pos x="633" y="157"/>
              </a:cxn>
              <a:cxn ang="0">
                <a:pos x="703" y="237"/>
              </a:cxn>
              <a:cxn ang="0">
                <a:pos x="746" y="337"/>
              </a:cxn>
              <a:cxn ang="0">
                <a:pos x="827" y="383"/>
              </a:cxn>
              <a:cxn ang="0">
                <a:pos x="836" y="436"/>
              </a:cxn>
              <a:cxn ang="0">
                <a:pos x="823" y="452"/>
              </a:cxn>
              <a:cxn ang="0">
                <a:pos x="740" y="518"/>
              </a:cxn>
              <a:cxn ang="0">
                <a:pos x="691" y="614"/>
              </a:cxn>
              <a:cxn ang="0">
                <a:pos x="616" y="689"/>
              </a:cxn>
              <a:cxn ang="0">
                <a:pos x="519" y="738"/>
              </a:cxn>
              <a:cxn ang="0">
                <a:pos x="454" y="821"/>
              </a:cxn>
              <a:cxn ang="0">
                <a:pos x="437" y="833"/>
              </a:cxn>
              <a:cxn ang="0">
                <a:pos x="384" y="825"/>
              </a:cxn>
              <a:cxn ang="0">
                <a:pos x="338" y="744"/>
              </a:cxn>
              <a:cxn ang="0">
                <a:pos x="238" y="701"/>
              </a:cxn>
              <a:cxn ang="0">
                <a:pos x="158" y="631"/>
              </a:cxn>
              <a:cxn ang="0">
                <a:pos x="103" y="538"/>
              </a:cxn>
              <a:cxn ang="0">
                <a:pos x="17" y="453"/>
              </a:cxn>
              <a:cxn ang="0">
                <a:pos x="1" y="440"/>
              </a:cxn>
              <a:cxn ang="0">
                <a:pos x="5" y="386"/>
              </a:cxn>
              <a:cxn ang="0">
                <a:pos x="85" y="359"/>
              </a:cxn>
              <a:cxn ang="0">
                <a:pos x="121" y="256"/>
              </a:cxn>
              <a:cxn ang="0">
                <a:pos x="187" y="171"/>
              </a:cxn>
              <a:cxn ang="0">
                <a:pos x="276" y="111"/>
              </a:cxn>
              <a:cxn ang="0">
                <a:pos x="382" y="82"/>
              </a:cxn>
              <a:cxn ang="0">
                <a:pos x="390" y="2"/>
              </a:cxn>
            </a:cxnLst>
            <a:rect l="0" t="0" r="r" b="b"/>
            <a:pathLst>
              <a:path w="836" h="833">
                <a:moveTo>
                  <a:pt x="382" y="158"/>
                </a:moveTo>
                <a:lnTo>
                  <a:pt x="363" y="162"/>
                </a:lnTo>
                <a:lnTo>
                  <a:pt x="344" y="166"/>
                </a:lnTo>
                <a:lnTo>
                  <a:pt x="327" y="172"/>
                </a:lnTo>
                <a:lnTo>
                  <a:pt x="309" y="180"/>
                </a:lnTo>
                <a:lnTo>
                  <a:pt x="292" y="188"/>
                </a:lnTo>
                <a:lnTo>
                  <a:pt x="276" y="197"/>
                </a:lnTo>
                <a:lnTo>
                  <a:pt x="261" y="208"/>
                </a:lnTo>
                <a:lnTo>
                  <a:pt x="247" y="220"/>
                </a:lnTo>
                <a:lnTo>
                  <a:pt x="233" y="232"/>
                </a:lnTo>
                <a:lnTo>
                  <a:pt x="220" y="246"/>
                </a:lnTo>
                <a:lnTo>
                  <a:pt x="209" y="260"/>
                </a:lnTo>
                <a:lnTo>
                  <a:pt x="198" y="275"/>
                </a:lnTo>
                <a:lnTo>
                  <a:pt x="188" y="291"/>
                </a:lnTo>
                <a:lnTo>
                  <a:pt x="180" y="308"/>
                </a:lnTo>
                <a:lnTo>
                  <a:pt x="173" y="325"/>
                </a:lnTo>
                <a:lnTo>
                  <a:pt x="167" y="343"/>
                </a:lnTo>
                <a:lnTo>
                  <a:pt x="162" y="362"/>
                </a:lnTo>
                <a:lnTo>
                  <a:pt x="159" y="381"/>
                </a:lnTo>
                <a:lnTo>
                  <a:pt x="215" y="381"/>
                </a:lnTo>
                <a:lnTo>
                  <a:pt x="219" y="381"/>
                </a:lnTo>
                <a:lnTo>
                  <a:pt x="223" y="383"/>
                </a:lnTo>
                <a:lnTo>
                  <a:pt x="227" y="386"/>
                </a:lnTo>
                <a:lnTo>
                  <a:pt x="230" y="389"/>
                </a:lnTo>
                <a:lnTo>
                  <a:pt x="231" y="393"/>
                </a:lnTo>
                <a:lnTo>
                  <a:pt x="232" y="398"/>
                </a:lnTo>
                <a:lnTo>
                  <a:pt x="232" y="436"/>
                </a:lnTo>
                <a:lnTo>
                  <a:pt x="231" y="440"/>
                </a:lnTo>
                <a:lnTo>
                  <a:pt x="230" y="444"/>
                </a:lnTo>
                <a:lnTo>
                  <a:pt x="227" y="448"/>
                </a:lnTo>
                <a:lnTo>
                  <a:pt x="223" y="450"/>
                </a:lnTo>
                <a:lnTo>
                  <a:pt x="219" y="452"/>
                </a:lnTo>
                <a:lnTo>
                  <a:pt x="215" y="453"/>
                </a:lnTo>
                <a:lnTo>
                  <a:pt x="159" y="453"/>
                </a:lnTo>
                <a:lnTo>
                  <a:pt x="162" y="472"/>
                </a:lnTo>
                <a:lnTo>
                  <a:pt x="167" y="490"/>
                </a:lnTo>
                <a:lnTo>
                  <a:pt x="173" y="508"/>
                </a:lnTo>
                <a:lnTo>
                  <a:pt x="180" y="525"/>
                </a:lnTo>
                <a:lnTo>
                  <a:pt x="188" y="542"/>
                </a:lnTo>
                <a:lnTo>
                  <a:pt x="198" y="558"/>
                </a:lnTo>
                <a:lnTo>
                  <a:pt x="209" y="573"/>
                </a:lnTo>
                <a:lnTo>
                  <a:pt x="220" y="587"/>
                </a:lnTo>
                <a:lnTo>
                  <a:pt x="233" y="601"/>
                </a:lnTo>
                <a:lnTo>
                  <a:pt x="247" y="614"/>
                </a:lnTo>
                <a:lnTo>
                  <a:pt x="261" y="625"/>
                </a:lnTo>
                <a:lnTo>
                  <a:pt x="276" y="636"/>
                </a:lnTo>
                <a:lnTo>
                  <a:pt x="292" y="646"/>
                </a:lnTo>
                <a:lnTo>
                  <a:pt x="309" y="654"/>
                </a:lnTo>
                <a:lnTo>
                  <a:pt x="327" y="661"/>
                </a:lnTo>
                <a:lnTo>
                  <a:pt x="344" y="667"/>
                </a:lnTo>
                <a:lnTo>
                  <a:pt x="363" y="672"/>
                </a:lnTo>
                <a:lnTo>
                  <a:pt x="382" y="675"/>
                </a:lnTo>
                <a:lnTo>
                  <a:pt x="382" y="619"/>
                </a:lnTo>
                <a:lnTo>
                  <a:pt x="382" y="615"/>
                </a:lnTo>
                <a:lnTo>
                  <a:pt x="384" y="611"/>
                </a:lnTo>
                <a:lnTo>
                  <a:pt x="387" y="607"/>
                </a:lnTo>
                <a:lnTo>
                  <a:pt x="390" y="605"/>
                </a:lnTo>
                <a:lnTo>
                  <a:pt x="395" y="603"/>
                </a:lnTo>
                <a:lnTo>
                  <a:pt x="399" y="602"/>
                </a:lnTo>
                <a:lnTo>
                  <a:pt x="437" y="602"/>
                </a:lnTo>
                <a:lnTo>
                  <a:pt x="441" y="603"/>
                </a:lnTo>
                <a:lnTo>
                  <a:pt x="446" y="605"/>
                </a:lnTo>
                <a:lnTo>
                  <a:pt x="449" y="607"/>
                </a:lnTo>
                <a:lnTo>
                  <a:pt x="452" y="611"/>
                </a:lnTo>
                <a:lnTo>
                  <a:pt x="454" y="615"/>
                </a:lnTo>
                <a:lnTo>
                  <a:pt x="454" y="619"/>
                </a:lnTo>
                <a:lnTo>
                  <a:pt x="454" y="675"/>
                </a:lnTo>
                <a:lnTo>
                  <a:pt x="473" y="672"/>
                </a:lnTo>
                <a:lnTo>
                  <a:pt x="491" y="667"/>
                </a:lnTo>
                <a:lnTo>
                  <a:pt x="510" y="661"/>
                </a:lnTo>
                <a:lnTo>
                  <a:pt x="527" y="654"/>
                </a:lnTo>
                <a:lnTo>
                  <a:pt x="544" y="646"/>
                </a:lnTo>
                <a:lnTo>
                  <a:pt x="560" y="636"/>
                </a:lnTo>
                <a:lnTo>
                  <a:pt x="575" y="625"/>
                </a:lnTo>
                <a:lnTo>
                  <a:pt x="589" y="614"/>
                </a:lnTo>
                <a:lnTo>
                  <a:pt x="603" y="601"/>
                </a:lnTo>
                <a:lnTo>
                  <a:pt x="616" y="587"/>
                </a:lnTo>
                <a:lnTo>
                  <a:pt x="627" y="573"/>
                </a:lnTo>
                <a:lnTo>
                  <a:pt x="638" y="558"/>
                </a:lnTo>
                <a:lnTo>
                  <a:pt x="648" y="542"/>
                </a:lnTo>
                <a:lnTo>
                  <a:pt x="656" y="525"/>
                </a:lnTo>
                <a:lnTo>
                  <a:pt x="663" y="508"/>
                </a:lnTo>
                <a:lnTo>
                  <a:pt x="669" y="490"/>
                </a:lnTo>
                <a:lnTo>
                  <a:pt x="674" y="472"/>
                </a:lnTo>
                <a:lnTo>
                  <a:pt x="677" y="453"/>
                </a:lnTo>
                <a:lnTo>
                  <a:pt x="621" y="453"/>
                </a:lnTo>
                <a:lnTo>
                  <a:pt x="617" y="452"/>
                </a:lnTo>
                <a:lnTo>
                  <a:pt x="613" y="450"/>
                </a:lnTo>
                <a:lnTo>
                  <a:pt x="609" y="448"/>
                </a:lnTo>
                <a:lnTo>
                  <a:pt x="607" y="444"/>
                </a:lnTo>
                <a:lnTo>
                  <a:pt x="605" y="440"/>
                </a:lnTo>
                <a:lnTo>
                  <a:pt x="604" y="436"/>
                </a:lnTo>
                <a:lnTo>
                  <a:pt x="604" y="398"/>
                </a:lnTo>
                <a:lnTo>
                  <a:pt x="605" y="393"/>
                </a:lnTo>
                <a:lnTo>
                  <a:pt x="607" y="389"/>
                </a:lnTo>
                <a:lnTo>
                  <a:pt x="609" y="386"/>
                </a:lnTo>
                <a:lnTo>
                  <a:pt x="613" y="383"/>
                </a:lnTo>
                <a:lnTo>
                  <a:pt x="617" y="381"/>
                </a:lnTo>
                <a:lnTo>
                  <a:pt x="621" y="381"/>
                </a:lnTo>
                <a:lnTo>
                  <a:pt x="677" y="381"/>
                </a:lnTo>
                <a:lnTo>
                  <a:pt x="674" y="361"/>
                </a:lnTo>
                <a:lnTo>
                  <a:pt x="668" y="341"/>
                </a:lnTo>
                <a:lnTo>
                  <a:pt x="662" y="322"/>
                </a:lnTo>
                <a:lnTo>
                  <a:pt x="654" y="304"/>
                </a:lnTo>
                <a:lnTo>
                  <a:pt x="645" y="287"/>
                </a:lnTo>
                <a:lnTo>
                  <a:pt x="634" y="270"/>
                </a:lnTo>
                <a:lnTo>
                  <a:pt x="622" y="254"/>
                </a:lnTo>
                <a:lnTo>
                  <a:pt x="610" y="239"/>
                </a:lnTo>
                <a:lnTo>
                  <a:pt x="596" y="226"/>
                </a:lnTo>
                <a:lnTo>
                  <a:pt x="581" y="213"/>
                </a:lnTo>
                <a:lnTo>
                  <a:pt x="565" y="201"/>
                </a:lnTo>
                <a:lnTo>
                  <a:pt x="548" y="191"/>
                </a:lnTo>
                <a:lnTo>
                  <a:pt x="531" y="181"/>
                </a:lnTo>
                <a:lnTo>
                  <a:pt x="513" y="173"/>
                </a:lnTo>
                <a:lnTo>
                  <a:pt x="494" y="167"/>
                </a:lnTo>
                <a:lnTo>
                  <a:pt x="474" y="162"/>
                </a:lnTo>
                <a:lnTo>
                  <a:pt x="454" y="158"/>
                </a:lnTo>
                <a:lnTo>
                  <a:pt x="454" y="214"/>
                </a:lnTo>
                <a:lnTo>
                  <a:pt x="454" y="219"/>
                </a:lnTo>
                <a:lnTo>
                  <a:pt x="452" y="223"/>
                </a:lnTo>
                <a:lnTo>
                  <a:pt x="449" y="226"/>
                </a:lnTo>
                <a:lnTo>
                  <a:pt x="446" y="229"/>
                </a:lnTo>
                <a:lnTo>
                  <a:pt x="441" y="230"/>
                </a:lnTo>
                <a:lnTo>
                  <a:pt x="437" y="231"/>
                </a:lnTo>
                <a:lnTo>
                  <a:pt x="399" y="231"/>
                </a:lnTo>
                <a:lnTo>
                  <a:pt x="395" y="230"/>
                </a:lnTo>
                <a:lnTo>
                  <a:pt x="390" y="229"/>
                </a:lnTo>
                <a:lnTo>
                  <a:pt x="387" y="226"/>
                </a:lnTo>
                <a:lnTo>
                  <a:pt x="384" y="223"/>
                </a:lnTo>
                <a:lnTo>
                  <a:pt x="382" y="219"/>
                </a:lnTo>
                <a:lnTo>
                  <a:pt x="382" y="214"/>
                </a:lnTo>
                <a:lnTo>
                  <a:pt x="382" y="158"/>
                </a:lnTo>
                <a:close/>
                <a:moveTo>
                  <a:pt x="399" y="0"/>
                </a:moveTo>
                <a:lnTo>
                  <a:pt x="437" y="0"/>
                </a:lnTo>
                <a:lnTo>
                  <a:pt x="441" y="1"/>
                </a:lnTo>
                <a:lnTo>
                  <a:pt x="446" y="2"/>
                </a:lnTo>
                <a:lnTo>
                  <a:pt x="449" y="5"/>
                </a:lnTo>
                <a:lnTo>
                  <a:pt x="452" y="9"/>
                </a:lnTo>
                <a:lnTo>
                  <a:pt x="454" y="13"/>
                </a:lnTo>
                <a:lnTo>
                  <a:pt x="454" y="17"/>
                </a:lnTo>
                <a:lnTo>
                  <a:pt x="454" y="82"/>
                </a:lnTo>
                <a:lnTo>
                  <a:pt x="476" y="85"/>
                </a:lnTo>
                <a:lnTo>
                  <a:pt x="498" y="90"/>
                </a:lnTo>
                <a:lnTo>
                  <a:pt x="519" y="96"/>
                </a:lnTo>
                <a:lnTo>
                  <a:pt x="540" y="103"/>
                </a:lnTo>
                <a:lnTo>
                  <a:pt x="560" y="111"/>
                </a:lnTo>
                <a:lnTo>
                  <a:pt x="579" y="121"/>
                </a:lnTo>
                <a:lnTo>
                  <a:pt x="598" y="132"/>
                </a:lnTo>
                <a:lnTo>
                  <a:pt x="616" y="144"/>
                </a:lnTo>
                <a:lnTo>
                  <a:pt x="633" y="157"/>
                </a:lnTo>
                <a:lnTo>
                  <a:pt x="649" y="171"/>
                </a:lnTo>
                <a:lnTo>
                  <a:pt x="664" y="187"/>
                </a:lnTo>
                <a:lnTo>
                  <a:pt x="678" y="203"/>
                </a:lnTo>
                <a:lnTo>
                  <a:pt x="691" y="220"/>
                </a:lnTo>
                <a:lnTo>
                  <a:pt x="703" y="237"/>
                </a:lnTo>
                <a:lnTo>
                  <a:pt x="715" y="256"/>
                </a:lnTo>
                <a:lnTo>
                  <a:pt x="724" y="275"/>
                </a:lnTo>
                <a:lnTo>
                  <a:pt x="733" y="295"/>
                </a:lnTo>
                <a:lnTo>
                  <a:pt x="740" y="316"/>
                </a:lnTo>
                <a:lnTo>
                  <a:pt x="746" y="337"/>
                </a:lnTo>
                <a:lnTo>
                  <a:pt x="751" y="359"/>
                </a:lnTo>
                <a:lnTo>
                  <a:pt x="754" y="381"/>
                </a:lnTo>
                <a:lnTo>
                  <a:pt x="819" y="381"/>
                </a:lnTo>
                <a:lnTo>
                  <a:pt x="823" y="381"/>
                </a:lnTo>
                <a:lnTo>
                  <a:pt x="827" y="383"/>
                </a:lnTo>
                <a:lnTo>
                  <a:pt x="831" y="386"/>
                </a:lnTo>
                <a:lnTo>
                  <a:pt x="833" y="389"/>
                </a:lnTo>
                <a:lnTo>
                  <a:pt x="835" y="393"/>
                </a:lnTo>
                <a:lnTo>
                  <a:pt x="836" y="398"/>
                </a:lnTo>
                <a:lnTo>
                  <a:pt x="836" y="436"/>
                </a:lnTo>
                <a:lnTo>
                  <a:pt x="835" y="440"/>
                </a:lnTo>
                <a:lnTo>
                  <a:pt x="833" y="444"/>
                </a:lnTo>
                <a:lnTo>
                  <a:pt x="831" y="448"/>
                </a:lnTo>
                <a:lnTo>
                  <a:pt x="827" y="450"/>
                </a:lnTo>
                <a:lnTo>
                  <a:pt x="823" y="452"/>
                </a:lnTo>
                <a:lnTo>
                  <a:pt x="819" y="453"/>
                </a:lnTo>
                <a:lnTo>
                  <a:pt x="754" y="453"/>
                </a:lnTo>
                <a:lnTo>
                  <a:pt x="751" y="475"/>
                </a:lnTo>
                <a:lnTo>
                  <a:pt x="746" y="496"/>
                </a:lnTo>
                <a:lnTo>
                  <a:pt x="740" y="518"/>
                </a:lnTo>
                <a:lnTo>
                  <a:pt x="733" y="538"/>
                </a:lnTo>
                <a:lnTo>
                  <a:pt x="724" y="558"/>
                </a:lnTo>
                <a:lnTo>
                  <a:pt x="715" y="577"/>
                </a:lnTo>
                <a:lnTo>
                  <a:pt x="703" y="596"/>
                </a:lnTo>
                <a:lnTo>
                  <a:pt x="691" y="614"/>
                </a:lnTo>
                <a:lnTo>
                  <a:pt x="678" y="631"/>
                </a:lnTo>
                <a:lnTo>
                  <a:pt x="664" y="647"/>
                </a:lnTo>
                <a:lnTo>
                  <a:pt x="649" y="662"/>
                </a:lnTo>
                <a:lnTo>
                  <a:pt x="633" y="676"/>
                </a:lnTo>
                <a:lnTo>
                  <a:pt x="616" y="689"/>
                </a:lnTo>
                <a:lnTo>
                  <a:pt x="598" y="701"/>
                </a:lnTo>
                <a:lnTo>
                  <a:pt x="579" y="712"/>
                </a:lnTo>
                <a:lnTo>
                  <a:pt x="560" y="722"/>
                </a:lnTo>
                <a:lnTo>
                  <a:pt x="540" y="731"/>
                </a:lnTo>
                <a:lnTo>
                  <a:pt x="519" y="738"/>
                </a:lnTo>
                <a:lnTo>
                  <a:pt x="498" y="744"/>
                </a:lnTo>
                <a:lnTo>
                  <a:pt x="476" y="748"/>
                </a:lnTo>
                <a:lnTo>
                  <a:pt x="454" y="751"/>
                </a:lnTo>
                <a:lnTo>
                  <a:pt x="454" y="816"/>
                </a:lnTo>
                <a:lnTo>
                  <a:pt x="454" y="821"/>
                </a:lnTo>
                <a:lnTo>
                  <a:pt x="452" y="825"/>
                </a:lnTo>
                <a:lnTo>
                  <a:pt x="449" y="828"/>
                </a:lnTo>
                <a:lnTo>
                  <a:pt x="446" y="831"/>
                </a:lnTo>
                <a:lnTo>
                  <a:pt x="441" y="833"/>
                </a:lnTo>
                <a:lnTo>
                  <a:pt x="437" y="833"/>
                </a:lnTo>
                <a:lnTo>
                  <a:pt x="399" y="833"/>
                </a:lnTo>
                <a:lnTo>
                  <a:pt x="395" y="833"/>
                </a:lnTo>
                <a:lnTo>
                  <a:pt x="390" y="831"/>
                </a:lnTo>
                <a:lnTo>
                  <a:pt x="387" y="828"/>
                </a:lnTo>
                <a:lnTo>
                  <a:pt x="384" y="825"/>
                </a:lnTo>
                <a:lnTo>
                  <a:pt x="382" y="821"/>
                </a:lnTo>
                <a:lnTo>
                  <a:pt x="382" y="816"/>
                </a:lnTo>
                <a:lnTo>
                  <a:pt x="382" y="751"/>
                </a:lnTo>
                <a:lnTo>
                  <a:pt x="360" y="748"/>
                </a:lnTo>
                <a:lnTo>
                  <a:pt x="338" y="744"/>
                </a:lnTo>
                <a:lnTo>
                  <a:pt x="317" y="738"/>
                </a:lnTo>
                <a:lnTo>
                  <a:pt x="296" y="731"/>
                </a:lnTo>
                <a:lnTo>
                  <a:pt x="276" y="722"/>
                </a:lnTo>
                <a:lnTo>
                  <a:pt x="257" y="712"/>
                </a:lnTo>
                <a:lnTo>
                  <a:pt x="238" y="701"/>
                </a:lnTo>
                <a:lnTo>
                  <a:pt x="220" y="689"/>
                </a:lnTo>
                <a:lnTo>
                  <a:pt x="203" y="676"/>
                </a:lnTo>
                <a:lnTo>
                  <a:pt x="187" y="662"/>
                </a:lnTo>
                <a:lnTo>
                  <a:pt x="172" y="647"/>
                </a:lnTo>
                <a:lnTo>
                  <a:pt x="158" y="631"/>
                </a:lnTo>
                <a:lnTo>
                  <a:pt x="144" y="614"/>
                </a:lnTo>
                <a:lnTo>
                  <a:pt x="132" y="596"/>
                </a:lnTo>
                <a:lnTo>
                  <a:pt x="121" y="577"/>
                </a:lnTo>
                <a:lnTo>
                  <a:pt x="111" y="558"/>
                </a:lnTo>
                <a:lnTo>
                  <a:pt x="103" y="538"/>
                </a:lnTo>
                <a:lnTo>
                  <a:pt x="96" y="518"/>
                </a:lnTo>
                <a:lnTo>
                  <a:pt x="90" y="496"/>
                </a:lnTo>
                <a:lnTo>
                  <a:pt x="85" y="475"/>
                </a:lnTo>
                <a:lnTo>
                  <a:pt x="82" y="453"/>
                </a:lnTo>
                <a:lnTo>
                  <a:pt x="17" y="453"/>
                </a:lnTo>
                <a:lnTo>
                  <a:pt x="13" y="452"/>
                </a:lnTo>
                <a:lnTo>
                  <a:pt x="9" y="450"/>
                </a:lnTo>
                <a:lnTo>
                  <a:pt x="5" y="448"/>
                </a:lnTo>
                <a:lnTo>
                  <a:pt x="2" y="444"/>
                </a:lnTo>
                <a:lnTo>
                  <a:pt x="1" y="440"/>
                </a:lnTo>
                <a:lnTo>
                  <a:pt x="0" y="436"/>
                </a:lnTo>
                <a:lnTo>
                  <a:pt x="0" y="398"/>
                </a:lnTo>
                <a:lnTo>
                  <a:pt x="1" y="393"/>
                </a:lnTo>
                <a:lnTo>
                  <a:pt x="2" y="389"/>
                </a:lnTo>
                <a:lnTo>
                  <a:pt x="5" y="386"/>
                </a:lnTo>
                <a:lnTo>
                  <a:pt x="9" y="383"/>
                </a:lnTo>
                <a:lnTo>
                  <a:pt x="13" y="381"/>
                </a:lnTo>
                <a:lnTo>
                  <a:pt x="17" y="381"/>
                </a:lnTo>
                <a:lnTo>
                  <a:pt x="82" y="381"/>
                </a:lnTo>
                <a:lnTo>
                  <a:pt x="85" y="359"/>
                </a:lnTo>
                <a:lnTo>
                  <a:pt x="90" y="337"/>
                </a:lnTo>
                <a:lnTo>
                  <a:pt x="96" y="316"/>
                </a:lnTo>
                <a:lnTo>
                  <a:pt x="103" y="295"/>
                </a:lnTo>
                <a:lnTo>
                  <a:pt x="111" y="275"/>
                </a:lnTo>
                <a:lnTo>
                  <a:pt x="121" y="256"/>
                </a:lnTo>
                <a:lnTo>
                  <a:pt x="132" y="237"/>
                </a:lnTo>
                <a:lnTo>
                  <a:pt x="144" y="220"/>
                </a:lnTo>
                <a:lnTo>
                  <a:pt x="158" y="203"/>
                </a:lnTo>
                <a:lnTo>
                  <a:pt x="172" y="187"/>
                </a:lnTo>
                <a:lnTo>
                  <a:pt x="187" y="171"/>
                </a:lnTo>
                <a:lnTo>
                  <a:pt x="203" y="157"/>
                </a:lnTo>
                <a:lnTo>
                  <a:pt x="220" y="144"/>
                </a:lnTo>
                <a:lnTo>
                  <a:pt x="238" y="132"/>
                </a:lnTo>
                <a:lnTo>
                  <a:pt x="257" y="121"/>
                </a:lnTo>
                <a:lnTo>
                  <a:pt x="276" y="111"/>
                </a:lnTo>
                <a:lnTo>
                  <a:pt x="296" y="103"/>
                </a:lnTo>
                <a:lnTo>
                  <a:pt x="317" y="96"/>
                </a:lnTo>
                <a:lnTo>
                  <a:pt x="338" y="90"/>
                </a:lnTo>
                <a:lnTo>
                  <a:pt x="360" y="85"/>
                </a:lnTo>
                <a:lnTo>
                  <a:pt x="382" y="82"/>
                </a:lnTo>
                <a:lnTo>
                  <a:pt x="382" y="17"/>
                </a:lnTo>
                <a:lnTo>
                  <a:pt x="382" y="13"/>
                </a:lnTo>
                <a:lnTo>
                  <a:pt x="384" y="9"/>
                </a:lnTo>
                <a:lnTo>
                  <a:pt x="387" y="5"/>
                </a:lnTo>
                <a:lnTo>
                  <a:pt x="390" y="2"/>
                </a:lnTo>
                <a:lnTo>
                  <a:pt x="395" y="1"/>
                </a:lnTo>
                <a:lnTo>
                  <a:pt x="3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1220010" y="3617451"/>
            <a:ext cx="2819400" cy="1292662"/>
          </a:xfrm>
          <a:prstGeom prst="rect">
            <a:avLst/>
          </a:prstGeom>
        </p:spPr>
        <p:txBody>
          <a:bodyPr wrap="square" lIns="0" tIns="0" rIns="0" bIns="0">
            <a:spAutoFit/>
          </a:bodyPr>
          <a:lstStyle/>
          <a:p>
            <a:r>
              <a:rPr lang="en-US" sz="1400" dirty="0">
                <a:solidFill>
                  <a:schemeClr val="bg1"/>
                </a:solidFill>
              </a:rPr>
              <a:t>CPVA </a:t>
            </a:r>
            <a:r>
              <a:rPr lang="en-US" sz="1400" dirty="0" err="1">
                <a:solidFill>
                  <a:schemeClr val="bg1"/>
                </a:solidFill>
              </a:rPr>
              <a:t>yra</a:t>
            </a:r>
            <a:r>
              <a:rPr lang="en-US" sz="1400" dirty="0">
                <a:solidFill>
                  <a:schemeClr val="bg1"/>
                </a:solidFill>
              </a:rPr>
              <a:t> </a:t>
            </a:r>
            <a:r>
              <a:rPr lang="en-US" sz="1400" dirty="0" err="1">
                <a:solidFill>
                  <a:schemeClr val="bg1"/>
                </a:solidFill>
              </a:rPr>
              <a:t>parengusi</a:t>
            </a:r>
            <a:r>
              <a:rPr lang="en-US" sz="1400" dirty="0">
                <a:solidFill>
                  <a:schemeClr val="bg1"/>
                </a:solidFill>
              </a:rPr>
              <a:t> </a:t>
            </a:r>
            <a:r>
              <a:rPr lang="en-US" sz="1400" dirty="0" err="1">
                <a:solidFill>
                  <a:schemeClr val="bg1"/>
                </a:solidFill>
              </a:rPr>
              <a:t>ir</a:t>
            </a:r>
            <a:r>
              <a:rPr lang="en-US" sz="1400" dirty="0">
                <a:solidFill>
                  <a:schemeClr val="bg1"/>
                </a:solidFill>
              </a:rPr>
              <a:t> </a:t>
            </a:r>
            <a:r>
              <a:rPr lang="en-US" sz="1400" dirty="0" err="1">
                <a:solidFill>
                  <a:schemeClr val="bg1"/>
                </a:solidFill>
              </a:rPr>
              <a:t>pasidalinusi</a:t>
            </a:r>
            <a:r>
              <a:rPr lang="en-US" sz="1400" dirty="0">
                <a:solidFill>
                  <a:schemeClr val="bg1"/>
                </a:solidFill>
              </a:rPr>
              <a:t> el. pa</a:t>
            </a:r>
            <a:r>
              <a:rPr lang="lt-LT" sz="1400" dirty="0">
                <a:solidFill>
                  <a:schemeClr val="bg1"/>
                </a:solidFill>
              </a:rPr>
              <a:t>štu deklaracijos forma lietuvių kalba. Atkreiptinas dėmesys, kad EK formoje yra klaidų (deklaracijoje tekste pakeitimo reglamento numeris turi būti 2022/576, o ne 2022/578)</a:t>
            </a:r>
          </a:p>
        </p:txBody>
      </p:sp>
      <p:pic>
        <p:nvPicPr>
          <p:cNvPr id="13"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400" y="4608862"/>
            <a:ext cx="971955" cy="416636"/>
          </a:xfrm>
          <a:prstGeom prst="rect">
            <a:avLst/>
          </a:prstGeom>
        </p:spPr>
      </p:pic>
      <p:pic>
        <p:nvPicPr>
          <p:cNvPr id="14" name="Picture 15"/>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8516696" y="4574192"/>
            <a:ext cx="510243" cy="485976"/>
          </a:xfrm>
          <a:prstGeom prst="rect">
            <a:avLst/>
          </a:prstGeom>
        </p:spPr>
      </p:pic>
    </p:spTree>
    <p:extLst>
      <p:ext uri="{BB962C8B-B14F-4D97-AF65-F5344CB8AC3E}">
        <p14:creationId xmlns:p14="http://schemas.microsoft.com/office/powerpoint/2010/main" val="188085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4" grpId="0"/>
      <p:bldP spid="21" grpId="0" animBg="1"/>
      <p:bldP spid="27"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lt-LT" b="1" dirty="0">
                <a:solidFill>
                  <a:schemeClr val="tx1"/>
                </a:solidFill>
              </a:rPr>
              <a:t>IŠLAIDŲ APMOKĖJIMO BŪDAI</a:t>
            </a:r>
            <a:endParaRPr lang="en-US" b="1" dirty="0">
              <a:solidFill>
                <a:schemeClr val="tx1"/>
              </a:solidFill>
            </a:endParaRPr>
          </a:p>
        </p:txBody>
      </p:sp>
      <p:grpSp>
        <p:nvGrpSpPr>
          <p:cNvPr id="2" name="Group 77"/>
          <p:cNvGrpSpPr/>
          <p:nvPr/>
        </p:nvGrpSpPr>
        <p:grpSpPr>
          <a:xfrm>
            <a:off x="398250" y="842152"/>
            <a:ext cx="2695373" cy="1502357"/>
            <a:chOff x="398250" y="921200"/>
            <a:chExt cx="2695373" cy="1066418"/>
          </a:xfrm>
        </p:grpSpPr>
        <p:sp>
          <p:nvSpPr>
            <p:cNvPr id="5" name="Rectangle 4"/>
            <p:cNvSpPr/>
            <p:nvPr/>
          </p:nvSpPr>
          <p:spPr>
            <a:xfrm>
              <a:off x="398250" y="1190313"/>
              <a:ext cx="2695373" cy="797305"/>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98250" y="921200"/>
              <a:ext cx="2695373" cy="240919"/>
            </a:xfrm>
            <a:prstGeom prst="rect">
              <a:avLst/>
            </a:prstGeom>
            <a:solidFill>
              <a:schemeClr val="accent1"/>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b="1" dirty="0">
                  <a:solidFill>
                    <a:schemeClr val="bg1"/>
                  </a:solidFill>
                </a:rPr>
                <a:t>SĄSKAITŲ APMOKĖJIMAS</a:t>
              </a:r>
              <a:endParaRPr lang="en-US" sz="1200" dirty="0">
                <a:solidFill>
                  <a:schemeClr val="bg1"/>
                </a:solidFill>
              </a:endParaRPr>
            </a:p>
          </p:txBody>
        </p:sp>
      </p:grpSp>
      <p:sp>
        <p:nvSpPr>
          <p:cNvPr id="10" name="Footer Text"/>
          <p:cNvSpPr txBox="1"/>
          <p:nvPr/>
        </p:nvSpPr>
        <p:spPr>
          <a:xfrm>
            <a:off x="536492" y="1541976"/>
            <a:ext cx="2418887" cy="307777"/>
          </a:xfrm>
          <a:prstGeom prst="rect">
            <a:avLst/>
          </a:prstGeom>
          <a:noFill/>
        </p:spPr>
        <p:txBody>
          <a:bodyPr wrap="square" lIns="0" tIns="0" rIns="0" bIns="0" rtlCol="0">
            <a:spAutoFit/>
          </a:bodyPr>
          <a:lstStyle/>
          <a:p>
            <a:pPr marL="228600" indent="-228600">
              <a:spcAft>
                <a:spcPts val="250"/>
              </a:spcAft>
              <a:buSzPct val="120000"/>
              <a:buFont typeface="Wingdings" pitchFamily="2" charset="2"/>
              <a:buChar char="v"/>
            </a:pPr>
            <a:r>
              <a:rPr lang="lt-LT" sz="1000" b="1" dirty="0">
                <a:solidFill>
                  <a:schemeClr val="tx2">
                    <a:lumMod val="75000"/>
                    <a:lumOff val="25000"/>
                  </a:schemeClr>
                </a:solidFill>
              </a:rPr>
              <a:t>Teikiama tik per VSFSVVP IS, neleidžia pateikti tinkamai neužpildžius visų laukų</a:t>
            </a:r>
          </a:p>
        </p:txBody>
      </p:sp>
      <p:grpSp>
        <p:nvGrpSpPr>
          <p:cNvPr id="3" name="Group 78"/>
          <p:cNvGrpSpPr/>
          <p:nvPr/>
        </p:nvGrpSpPr>
        <p:grpSpPr>
          <a:xfrm>
            <a:off x="3209334" y="842152"/>
            <a:ext cx="2695373" cy="1502357"/>
            <a:chOff x="3223503" y="1200150"/>
            <a:chExt cx="2695373" cy="1047750"/>
          </a:xfrm>
        </p:grpSpPr>
        <p:sp>
          <p:nvSpPr>
            <p:cNvPr id="16" name="Rectangle 15"/>
            <p:cNvSpPr/>
            <p:nvPr/>
          </p:nvSpPr>
          <p:spPr>
            <a:xfrm>
              <a:off x="3223503" y="1450595"/>
              <a:ext cx="2695373" cy="797305"/>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223503" y="1200150"/>
              <a:ext cx="2695373" cy="240919"/>
            </a:xfrm>
            <a:prstGeom prst="rect">
              <a:avLst/>
            </a:prstGeom>
            <a:solidFill>
              <a:schemeClr val="accent2"/>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b="1" dirty="0">
                  <a:solidFill>
                    <a:schemeClr val="bg1"/>
                  </a:solidFill>
                </a:rPr>
                <a:t>AVANSAVIMAS</a:t>
              </a:r>
              <a:endParaRPr lang="en-US" sz="1200" dirty="0">
                <a:solidFill>
                  <a:schemeClr val="bg1"/>
                </a:solidFill>
              </a:endParaRPr>
            </a:p>
          </p:txBody>
        </p:sp>
      </p:grpSp>
      <p:sp>
        <p:nvSpPr>
          <p:cNvPr id="15" name="Footer Text"/>
          <p:cNvSpPr txBox="1"/>
          <p:nvPr/>
        </p:nvSpPr>
        <p:spPr>
          <a:xfrm>
            <a:off x="3292056" y="1188569"/>
            <a:ext cx="2594392" cy="1115690"/>
          </a:xfrm>
          <a:prstGeom prst="rect">
            <a:avLst/>
          </a:prstGeom>
          <a:noFill/>
        </p:spPr>
        <p:txBody>
          <a:bodyPr wrap="square" lIns="0" tIns="0" rIns="0" bIns="0" rtlCol="0">
            <a:spAutoFit/>
          </a:bodyPr>
          <a:lstStyle/>
          <a:p>
            <a:pPr marL="228600" indent="-228600">
              <a:spcAft>
                <a:spcPts val="250"/>
              </a:spcAft>
              <a:buSzPct val="120000"/>
              <a:buFont typeface="Wingdings" pitchFamily="2" charset="2"/>
              <a:buChar char="v"/>
            </a:pPr>
            <a:r>
              <a:rPr lang="lt-LT" sz="1000" b="1" dirty="0">
                <a:solidFill>
                  <a:schemeClr val="tx2">
                    <a:lumMod val="75000"/>
                    <a:lumOff val="25000"/>
                  </a:schemeClr>
                </a:solidFill>
              </a:rPr>
              <a:t>Teikiama tik per VSFSVVP IS, neleidžia pateikti tinkamai neužpildžius visų laukų</a:t>
            </a:r>
          </a:p>
          <a:p>
            <a:pPr marL="228600" indent="-228600">
              <a:spcAft>
                <a:spcPts val="250"/>
              </a:spcAft>
              <a:buSzPct val="120000"/>
              <a:buFont typeface="Wingdings" pitchFamily="2" charset="2"/>
              <a:buChar char="v"/>
            </a:pPr>
            <a:r>
              <a:rPr lang="lt-LT" sz="1000" b="1" dirty="0">
                <a:solidFill>
                  <a:srgbClr val="FF0000"/>
                </a:solidFill>
              </a:rPr>
              <a:t>Tarpinė institucija gali incijuoti avansavimo pakeitimą į kompensavimą (kai viršija netinkamos išlaidos 30 proc. lėšų, jei du kartus iš eilės nepateikiama ID, nesilaikoma projekto sutarties sąlygų</a:t>
            </a:r>
          </a:p>
        </p:txBody>
      </p:sp>
      <p:grpSp>
        <p:nvGrpSpPr>
          <p:cNvPr id="4" name="Group 79"/>
          <p:cNvGrpSpPr/>
          <p:nvPr/>
        </p:nvGrpSpPr>
        <p:grpSpPr>
          <a:xfrm>
            <a:off x="6050377" y="852280"/>
            <a:ext cx="2695373" cy="1499954"/>
            <a:chOff x="6039256" y="1200150"/>
            <a:chExt cx="2695373" cy="1047750"/>
          </a:xfrm>
        </p:grpSpPr>
        <p:sp>
          <p:nvSpPr>
            <p:cNvPr id="24" name="Rectangle 23"/>
            <p:cNvSpPr/>
            <p:nvPr/>
          </p:nvSpPr>
          <p:spPr>
            <a:xfrm>
              <a:off x="6039256" y="1450595"/>
              <a:ext cx="2695373" cy="797305"/>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6039256" y="1200150"/>
              <a:ext cx="2695373" cy="240919"/>
            </a:xfrm>
            <a:prstGeom prst="rect">
              <a:avLst/>
            </a:prstGeom>
            <a:solidFill>
              <a:schemeClr val="accent3"/>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b="1" dirty="0">
                  <a:solidFill>
                    <a:schemeClr val="bg1"/>
                  </a:solidFill>
                </a:rPr>
                <a:t>KOMPENSAVIMAS</a:t>
              </a:r>
              <a:endParaRPr lang="en-US" sz="1200" dirty="0">
                <a:solidFill>
                  <a:schemeClr val="bg1"/>
                </a:solidFill>
              </a:endParaRPr>
            </a:p>
          </p:txBody>
        </p:sp>
      </p:grpSp>
      <p:sp>
        <p:nvSpPr>
          <p:cNvPr id="23" name="Footer Text"/>
          <p:cNvSpPr txBox="1"/>
          <p:nvPr/>
        </p:nvSpPr>
        <p:spPr>
          <a:xfrm>
            <a:off x="6177965" y="1496345"/>
            <a:ext cx="2440196" cy="500137"/>
          </a:xfrm>
          <a:prstGeom prst="rect">
            <a:avLst/>
          </a:prstGeom>
          <a:noFill/>
        </p:spPr>
        <p:txBody>
          <a:bodyPr wrap="square" lIns="0" tIns="0" rIns="0" bIns="0" rtlCol="0">
            <a:spAutoFit/>
          </a:bodyPr>
          <a:lstStyle/>
          <a:p>
            <a:pPr marL="228600" indent="-228600">
              <a:spcAft>
                <a:spcPts val="250"/>
              </a:spcAft>
              <a:buSzPct val="120000"/>
              <a:buFont typeface="Wingdings" pitchFamily="2" charset="2"/>
              <a:buChar char="v"/>
            </a:pPr>
            <a:r>
              <a:rPr lang="lt-LT" sz="1000" b="1" dirty="0">
                <a:solidFill>
                  <a:schemeClr val="tx2">
                    <a:lumMod val="75000"/>
                    <a:lumOff val="25000"/>
                  </a:schemeClr>
                </a:solidFill>
              </a:rPr>
              <a:t>Teikiama tik per VSFSVVP IS, neleidžia pateikti tinkamai neužpildžius visų laukų</a:t>
            </a:r>
          </a:p>
          <a:p>
            <a:pPr>
              <a:spcAft>
                <a:spcPts val="250"/>
              </a:spcAft>
              <a:buSzPct val="120000"/>
            </a:pPr>
            <a:r>
              <a:rPr lang="lt-LT" sz="1000" b="1" dirty="0">
                <a:solidFill>
                  <a:schemeClr val="tx2">
                    <a:lumMod val="75000"/>
                    <a:lumOff val="25000"/>
                  </a:schemeClr>
                </a:solidFill>
              </a:rPr>
              <a:t>. </a:t>
            </a:r>
          </a:p>
        </p:txBody>
      </p:sp>
      <p:grpSp>
        <p:nvGrpSpPr>
          <p:cNvPr id="42" name="Group 41"/>
          <p:cNvGrpSpPr/>
          <p:nvPr/>
        </p:nvGrpSpPr>
        <p:grpSpPr>
          <a:xfrm>
            <a:off x="408663" y="2915462"/>
            <a:ext cx="8326675" cy="1609523"/>
            <a:chOff x="408663" y="2915462"/>
            <a:chExt cx="8326675" cy="1609523"/>
          </a:xfrm>
        </p:grpSpPr>
        <p:sp>
          <p:nvSpPr>
            <p:cNvPr id="43" name="Rectangle 42"/>
            <p:cNvSpPr/>
            <p:nvPr/>
          </p:nvSpPr>
          <p:spPr>
            <a:xfrm>
              <a:off x="408663" y="3290747"/>
              <a:ext cx="8326675" cy="1234238"/>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408663" y="2915462"/>
              <a:ext cx="8326675" cy="365760"/>
            </a:xfrm>
            <a:prstGeom prst="rect">
              <a:avLst/>
            </a:prstGeom>
            <a:solidFill>
              <a:schemeClr val="accent4"/>
            </a:solidFill>
            <a:ln w="127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400" b="1" dirty="0">
                  <a:solidFill>
                    <a:schemeClr val="tx2">
                      <a:lumMod val="75000"/>
                      <a:lumOff val="25000"/>
                    </a:schemeClr>
                  </a:solidFill>
                </a:rPr>
                <a:t>Projekto sutartyje kartu gali būti nustatyti:</a:t>
              </a:r>
            </a:p>
            <a:p>
              <a:endParaRPr lang="en-US" sz="1400" dirty="0">
                <a:solidFill>
                  <a:schemeClr val="bg1"/>
                </a:solidFill>
              </a:endParaRPr>
            </a:p>
          </p:txBody>
        </p:sp>
      </p:grpSp>
      <p:sp>
        <p:nvSpPr>
          <p:cNvPr id="45" name="Footer Text"/>
          <p:cNvSpPr txBox="1"/>
          <p:nvPr/>
        </p:nvSpPr>
        <p:spPr>
          <a:xfrm>
            <a:off x="658702" y="3484673"/>
            <a:ext cx="7809023" cy="469359"/>
          </a:xfrm>
          <a:prstGeom prst="rect">
            <a:avLst/>
          </a:prstGeom>
          <a:noFill/>
        </p:spPr>
        <p:txBody>
          <a:bodyPr wrap="square" lIns="0" tIns="0" rIns="0" bIns="0" rtlCol="0">
            <a:spAutoFit/>
          </a:bodyPr>
          <a:lstStyle/>
          <a:p>
            <a:pPr marL="228600" indent="-228600">
              <a:spcAft>
                <a:spcPts val="250"/>
              </a:spcAft>
              <a:buSzPct val="120000"/>
              <a:buFont typeface="Wingdings" pitchFamily="2" charset="2"/>
              <a:buChar char="v"/>
            </a:pPr>
            <a:r>
              <a:rPr lang="lt-LT" sz="1400" b="1" dirty="0">
                <a:solidFill>
                  <a:schemeClr val="tx2">
                    <a:lumMod val="75000"/>
                    <a:lumOff val="25000"/>
                  </a:schemeClr>
                </a:solidFill>
              </a:rPr>
              <a:t>sąskaitų apmokėjimo ir kompensavimo būdai</a:t>
            </a:r>
          </a:p>
          <a:p>
            <a:pPr marL="228600" indent="-228600">
              <a:spcAft>
                <a:spcPts val="250"/>
              </a:spcAft>
              <a:buSzPct val="120000"/>
              <a:buFont typeface="Wingdings" pitchFamily="2" charset="2"/>
              <a:buChar char="v"/>
            </a:pPr>
            <a:r>
              <a:rPr lang="lt-LT" sz="1400" b="1" dirty="0">
                <a:solidFill>
                  <a:schemeClr val="tx2">
                    <a:lumMod val="75000"/>
                    <a:lumOff val="25000"/>
                  </a:schemeClr>
                </a:solidFill>
              </a:rPr>
              <a:t>avansavimo ir kompensavimo būdai</a:t>
            </a:r>
          </a:p>
        </p:txBody>
      </p:sp>
      <p:sp>
        <p:nvSpPr>
          <p:cNvPr id="46" name="Down Arrow 45"/>
          <p:cNvSpPr/>
          <p:nvPr/>
        </p:nvSpPr>
        <p:spPr>
          <a:xfrm>
            <a:off x="1356053" y="2325186"/>
            <a:ext cx="762000" cy="6096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a:off x="4184182" y="2352234"/>
            <a:ext cx="762000" cy="6096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a:off x="7008192" y="2352234"/>
            <a:ext cx="762000" cy="60960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01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up)">
                                      <p:cBhvr>
                                        <p:cTn id="31" dur="500"/>
                                        <p:tgtEl>
                                          <p:spTgt spid="4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up)">
                                      <p:cBhvr>
                                        <p:cTn id="35" dur="500"/>
                                        <p:tgtEl>
                                          <p:spTgt spid="4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up)">
                                      <p:cBhvr>
                                        <p:cTn id="39" dur="500"/>
                                        <p:tgtEl>
                                          <p:spTgt spid="48"/>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3" grpId="0"/>
      <p:bldP spid="45" grpId="0"/>
      <p:bldP spid="46" grpId="0" animBg="1"/>
      <p:bldP spid="47" grpId="0"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BE64288-8795-9D2E-17EB-6A1EFFA6AB47}"/>
              </a:ext>
            </a:extLst>
          </p:cNvPr>
          <p:cNvPicPr>
            <a:picLocks noGrp="1" noChangeAspect="1"/>
          </p:cNvPicPr>
          <p:nvPr>
            <p:ph type="pic" sz="quarter" idx="10"/>
          </p:nvPr>
        </p:nvPicPr>
        <p:blipFill>
          <a:blip r:embed="rId2"/>
          <a:srcRect t="32355" b="32355"/>
          <a:stretch>
            <a:fillRect/>
          </a:stretch>
        </p:blipFill>
        <p:spPr>
          <a:prstGeom prst="rect">
            <a:avLst/>
          </a:prstGeom>
        </p:spPr>
      </p:pic>
      <p:sp>
        <p:nvSpPr>
          <p:cNvPr id="15" name="Title 14"/>
          <p:cNvSpPr>
            <a:spLocks noGrp="1"/>
          </p:cNvSpPr>
          <p:nvPr>
            <p:ph type="title"/>
          </p:nvPr>
        </p:nvSpPr>
        <p:spPr/>
        <p:txBody>
          <a:bodyPr/>
          <a:lstStyle/>
          <a:p>
            <a:r>
              <a:rPr lang="lt-LT" b="1" dirty="0">
                <a:solidFill>
                  <a:schemeClr val="tx1"/>
                </a:solidFill>
              </a:rPr>
              <a:t>IŠLAIDŲ SUPAPRASTINIMAI (I)</a:t>
            </a:r>
            <a:endParaRPr lang="en-US" b="1" dirty="0">
              <a:solidFill>
                <a:schemeClr val="tx1"/>
              </a:solidFill>
            </a:endParaRPr>
          </a:p>
        </p:txBody>
      </p:sp>
      <p:sp>
        <p:nvSpPr>
          <p:cNvPr id="2" name="Rectangle 1"/>
          <p:cNvSpPr/>
          <p:nvPr/>
        </p:nvSpPr>
        <p:spPr>
          <a:xfrm>
            <a:off x="4652162" y="1197966"/>
            <a:ext cx="4495800" cy="2362200"/>
          </a:xfrm>
          <a:prstGeom prst="rect">
            <a:avLst/>
          </a:prstGeom>
          <a:solidFill>
            <a:schemeClr val="tx2">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3"/>
          <p:cNvSpPr txBox="1">
            <a:spLocks/>
          </p:cNvSpPr>
          <p:nvPr/>
        </p:nvSpPr>
        <p:spPr>
          <a:xfrm>
            <a:off x="5494313" y="1260961"/>
            <a:ext cx="3258959" cy="4739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sz="1400" b="1" dirty="0">
                <a:solidFill>
                  <a:schemeClr val="tx1"/>
                </a:solidFill>
                <a:cs typeface="+mj-cs"/>
              </a:rPr>
              <a:t>SUPAPRASTINIMAI PRIVALOMI:</a:t>
            </a:r>
          </a:p>
          <a:p>
            <a:pPr algn="l" defTabSz="914377">
              <a:spcBef>
                <a:spcPct val="20000"/>
              </a:spcBef>
              <a:defRPr/>
            </a:pPr>
            <a:r>
              <a:rPr lang="lt-LT" sz="1400" dirty="0">
                <a:solidFill>
                  <a:schemeClr val="tx1"/>
                </a:solidFill>
                <a:cs typeface="+mj-cs"/>
              </a:rPr>
              <a:t>ES lėšos projektui &lt;= 200 000 Eur  </a:t>
            </a:r>
          </a:p>
        </p:txBody>
      </p:sp>
      <p:sp>
        <p:nvSpPr>
          <p:cNvPr id="19" name="Isosceles Triangle 18"/>
          <p:cNvSpPr/>
          <p:nvPr/>
        </p:nvSpPr>
        <p:spPr>
          <a:xfrm rot="5400000" flipH="1">
            <a:off x="5226825" y="1461323"/>
            <a:ext cx="249202" cy="2148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
          <p:cNvSpPr txBox="1">
            <a:spLocks/>
          </p:cNvSpPr>
          <p:nvPr/>
        </p:nvSpPr>
        <p:spPr>
          <a:xfrm>
            <a:off x="4767918" y="1392510"/>
            <a:ext cx="464745"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en-US" sz="2400" b="1" dirty="0">
                <a:solidFill>
                  <a:schemeClr val="bg1"/>
                </a:solidFill>
                <a:cs typeface="+mj-cs"/>
              </a:rPr>
              <a:t>01</a:t>
            </a:r>
            <a:endParaRPr lang="en-US" sz="2000" b="1" dirty="0">
              <a:solidFill>
                <a:schemeClr val="bg1"/>
              </a:solidFill>
              <a:cs typeface="+mj-cs"/>
            </a:endParaRPr>
          </a:p>
        </p:txBody>
      </p:sp>
      <p:sp>
        <p:nvSpPr>
          <p:cNvPr id="21" name="Text Placeholder 3"/>
          <p:cNvSpPr txBox="1">
            <a:spLocks/>
          </p:cNvSpPr>
          <p:nvPr/>
        </p:nvSpPr>
        <p:spPr>
          <a:xfrm>
            <a:off x="5494313" y="1821907"/>
            <a:ext cx="3178095"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a:solidFill>
                  <a:schemeClr val="tx1"/>
                </a:solidFill>
                <a:cs typeface="+mj-cs"/>
              </a:rPr>
              <a:t>ATSISKAITYMAS</a:t>
            </a:r>
            <a:br>
              <a:rPr lang="ar-SY" sz="1800" b="1" dirty="0">
                <a:solidFill>
                  <a:schemeClr val="tx1"/>
                </a:solidFill>
                <a:cs typeface="+mj-cs"/>
              </a:rPr>
            </a:br>
            <a:r>
              <a:rPr lang="lt-LT" sz="1200" dirty="0">
                <a:solidFill>
                  <a:schemeClr val="tx1"/>
                </a:solidFill>
              </a:rPr>
              <a:t>CPVA/VRM turės atsiskaityti EK dėl supaprastinimų taikymo.</a:t>
            </a:r>
            <a:endParaRPr lang="en-US" sz="1200" dirty="0">
              <a:solidFill>
                <a:schemeClr val="tx1"/>
              </a:solidFill>
            </a:endParaRPr>
          </a:p>
        </p:txBody>
      </p:sp>
      <p:sp>
        <p:nvSpPr>
          <p:cNvPr id="22" name="Isosceles Triangle 21"/>
          <p:cNvSpPr/>
          <p:nvPr/>
        </p:nvSpPr>
        <p:spPr>
          <a:xfrm rot="5400000" flipH="1">
            <a:off x="5226825" y="2022715"/>
            <a:ext cx="249202" cy="2148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3"/>
          <p:cNvSpPr txBox="1">
            <a:spLocks/>
          </p:cNvSpPr>
          <p:nvPr/>
        </p:nvSpPr>
        <p:spPr>
          <a:xfrm>
            <a:off x="4776769" y="1926438"/>
            <a:ext cx="464745"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en-US" sz="2400" b="1" dirty="0">
                <a:solidFill>
                  <a:schemeClr val="bg1"/>
                </a:solidFill>
                <a:cs typeface="+mj-cs"/>
              </a:rPr>
              <a:t>02</a:t>
            </a:r>
            <a:endParaRPr lang="en-US" sz="2000" b="1" dirty="0">
              <a:solidFill>
                <a:schemeClr val="bg1"/>
              </a:solidFill>
              <a:cs typeface="+mj-cs"/>
            </a:endParaRPr>
          </a:p>
        </p:txBody>
      </p:sp>
      <p:sp>
        <p:nvSpPr>
          <p:cNvPr id="24" name="Text Placeholder 3"/>
          <p:cNvSpPr txBox="1">
            <a:spLocks/>
          </p:cNvSpPr>
          <p:nvPr/>
        </p:nvSpPr>
        <p:spPr>
          <a:xfrm>
            <a:off x="5448483" y="2484238"/>
            <a:ext cx="3760045" cy="106490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sz="1400" b="1" dirty="0">
                <a:solidFill>
                  <a:schemeClr val="tx1"/>
                </a:solidFill>
              </a:rPr>
              <a:t>Papildomos lentelės supaprastinimams:</a:t>
            </a:r>
          </a:p>
          <a:p>
            <a:pPr algn="l" defTabSz="914377">
              <a:spcBef>
                <a:spcPct val="20000"/>
              </a:spcBef>
              <a:defRPr/>
            </a:pPr>
            <a:r>
              <a:rPr lang="lt-LT" sz="1200" dirty="0">
                <a:solidFill>
                  <a:schemeClr val="tx1"/>
                </a:solidFill>
              </a:rPr>
              <a:t>- Projekto plane</a:t>
            </a:r>
          </a:p>
          <a:p>
            <a:pPr algn="l" defTabSz="914377">
              <a:spcBef>
                <a:spcPct val="20000"/>
              </a:spcBef>
              <a:defRPr/>
            </a:pPr>
            <a:r>
              <a:rPr lang="lt-LT" sz="1200" dirty="0">
                <a:solidFill>
                  <a:schemeClr val="tx1"/>
                </a:solidFill>
              </a:rPr>
              <a:t> - Prašymų apmokėti išlaidas, kompensuoti ir apmokėti avansu formose</a:t>
            </a:r>
          </a:p>
          <a:p>
            <a:pPr algn="l" defTabSz="914377">
              <a:spcBef>
                <a:spcPct val="20000"/>
              </a:spcBef>
              <a:defRPr/>
            </a:pPr>
            <a:r>
              <a:rPr lang="lt-LT" sz="1200" dirty="0">
                <a:solidFill>
                  <a:schemeClr val="tx1"/>
                </a:solidFill>
              </a:rPr>
              <a:t> - VSFSVVP IS</a:t>
            </a:r>
          </a:p>
        </p:txBody>
      </p:sp>
      <p:sp>
        <p:nvSpPr>
          <p:cNvPr id="25" name="Isosceles Triangle 24"/>
          <p:cNvSpPr/>
          <p:nvPr/>
        </p:nvSpPr>
        <p:spPr>
          <a:xfrm rot="5400000" flipH="1">
            <a:off x="5216468" y="2740317"/>
            <a:ext cx="249202" cy="2148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3"/>
          <p:cNvSpPr txBox="1">
            <a:spLocks/>
          </p:cNvSpPr>
          <p:nvPr/>
        </p:nvSpPr>
        <p:spPr>
          <a:xfrm>
            <a:off x="4776769" y="2654910"/>
            <a:ext cx="455894"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en-US" sz="2400" b="1" dirty="0">
                <a:solidFill>
                  <a:schemeClr val="bg1"/>
                </a:solidFill>
                <a:cs typeface="+mj-cs"/>
              </a:rPr>
              <a:t>03</a:t>
            </a:r>
            <a:endParaRPr lang="en-US" sz="2000" b="1" dirty="0">
              <a:solidFill>
                <a:schemeClr val="bg1"/>
              </a:solidFill>
              <a:cs typeface="+mj-cs"/>
            </a:endParaRPr>
          </a:p>
        </p:txBody>
      </p:sp>
      <p:sp>
        <p:nvSpPr>
          <p:cNvPr id="27" name="Rectangle 26"/>
          <p:cNvSpPr/>
          <p:nvPr/>
        </p:nvSpPr>
        <p:spPr>
          <a:xfrm>
            <a:off x="381000" y="3838575"/>
            <a:ext cx="8382000" cy="276999"/>
          </a:xfrm>
          <a:prstGeom prst="rect">
            <a:avLst/>
          </a:prstGeom>
        </p:spPr>
        <p:txBody>
          <a:bodyPr wrap="square" lIns="0" tIns="0" rIns="0" bIns="0">
            <a:spAutoFit/>
          </a:bodyPr>
          <a:lstStyle/>
          <a:p>
            <a:pPr algn="ctr"/>
            <a:r>
              <a:rPr lang="lt-LT" dirty="0"/>
              <a:t>ESFA atsakinga už supaprastinimus – prisidės prie Metodikų derinimo</a:t>
            </a:r>
          </a:p>
        </p:txBody>
      </p:sp>
    </p:spTree>
    <p:extLst>
      <p:ext uri="{BB962C8B-B14F-4D97-AF65-F5344CB8AC3E}">
        <p14:creationId xmlns:p14="http://schemas.microsoft.com/office/powerpoint/2010/main" val="18158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5000"/>
                            </p:stCondLst>
                            <p:childTnLst>
                              <p:par>
                                <p:cTn id="51" presetID="16" presetClass="entr" presetSubtype="37"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outVertical)">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9" grpId="0" animBg="1"/>
      <p:bldP spid="20" grpId="0"/>
      <p:bldP spid="21" grpId="0"/>
      <p:bldP spid="22" grpId="0" animBg="1"/>
      <p:bldP spid="23" grpId="0"/>
      <p:bldP spid="24" grpId="0"/>
      <p:bldP spid="25" grpId="0" animBg="1"/>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pointing at a screen&#10;&#10;Description automatically generated with medium confidence">
            <a:extLst>
              <a:ext uri="{FF2B5EF4-FFF2-40B4-BE49-F238E27FC236}">
                <a16:creationId xmlns:a16="http://schemas.microsoft.com/office/drawing/2014/main" id="{F0D92912-89C4-1639-B2F4-ED29851E4E9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096" b="2096"/>
          <a:stretch>
            <a:fillRect/>
          </a:stretch>
        </p:blipFill>
        <p:spPr/>
      </p:pic>
      <p:sp>
        <p:nvSpPr>
          <p:cNvPr id="16" name="Text Placeholder 15"/>
          <p:cNvSpPr>
            <a:spLocks noGrp="1"/>
          </p:cNvSpPr>
          <p:nvPr>
            <p:ph type="body" sz="half" idx="16"/>
          </p:nvPr>
        </p:nvSpPr>
        <p:spPr>
          <a:xfrm>
            <a:off x="3808400" y="2403220"/>
            <a:ext cx="5107000" cy="244728"/>
          </a:xfrm>
        </p:spPr>
        <p:txBody>
          <a:bodyPr/>
          <a:lstStyle/>
          <a:p>
            <a:r>
              <a:rPr lang="lt-LT" sz="1200" dirty="0">
                <a:solidFill>
                  <a:schemeClr val="tx1"/>
                </a:solidFill>
              </a:rPr>
              <a:t>Metodikose turės būti numatyta: </a:t>
            </a:r>
          </a:p>
          <a:p>
            <a:r>
              <a:rPr lang="lt-LT" sz="1200" dirty="0">
                <a:solidFill>
                  <a:schemeClr val="tx1"/>
                </a:solidFill>
              </a:rPr>
              <a:t>perskaičiavimo galimybė</a:t>
            </a:r>
          </a:p>
          <a:p>
            <a:r>
              <a:rPr lang="lt-LT" sz="1200" dirty="0">
                <a:solidFill>
                  <a:schemeClr val="tx1"/>
                </a:solidFill>
              </a:rPr>
              <a:t>perskaičiavimo aplinkybės, periodiškumas, formulė</a:t>
            </a:r>
          </a:p>
          <a:p>
            <a:r>
              <a:rPr lang="lt-LT" sz="1200" dirty="0">
                <a:solidFill>
                  <a:schemeClr val="tx1"/>
                </a:solidFill>
              </a:rPr>
              <a:t>perskaičiavus, FS ir FĮ gali ir didėti, ir mažėti</a:t>
            </a:r>
          </a:p>
          <a:p>
            <a:endParaRPr lang="en-US" dirty="0"/>
          </a:p>
        </p:txBody>
      </p:sp>
      <p:sp>
        <p:nvSpPr>
          <p:cNvPr id="26" name="Title 25"/>
          <p:cNvSpPr>
            <a:spLocks noGrp="1"/>
          </p:cNvSpPr>
          <p:nvPr>
            <p:ph type="title"/>
          </p:nvPr>
        </p:nvSpPr>
        <p:spPr>
          <a:xfrm>
            <a:off x="152400" y="361950"/>
            <a:ext cx="7239000" cy="123887"/>
          </a:xfrm>
        </p:spPr>
        <p:txBody>
          <a:bodyPr/>
          <a:lstStyle/>
          <a:p>
            <a:pPr algn="l"/>
            <a:r>
              <a:rPr lang="lt-LT" dirty="0">
                <a:solidFill>
                  <a:schemeClr val="tx1"/>
                </a:solidFill>
              </a:rPr>
              <a:t>Išlaidų supaprastinimai (II): Fiksuotas įkainis ir fiksuota norma</a:t>
            </a:r>
            <a:endParaRPr lang="en-US" dirty="0">
              <a:solidFill>
                <a:schemeClr val="tx1"/>
              </a:solidFill>
            </a:endParaRPr>
          </a:p>
        </p:txBody>
      </p:sp>
      <p:sp>
        <p:nvSpPr>
          <p:cNvPr id="3" name="Text Placeholder 2">
            <a:extLst>
              <a:ext uri="{FF2B5EF4-FFF2-40B4-BE49-F238E27FC236}">
                <a16:creationId xmlns:a16="http://schemas.microsoft.com/office/drawing/2014/main" id="{4936368D-BC23-1000-2C04-3A21AF21E3E4}"/>
              </a:ext>
            </a:extLst>
          </p:cNvPr>
          <p:cNvSpPr>
            <a:spLocks noGrp="1"/>
          </p:cNvSpPr>
          <p:nvPr>
            <p:ph type="body" sz="half" idx="15"/>
          </p:nvPr>
        </p:nvSpPr>
        <p:spPr>
          <a:xfrm>
            <a:off x="3808398" y="1905614"/>
            <a:ext cx="5183201" cy="380047"/>
          </a:xfrm>
        </p:spPr>
        <p:txBody>
          <a:bodyPr/>
          <a:lstStyle/>
          <a:p>
            <a:r>
              <a:rPr lang="lt-LT" sz="1200" dirty="0">
                <a:solidFill>
                  <a:schemeClr val="tx1"/>
                </a:solidFill>
              </a:rPr>
              <a:t>PAFT: perskaičiuojama, kai „... pasikeičia jo taikymą reglamentuojantys teisės aktai.“.</a:t>
            </a:r>
          </a:p>
          <a:p>
            <a:r>
              <a:rPr lang="lt-LT" sz="1200" dirty="0">
                <a:solidFill>
                  <a:schemeClr val="tx1"/>
                </a:solidFill>
              </a:rPr>
              <a:t>Perskaičiavimas = Metodikos keitimas</a:t>
            </a:r>
          </a:p>
          <a:p>
            <a:endParaRPr lang="en-US" dirty="0"/>
          </a:p>
        </p:txBody>
      </p:sp>
    </p:spTree>
    <p:extLst>
      <p:ext uri="{BB962C8B-B14F-4D97-AF65-F5344CB8AC3E}">
        <p14:creationId xmlns:p14="http://schemas.microsoft.com/office/powerpoint/2010/main" val="166488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1272-083D-F42E-B9A3-1C3AAFF8EDE9}"/>
              </a:ext>
            </a:extLst>
          </p:cNvPr>
          <p:cNvSpPr>
            <a:spLocks noGrp="1"/>
          </p:cNvSpPr>
          <p:nvPr>
            <p:ph type="title"/>
          </p:nvPr>
        </p:nvSpPr>
        <p:spPr>
          <a:xfrm>
            <a:off x="304800" y="90433"/>
            <a:ext cx="8401936" cy="994172"/>
          </a:xfrm>
        </p:spPr>
        <p:txBody>
          <a:bodyPr/>
          <a:lstStyle/>
          <a:p>
            <a:pPr algn="l"/>
            <a:r>
              <a:rPr lang="lt-LT" sz="2800" b="1" dirty="0"/>
              <a:t>Išlaidų supaprastinimas (III): Netiesioginių išlaidų fiksuota norma</a:t>
            </a:r>
          </a:p>
        </p:txBody>
      </p:sp>
      <p:graphicFrame>
        <p:nvGraphicFramePr>
          <p:cNvPr id="4" name="Table 4">
            <a:extLst>
              <a:ext uri="{FF2B5EF4-FFF2-40B4-BE49-F238E27FC236}">
                <a16:creationId xmlns:a16="http://schemas.microsoft.com/office/drawing/2014/main" id="{176D1F5A-3A83-1223-C997-56FD9D62440B}"/>
              </a:ext>
            </a:extLst>
          </p:cNvPr>
          <p:cNvGraphicFramePr>
            <a:graphicFrameLocks noGrp="1"/>
          </p:cNvGraphicFramePr>
          <p:nvPr>
            <p:ph idx="1"/>
            <p:extLst>
              <p:ext uri="{D42A27DB-BD31-4B8C-83A1-F6EECF244321}">
                <p14:modId xmlns:p14="http://schemas.microsoft.com/office/powerpoint/2010/main" val="3107626398"/>
              </p:ext>
            </p:extLst>
          </p:nvPr>
        </p:nvGraphicFramePr>
        <p:xfrm>
          <a:off x="628648" y="1369218"/>
          <a:ext cx="7886700" cy="1297703"/>
        </p:xfrm>
        <a:graphic>
          <a:graphicData uri="http://schemas.openxmlformats.org/drawingml/2006/table">
            <a:tbl>
              <a:tblPr firstRow="1" bandRow="1">
                <a:tableStyleId>{2D5ABB26-0587-4C30-8999-92F81FD0307C}</a:tableStyleId>
              </a:tblPr>
              <a:tblGrid>
                <a:gridCol w="1665515">
                  <a:extLst>
                    <a:ext uri="{9D8B030D-6E8A-4147-A177-3AD203B41FA5}">
                      <a16:colId xmlns:a16="http://schemas.microsoft.com/office/drawing/2014/main" val="574240224"/>
                    </a:ext>
                  </a:extLst>
                </a:gridCol>
                <a:gridCol w="4016829">
                  <a:extLst>
                    <a:ext uri="{9D8B030D-6E8A-4147-A177-3AD203B41FA5}">
                      <a16:colId xmlns:a16="http://schemas.microsoft.com/office/drawing/2014/main" val="1385426876"/>
                    </a:ext>
                  </a:extLst>
                </a:gridCol>
                <a:gridCol w="2204356">
                  <a:extLst>
                    <a:ext uri="{9D8B030D-6E8A-4147-A177-3AD203B41FA5}">
                      <a16:colId xmlns:a16="http://schemas.microsoft.com/office/drawing/2014/main" val="4259790740"/>
                    </a:ext>
                  </a:extLst>
                </a:gridCol>
              </a:tblGrid>
              <a:tr h="331391">
                <a:tc>
                  <a:txBody>
                    <a:bodyPr/>
                    <a:lstStyle/>
                    <a:p>
                      <a:r>
                        <a:rPr lang="lt-LT" sz="2100" b="1" dirty="0"/>
                        <a:t>iki 7%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100" dirty="0"/>
                        <a:t>nuo visų tiesioginių išlaidų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lt-LT" sz="2100" dirty="0">
                          <a:solidFill>
                            <a:srgbClr val="00B050"/>
                          </a:solidFill>
                        </a:rPr>
                        <a:t>be pagrindimo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9405952"/>
                  </a:ext>
                </a:extLst>
              </a:tr>
              <a:tr h="331391">
                <a:tc>
                  <a:txBody>
                    <a:bodyPr/>
                    <a:lstStyle/>
                    <a:p>
                      <a:r>
                        <a:rPr lang="lt-LT" sz="2100" b="1" dirty="0"/>
                        <a:t>Iki 15%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100" dirty="0"/>
                        <a:t>nuo tiesioginių DU išlaidų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lt-L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0981148"/>
                  </a:ext>
                </a:extLst>
              </a:tr>
              <a:tr h="520463">
                <a:tc>
                  <a:txBody>
                    <a:bodyPr/>
                    <a:lstStyle/>
                    <a:p>
                      <a:r>
                        <a:rPr lang="lt-LT" sz="2100" b="1" dirty="0"/>
                        <a:t>iki 25%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100" dirty="0"/>
                        <a:t>nuo visų tiesioginių išlaidų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t-LT" sz="2100" dirty="0">
                          <a:solidFill>
                            <a:srgbClr val="FF0000"/>
                          </a:solidFill>
                        </a:rPr>
                        <a:t>pagrindimas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5382393"/>
                  </a:ext>
                </a:extLst>
              </a:tr>
            </a:tbl>
          </a:graphicData>
        </a:graphic>
      </p:graphicFrame>
      <p:sp>
        <p:nvSpPr>
          <p:cNvPr id="7" name="TextBox 6">
            <a:extLst>
              <a:ext uri="{FF2B5EF4-FFF2-40B4-BE49-F238E27FC236}">
                <a16:creationId xmlns:a16="http://schemas.microsoft.com/office/drawing/2014/main" id="{F8EE0892-2857-054A-5241-39D32A307C79}"/>
              </a:ext>
            </a:extLst>
          </p:cNvPr>
          <p:cNvSpPr txBox="1"/>
          <p:nvPr/>
        </p:nvSpPr>
        <p:spPr>
          <a:xfrm>
            <a:off x="628650" y="2947308"/>
            <a:ext cx="7886698" cy="1269578"/>
          </a:xfrm>
          <a:prstGeom prst="rect">
            <a:avLst/>
          </a:prstGeom>
          <a:noFill/>
        </p:spPr>
        <p:txBody>
          <a:bodyPr wrap="square" rtlCol="0">
            <a:spAutoFit/>
          </a:bodyPr>
          <a:lstStyle/>
          <a:p>
            <a:pPr algn="just"/>
            <a:r>
              <a:rPr lang="en-US" sz="2100" i="1" u="sng" dirty="0"/>
              <a:t>!!!</a:t>
            </a:r>
            <a:r>
              <a:rPr lang="lt-LT" sz="2100" i="1" u="sng" dirty="0"/>
              <a:t> Netiesioginių FN – nekeičiama</a:t>
            </a:r>
            <a:r>
              <a:rPr lang="lt-LT" sz="2100" i="1" dirty="0"/>
              <a:t>, todėl didina</a:t>
            </a:r>
            <a:r>
              <a:rPr lang="en-US" sz="2100" i="1" dirty="0"/>
              <a:t>n</a:t>
            </a:r>
            <a:r>
              <a:rPr lang="lt-LT" sz="2100" i="1" dirty="0"/>
              <a:t>t projekto finansavimą proporcingai turi būti didinamos tiek tiesioginės, tiek netiesioginės išlaidos.</a:t>
            </a:r>
          </a:p>
          <a:p>
            <a:endParaRPr lang="lt-LT" sz="1350" dirty="0"/>
          </a:p>
        </p:txBody>
      </p:sp>
    </p:spTree>
    <p:extLst>
      <p:ext uri="{BB962C8B-B14F-4D97-AF65-F5344CB8AC3E}">
        <p14:creationId xmlns:p14="http://schemas.microsoft.com/office/powerpoint/2010/main" val="2140246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 Same Side Corner Rectangle 21"/>
          <p:cNvSpPr/>
          <p:nvPr/>
        </p:nvSpPr>
        <p:spPr>
          <a:xfrm>
            <a:off x="654744" y="2190750"/>
            <a:ext cx="2615232" cy="2952750"/>
          </a:xfrm>
          <a:prstGeom prst="round2SameRect">
            <a:avLst>
              <a:gd name="adj1" fmla="val 4308"/>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54744" y="3386501"/>
            <a:ext cx="2615232" cy="492443"/>
          </a:xfrm>
          <a:prstGeom prst="rect">
            <a:avLst/>
          </a:prstGeom>
          <a:noFill/>
        </p:spPr>
        <p:txBody>
          <a:bodyPr wrap="square" rtlCol="0">
            <a:spAutoFit/>
          </a:bodyPr>
          <a:lstStyle/>
          <a:p>
            <a:pPr algn="ctr"/>
            <a:r>
              <a:rPr lang="lt-LT" sz="1600" b="1" dirty="0">
                <a:solidFill>
                  <a:schemeClr val="bg1"/>
                </a:solidFill>
              </a:rPr>
              <a:t>Eglė Uleckienė</a:t>
            </a:r>
          </a:p>
          <a:p>
            <a:pPr algn="ctr"/>
            <a:endParaRPr lang="en-US" sz="1000" dirty="0">
              <a:solidFill>
                <a:schemeClr val="bg1"/>
              </a:solidFill>
            </a:endParaRPr>
          </a:p>
        </p:txBody>
      </p:sp>
      <p:grpSp>
        <p:nvGrpSpPr>
          <p:cNvPr id="38" name="Group 4"/>
          <p:cNvGrpSpPr/>
          <p:nvPr/>
        </p:nvGrpSpPr>
        <p:grpSpPr>
          <a:xfrm>
            <a:off x="3336234" y="3926676"/>
            <a:ext cx="1714296" cy="411725"/>
            <a:chOff x="1260131" y="2080491"/>
            <a:chExt cx="1714296" cy="411725"/>
          </a:xfrm>
        </p:grpSpPr>
        <p:sp>
          <p:nvSpPr>
            <p:cNvPr id="39" name="TextBox 38"/>
            <p:cNvSpPr txBox="1"/>
            <p:nvPr/>
          </p:nvSpPr>
          <p:spPr>
            <a:xfrm>
              <a:off x="1815466" y="2080491"/>
              <a:ext cx="603627" cy="184666"/>
            </a:xfrm>
            <a:prstGeom prst="rect">
              <a:avLst/>
            </a:prstGeom>
            <a:noFill/>
          </p:spPr>
          <p:txBody>
            <a:bodyPr wrap="none" lIns="0" tIns="0" rIns="0" bIns="0" rtlCol="0" anchor="ctr">
              <a:spAutoFit/>
            </a:bodyPr>
            <a:lstStyle/>
            <a:p>
              <a:pPr algn="ctr"/>
              <a:r>
                <a:rPr lang="en-US" sz="1200" b="1" dirty="0" err="1">
                  <a:solidFill>
                    <a:schemeClr val="tx1">
                      <a:lumMod val="75000"/>
                      <a:lumOff val="25000"/>
                    </a:schemeClr>
                  </a:solidFill>
                </a:rPr>
                <a:t>Telefonas</a:t>
              </a:r>
              <a:endParaRPr lang="en-US" sz="1200" b="1" dirty="0">
                <a:solidFill>
                  <a:schemeClr val="tx1">
                    <a:lumMod val="75000"/>
                    <a:lumOff val="25000"/>
                  </a:schemeClr>
                </a:solidFill>
              </a:endParaRPr>
            </a:p>
          </p:txBody>
        </p:sp>
        <p:sp>
          <p:nvSpPr>
            <p:cNvPr id="43" name="TextBox 42"/>
            <p:cNvSpPr txBox="1"/>
            <p:nvPr/>
          </p:nvSpPr>
          <p:spPr>
            <a:xfrm>
              <a:off x="1260131" y="2261384"/>
              <a:ext cx="1714296" cy="230832"/>
            </a:xfrm>
            <a:prstGeom prst="rect">
              <a:avLst/>
            </a:prstGeom>
            <a:noFill/>
          </p:spPr>
          <p:txBody>
            <a:bodyPr wrap="square" lIns="0" tIns="0" rtlCol="0" anchor="t">
              <a:spAutoFit/>
            </a:bodyPr>
            <a:lstStyle/>
            <a:p>
              <a:pPr lvl="0" algn="ctr">
                <a:spcBef>
                  <a:spcPct val="20000"/>
                </a:spcBef>
                <a:defRPr/>
              </a:pPr>
              <a:r>
                <a:rPr lang="lt-LT" sz="1200" dirty="0">
                  <a:solidFill>
                    <a:schemeClr val="tx1">
                      <a:lumMod val="75000"/>
                      <a:lumOff val="25000"/>
                    </a:schemeClr>
                  </a:solidFill>
                </a:rPr>
                <a:t>      8608 43782</a:t>
              </a:r>
              <a:endParaRPr lang="en-US" sz="1200" dirty="0">
                <a:solidFill>
                  <a:schemeClr val="tx1">
                    <a:lumMod val="75000"/>
                    <a:lumOff val="25000"/>
                  </a:schemeClr>
                </a:solidFill>
              </a:endParaRPr>
            </a:p>
          </p:txBody>
        </p:sp>
      </p:grpSp>
      <p:grpSp>
        <p:nvGrpSpPr>
          <p:cNvPr id="44" name="Group 5"/>
          <p:cNvGrpSpPr/>
          <p:nvPr/>
        </p:nvGrpSpPr>
        <p:grpSpPr>
          <a:xfrm>
            <a:off x="5183676" y="3927387"/>
            <a:ext cx="1556860" cy="410304"/>
            <a:chOff x="1260131" y="3004304"/>
            <a:chExt cx="1556860" cy="410304"/>
          </a:xfrm>
        </p:grpSpPr>
        <p:sp>
          <p:nvSpPr>
            <p:cNvPr id="45" name="TextBox 44"/>
            <p:cNvSpPr txBox="1"/>
            <p:nvPr/>
          </p:nvSpPr>
          <p:spPr>
            <a:xfrm>
              <a:off x="1506431" y="3004304"/>
              <a:ext cx="1064267" cy="184666"/>
            </a:xfrm>
            <a:prstGeom prst="rect">
              <a:avLst/>
            </a:prstGeom>
            <a:noFill/>
          </p:spPr>
          <p:txBody>
            <a:bodyPr wrap="none" lIns="0" tIns="0" rIns="0" bIns="0" rtlCol="0" anchor="ctr">
              <a:spAutoFit/>
            </a:bodyPr>
            <a:lstStyle/>
            <a:p>
              <a:pPr algn="ctr"/>
              <a:r>
                <a:rPr lang="en-US" sz="1200" b="1" dirty="0">
                  <a:solidFill>
                    <a:schemeClr val="tx1">
                      <a:lumMod val="75000"/>
                      <a:lumOff val="25000"/>
                    </a:schemeClr>
                  </a:solidFill>
                </a:rPr>
                <a:t>El. pa</a:t>
              </a:r>
              <a:r>
                <a:rPr lang="lt-LT" sz="1200" b="1" dirty="0">
                  <a:solidFill>
                    <a:schemeClr val="tx1">
                      <a:lumMod val="75000"/>
                      <a:lumOff val="25000"/>
                    </a:schemeClr>
                  </a:solidFill>
                </a:rPr>
                <a:t>što adresas</a:t>
              </a:r>
              <a:endParaRPr lang="en-US" sz="1200" b="1" dirty="0">
                <a:solidFill>
                  <a:schemeClr val="tx1">
                    <a:lumMod val="75000"/>
                    <a:lumOff val="25000"/>
                  </a:schemeClr>
                </a:solidFill>
              </a:endParaRPr>
            </a:p>
          </p:txBody>
        </p:sp>
        <p:sp>
          <p:nvSpPr>
            <p:cNvPr id="46" name="TextBox 45"/>
            <p:cNvSpPr txBox="1"/>
            <p:nvPr/>
          </p:nvSpPr>
          <p:spPr>
            <a:xfrm>
              <a:off x="1260131" y="3183776"/>
              <a:ext cx="1556860" cy="230832"/>
            </a:xfrm>
            <a:prstGeom prst="rect">
              <a:avLst/>
            </a:prstGeom>
            <a:noFill/>
          </p:spPr>
          <p:txBody>
            <a:bodyPr wrap="square" lIns="0" tIns="0" rtlCol="0" anchor="t">
              <a:spAutoFit/>
            </a:bodyPr>
            <a:lstStyle/>
            <a:p>
              <a:pPr lvl="0" algn="ctr">
                <a:spcBef>
                  <a:spcPct val="20000"/>
                </a:spcBef>
                <a:defRPr/>
              </a:pPr>
              <a:r>
                <a:rPr lang="lt-LT" sz="1200" dirty="0">
                  <a:solidFill>
                    <a:schemeClr val="tx1">
                      <a:lumMod val="75000"/>
                      <a:lumOff val="25000"/>
                    </a:schemeClr>
                  </a:solidFill>
                </a:rPr>
                <a:t>e.</a:t>
              </a:r>
              <a:r>
                <a:rPr lang="en-US" sz="1200" dirty="0">
                  <a:solidFill>
                    <a:schemeClr val="tx1">
                      <a:lumMod val="75000"/>
                      <a:lumOff val="25000"/>
                    </a:schemeClr>
                  </a:solidFill>
                </a:rPr>
                <a:t>u</a:t>
              </a:r>
              <a:r>
                <a:rPr lang="lt-LT" sz="1200" dirty="0">
                  <a:solidFill>
                    <a:schemeClr val="tx1">
                      <a:lumMod val="75000"/>
                      <a:lumOff val="25000"/>
                    </a:schemeClr>
                  </a:solidFill>
                </a:rPr>
                <a:t>leckiene</a:t>
              </a:r>
              <a:r>
                <a:rPr lang="en-US" sz="1200" dirty="0">
                  <a:solidFill>
                    <a:schemeClr val="tx1">
                      <a:lumMod val="75000"/>
                      <a:lumOff val="25000"/>
                    </a:schemeClr>
                  </a:solidFill>
                </a:rPr>
                <a:t>@cpva.lt</a:t>
              </a:r>
            </a:p>
          </p:txBody>
        </p:sp>
      </p:grpSp>
      <p:grpSp>
        <p:nvGrpSpPr>
          <p:cNvPr id="49" name="Group 6"/>
          <p:cNvGrpSpPr/>
          <p:nvPr/>
        </p:nvGrpSpPr>
        <p:grpSpPr>
          <a:xfrm>
            <a:off x="6948609" y="3922866"/>
            <a:ext cx="1556517" cy="604012"/>
            <a:chOff x="1260130" y="3885757"/>
            <a:chExt cx="1556517" cy="604012"/>
          </a:xfrm>
        </p:grpSpPr>
        <p:sp>
          <p:nvSpPr>
            <p:cNvPr id="52" name="TextBox 51"/>
            <p:cNvSpPr txBox="1"/>
            <p:nvPr/>
          </p:nvSpPr>
          <p:spPr>
            <a:xfrm>
              <a:off x="1786781" y="3885757"/>
              <a:ext cx="503216" cy="184666"/>
            </a:xfrm>
            <a:prstGeom prst="rect">
              <a:avLst/>
            </a:prstGeom>
            <a:noFill/>
          </p:spPr>
          <p:txBody>
            <a:bodyPr wrap="none" lIns="0" tIns="0" rIns="0" bIns="0" rtlCol="0" anchor="ctr">
              <a:spAutoFit/>
            </a:bodyPr>
            <a:lstStyle/>
            <a:p>
              <a:pPr algn="ctr"/>
              <a:r>
                <a:rPr lang="lt-LT" sz="1200" b="1" dirty="0">
                  <a:solidFill>
                    <a:schemeClr val="tx1">
                      <a:lumMod val="75000"/>
                      <a:lumOff val="25000"/>
                    </a:schemeClr>
                  </a:solidFill>
                </a:rPr>
                <a:t>Adresas</a:t>
              </a:r>
              <a:endParaRPr lang="en-US" sz="1200" b="1" dirty="0">
                <a:solidFill>
                  <a:schemeClr val="tx1">
                    <a:lumMod val="75000"/>
                    <a:lumOff val="25000"/>
                  </a:schemeClr>
                </a:solidFill>
              </a:endParaRPr>
            </a:p>
          </p:txBody>
        </p:sp>
        <p:sp>
          <p:nvSpPr>
            <p:cNvPr id="53" name="TextBox 52"/>
            <p:cNvSpPr txBox="1"/>
            <p:nvPr/>
          </p:nvSpPr>
          <p:spPr>
            <a:xfrm>
              <a:off x="1260130" y="4074271"/>
              <a:ext cx="1556517" cy="415498"/>
            </a:xfrm>
            <a:prstGeom prst="rect">
              <a:avLst/>
            </a:prstGeom>
            <a:noFill/>
          </p:spPr>
          <p:txBody>
            <a:bodyPr wrap="square" lIns="0" tIns="0" rtlCol="0" anchor="t">
              <a:spAutoFit/>
            </a:bodyPr>
            <a:lstStyle/>
            <a:p>
              <a:pPr lvl="0" algn="ctr">
                <a:spcBef>
                  <a:spcPct val="20000"/>
                </a:spcBef>
                <a:defRPr/>
              </a:pPr>
              <a:r>
                <a:rPr lang="en-US" sz="1200" dirty="0">
                  <a:solidFill>
                    <a:schemeClr val="tx1">
                      <a:lumMod val="75000"/>
                      <a:lumOff val="25000"/>
                    </a:schemeClr>
                  </a:solidFill>
                </a:rPr>
                <a:t>S. </a:t>
              </a:r>
              <a:r>
                <a:rPr lang="en-US" sz="1200" dirty="0" err="1">
                  <a:solidFill>
                    <a:schemeClr val="tx1">
                      <a:lumMod val="75000"/>
                      <a:lumOff val="25000"/>
                    </a:schemeClr>
                  </a:solidFill>
                </a:rPr>
                <a:t>Konarskio</a:t>
              </a:r>
              <a:r>
                <a:rPr lang="en-US" sz="1200" dirty="0">
                  <a:solidFill>
                    <a:schemeClr val="tx1">
                      <a:lumMod val="75000"/>
                      <a:lumOff val="25000"/>
                    </a:schemeClr>
                  </a:solidFill>
                </a:rPr>
                <a:t> g. 13, Vilnius</a:t>
              </a:r>
            </a:p>
          </p:txBody>
        </p:sp>
      </p:grpSp>
      <p:sp>
        <p:nvSpPr>
          <p:cNvPr id="56" name="Rounded Rectangle 55"/>
          <p:cNvSpPr/>
          <p:nvPr/>
        </p:nvSpPr>
        <p:spPr>
          <a:xfrm>
            <a:off x="3923579" y="3237561"/>
            <a:ext cx="539606" cy="5241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lumMod val="75000"/>
                  <a:lumOff val="25000"/>
                </a:schemeClr>
              </a:solidFill>
              <a:latin typeface="FontAwesome" pitchFamily="2" charset="0"/>
            </a:endParaRPr>
          </a:p>
        </p:txBody>
      </p:sp>
      <p:sp>
        <p:nvSpPr>
          <p:cNvPr id="59" name="Rounded Rectangle 58"/>
          <p:cNvSpPr/>
          <p:nvPr/>
        </p:nvSpPr>
        <p:spPr>
          <a:xfrm>
            <a:off x="5692303" y="3237561"/>
            <a:ext cx="539606" cy="5241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lumMod val="75000"/>
                  <a:lumOff val="25000"/>
                </a:schemeClr>
              </a:solidFill>
            </a:endParaRPr>
          </a:p>
        </p:txBody>
      </p:sp>
      <p:sp>
        <p:nvSpPr>
          <p:cNvPr id="62" name="Rounded Rectangle 61"/>
          <p:cNvSpPr/>
          <p:nvPr/>
        </p:nvSpPr>
        <p:spPr>
          <a:xfrm>
            <a:off x="7457064" y="3237561"/>
            <a:ext cx="539606" cy="52416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endParaRPr>
          </a:p>
        </p:txBody>
      </p:sp>
      <p:pic>
        <p:nvPicPr>
          <p:cNvPr id="8" name="Picture Placeholder 7" descr="Diagram&#10;&#10;Description automatically generated">
            <a:extLst>
              <a:ext uri="{FF2B5EF4-FFF2-40B4-BE49-F238E27FC236}">
                <a16:creationId xmlns:a16="http://schemas.microsoft.com/office/drawing/2014/main" id="{36F8E44A-75B7-0B8C-985C-7CF71AEAB8A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578" b="27578"/>
          <a:stretch>
            <a:fillRect/>
          </a:stretch>
        </p:blipFill>
        <p:spPr/>
      </p:pic>
      <p:pic>
        <p:nvPicPr>
          <p:cNvPr id="34" name="Picture 33"/>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249976" y="2215337"/>
            <a:ext cx="1348433" cy="1284303"/>
          </a:xfrm>
          <a:prstGeom prst="rect">
            <a:avLst/>
          </a:prstGeom>
        </p:spPr>
      </p:pic>
      <p:sp>
        <p:nvSpPr>
          <p:cNvPr id="24" name="Freeform 23"/>
          <p:cNvSpPr>
            <a:spLocks noEditPoints="1"/>
          </p:cNvSpPr>
          <p:nvPr/>
        </p:nvSpPr>
        <p:spPr bwMode="auto">
          <a:xfrm>
            <a:off x="4017243" y="3300878"/>
            <a:ext cx="352277" cy="397523"/>
          </a:xfrm>
          <a:custGeom>
            <a:avLst/>
            <a:gdLst/>
            <a:ahLst/>
            <a:cxnLst>
              <a:cxn ang="0">
                <a:pos x="256" y="248"/>
              </a:cxn>
              <a:cxn ang="0">
                <a:pos x="247" y="253"/>
              </a:cxn>
              <a:cxn ang="0">
                <a:pos x="242" y="244"/>
              </a:cxn>
              <a:cxn ang="0">
                <a:pos x="236" y="204"/>
              </a:cxn>
              <a:cxn ang="0">
                <a:pos x="214" y="199"/>
              </a:cxn>
              <a:cxn ang="0">
                <a:pos x="171" y="236"/>
              </a:cxn>
              <a:cxn ang="0">
                <a:pos x="127" y="281"/>
              </a:cxn>
              <a:cxn ang="0">
                <a:pos x="68" y="299"/>
              </a:cxn>
              <a:cxn ang="0">
                <a:pos x="62" y="298"/>
              </a:cxn>
              <a:cxn ang="0">
                <a:pos x="12" y="274"/>
              </a:cxn>
              <a:cxn ang="0">
                <a:pos x="16" y="225"/>
              </a:cxn>
              <a:cxn ang="0">
                <a:pos x="9" y="215"/>
              </a:cxn>
              <a:cxn ang="0">
                <a:pos x="12" y="191"/>
              </a:cxn>
              <a:cxn ang="0">
                <a:pos x="60" y="154"/>
              </a:cxn>
              <a:cxn ang="0">
                <a:pos x="71" y="151"/>
              </a:cxn>
              <a:cxn ang="0">
                <a:pos x="84" y="158"/>
              </a:cxn>
              <a:cxn ang="0">
                <a:pos x="102" y="181"/>
              </a:cxn>
              <a:cxn ang="0">
                <a:pos x="150" y="146"/>
              </a:cxn>
              <a:cxn ang="0">
                <a:pos x="184" y="98"/>
              </a:cxn>
              <a:cxn ang="0">
                <a:pos x="161" y="79"/>
              </a:cxn>
              <a:cxn ang="0">
                <a:pos x="158" y="56"/>
              </a:cxn>
              <a:cxn ang="0">
                <a:pos x="194" y="7"/>
              </a:cxn>
              <a:cxn ang="0">
                <a:pos x="208" y="0"/>
              </a:cxn>
              <a:cxn ang="0">
                <a:pos x="218" y="3"/>
              </a:cxn>
              <a:cxn ang="0">
                <a:pos x="246" y="25"/>
              </a:cxn>
              <a:cxn ang="0">
                <a:pos x="246" y="25"/>
              </a:cxn>
              <a:cxn ang="0">
                <a:pos x="247" y="25"/>
              </a:cxn>
              <a:cxn ang="0">
                <a:pos x="247" y="26"/>
              </a:cxn>
              <a:cxn ang="0">
                <a:pos x="247" y="26"/>
              </a:cxn>
              <a:cxn ang="0">
                <a:pos x="248" y="27"/>
              </a:cxn>
              <a:cxn ang="0">
                <a:pos x="248" y="27"/>
              </a:cxn>
              <a:cxn ang="0">
                <a:pos x="249" y="29"/>
              </a:cxn>
              <a:cxn ang="0">
                <a:pos x="249" y="29"/>
              </a:cxn>
              <a:cxn ang="0">
                <a:pos x="181" y="178"/>
              </a:cxn>
              <a:cxn ang="0">
                <a:pos x="49" y="248"/>
              </a:cxn>
              <a:cxn ang="0">
                <a:pos x="49" y="248"/>
              </a:cxn>
              <a:cxn ang="0">
                <a:pos x="34" y="246"/>
              </a:cxn>
              <a:cxn ang="0">
                <a:pos x="34" y="246"/>
              </a:cxn>
              <a:cxn ang="0">
                <a:pos x="33" y="246"/>
              </a:cxn>
              <a:cxn ang="0">
                <a:pos x="32" y="246"/>
              </a:cxn>
              <a:cxn ang="0">
                <a:pos x="32" y="245"/>
              </a:cxn>
              <a:cxn ang="0">
                <a:pos x="31" y="245"/>
              </a:cxn>
              <a:cxn ang="0">
                <a:pos x="31" y="244"/>
              </a:cxn>
              <a:cxn ang="0">
                <a:pos x="30" y="244"/>
              </a:cxn>
              <a:cxn ang="0">
                <a:pos x="30" y="244"/>
              </a:cxn>
              <a:cxn ang="0">
                <a:pos x="26" y="238"/>
              </a:cxn>
              <a:cxn ang="0">
                <a:pos x="24" y="266"/>
              </a:cxn>
              <a:cxn ang="0">
                <a:pos x="120" y="269"/>
              </a:cxn>
              <a:cxn ang="0">
                <a:pos x="159" y="228"/>
              </a:cxn>
              <a:cxn ang="0">
                <a:pos x="212" y="184"/>
              </a:cxn>
              <a:cxn ang="0">
                <a:pos x="247" y="194"/>
              </a:cxn>
              <a:cxn ang="0">
                <a:pos x="256" y="248"/>
              </a:cxn>
              <a:cxn ang="0">
                <a:pos x="256" y="248"/>
              </a:cxn>
              <a:cxn ang="0">
                <a:pos x="256" y="248"/>
              </a:cxn>
            </a:cxnLst>
            <a:rect l="0" t="0" r="r" b="b"/>
            <a:pathLst>
              <a:path w="265" h="299">
                <a:moveTo>
                  <a:pt x="256" y="248"/>
                </a:moveTo>
                <a:cubicBezTo>
                  <a:pt x="255" y="252"/>
                  <a:pt x="251" y="254"/>
                  <a:pt x="247" y="253"/>
                </a:cubicBezTo>
                <a:cubicBezTo>
                  <a:pt x="243" y="252"/>
                  <a:pt x="241" y="248"/>
                  <a:pt x="242" y="244"/>
                </a:cubicBezTo>
                <a:cubicBezTo>
                  <a:pt x="246" y="227"/>
                  <a:pt x="244" y="212"/>
                  <a:pt x="236" y="204"/>
                </a:cubicBezTo>
                <a:cubicBezTo>
                  <a:pt x="231" y="199"/>
                  <a:pt x="224" y="197"/>
                  <a:pt x="214" y="199"/>
                </a:cubicBezTo>
                <a:cubicBezTo>
                  <a:pt x="196" y="202"/>
                  <a:pt x="184" y="218"/>
                  <a:pt x="171" y="236"/>
                </a:cubicBezTo>
                <a:cubicBezTo>
                  <a:pt x="159" y="252"/>
                  <a:pt x="146" y="269"/>
                  <a:pt x="127" y="281"/>
                </a:cubicBezTo>
                <a:cubicBezTo>
                  <a:pt x="109" y="292"/>
                  <a:pt x="88" y="299"/>
                  <a:pt x="68" y="299"/>
                </a:cubicBezTo>
                <a:cubicBezTo>
                  <a:pt x="66" y="299"/>
                  <a:pt x="64" y="299"/>
                  <a:pt x="62" y="298"/>
                </a:cubicBezTo>
                <a:cubicBezTo>
                  <a:pt x="40" y="297"/>
                  <a:pt x="22" y="288"/>
                  <a:pt x="12" y="274"/>
                </a:cubicBezTo>
                <a:cubicBezTo>
                  <a:pt x="0" y="256"/>
                  <a:pt x="7" y="238"/>
                  <a:pt x="16" y="225"/>
                </a:cubicBezTo>
                <a:cubicBezTo>
                  <a:pt x="9" y="215"/>
                  <a:pt x="9" y="215"/>
                  <a:pt x="9" y="215"/>
                </a:cubicBezTo>
                <a:cubicBezTo>
                  <a:pt x="3" y="208"/>
                  <a:pt x="5" y="197"/>
                  <a:pt x="12" y="191"/>
                </a:cubicBezTo>
                <a:cubicBezTo>
                  <a:pt x="60" y="154"/>
                  <a:pt x="60" y="154"/>
                  <a:pt x="60" y="154"/>
                </a:cubicBezTo>
                <a:cubicBezTo>
                  <a:pt x="63" y="152"/>
                  <a:pt x="67" y="151"/>
                  <a:pt x="71" y="151"/>
                </a:cubicBezTo>
                <a:cubicBezTo>
                  <a:pt x="76" y="151"/>
                  <a:pt x="81" y="153"/>
                  <a:pt x="84" y="158"/>
                </a:cubicBezTo>
                <a:cubicBezTo>
                  <a:pt x="102" y="181"/>
                  <a:pt x="102" y="181"/>
                  <a:pt x="102" y="181"/>
                </a:cubicBezTo>
                <a:cubicBezTo>
                  <a:pt x="116" y="175"/>
                  <a:pt x="132" y="164"/>
                  <a:pt x="150" y="146"/>
                </a:cubicBezTo>
                <a:cubicBezTo>
                  <a:pt x="168" y="128"/>
                  <a:pt x="178" y="112"/>
                  <a:pt x="184" y="98"/>
                </a:cubicBezTo>
                <a:cubicBezTo>
                  <a:pt x="161" y="79"/>
                  <a:pt x="161" y="79"/>
                  <a:pt x="161" y="79"/>
                </a:cubicBezTo>
                <a:cubicBezTo>
                  <a:pt x="153" y="74"/>
                  <a:pt x="152" y="63"/>
                  <a:pt x="158" y="56"/>
                </a:cubicBezTo>
                <a:cubicBezTo>
                  <a:pt x="194" y="7"/>
                  <a:pt x="194" y="7"/>
                  <a:pt x="194" y="7"/>
                </a:cubicBezTo>
                <a:cubicBezTo>
                  <a:pt x="197" y="2"/>
                  <a:pt x="202" y="0"/>
                  <a:pt x="208" y="0"/>
                </a:cubicBezTo>
                <a:cubicBezTo>
                  <a:pt x="212" y="0"/>
                  <a:pt x="215" y="1"/>
                  <a:pt x="218" y="3"/>
                </a:cubicBezTo>
                <a:cubicBezTo>
                  <a:pt x="246" y="25"/>
                  <a:pt x="246" y="25"/>
                  <a:pt x="246" y="25"/>
                </a:cubicBezTo>
                <a:cubicBezTo>
                  <a:pt x="246" y="25"/>
                  <a:pt x="246" y="25"/>
                  <a:pt x="246" y="25"/>
                </a:cubicBezTo>
                <a:cubicBezTo>
                  <a:pt x="246" y="25"/>
                  <a:pt x="246" y="25"/>
                  <a:pt x="247" y="25"/>
                </a:cubicBezTo>
                <a:cubicBezTo>
                  <a:pt x="247" y="26"/>
                  <a:pt x="247" y="26"/>
                  <a:pt x="247" y="26"/>
                </a:cubicBezTo>
                <a:cubicBezTo>
                  <a:pt x="247" y="26"/>
                  <a:pt x="247" y="26"/>
                  <a:pt x="247" y="26"/>
                </a:cubicBezTo>
                <a:cubicBezTo>
                  <a:pt x="248" y="27"/>
                  <a:pt x="248" y="27"/>
                  <a:pt x="248" y="27"/>
                </a:cubicBezTo>
                <a:cubicBezTo>
                  <a:pt x="248" y="27"/>
                  <a:pt x="248" y="27"/>
                  <a:pt x="248" y="27"/>
                </a:cubicBezTo>
                <a:cubicBezTo>
                  <a:pt x="248" y="28"/>
                  <a:pt x="248" y="28"/>
                  <a:pt x="249" y="29"/>
                </a:cubicBezTo>
                <a:cubicBezTo>
                  <a:pt x="249" y="29"/>
                  <a:pt x="249" y="29"/>
                  <a:pt x="249" y="29"/>
                </a:cubicBezTo>
                <a:cubicBezTo>
                  <a:pt x="249" y="31"/>
                  <a:pt x="265" y="93"/>
                  <a:pt x="181" y="178"/>
                </a:cubicBezTo>
                <a:cubicBezTo>
                  <a:pt x="121" y="239"/>
                  <a:pt x="72" y="248"/>
                  <a:pt x="49" y="248"/>
                </a:cubicBezTo>
                <a:cubicBezTo>
                  <a:pt x="49" y="248"/>
                  <a:pt x="49" y="248"/>
                  <a:pt x="49" y="248"/>
                </a:cubicBezTo>
                <a:cubicBezTo>
                  <a:pt x="40" y="248"/>
                  <a:pt x="34" y="246"/>
                  <a:pt x="34" y="246"/>
                </a:cubicBezTo>
                <a:cubicBezTo>
                  <a:pt x="34" y="246"/>
                  <a:pt x="34" y="246"/>
                  <a:pt x="34" y="246"/>
                </a:cubicBezTo>
                <a:cubicBezTo>
                  <a:pt x="33" y="246"/>
                  <a:pt x="33" y="246"/>
                  <a:pt x="33" y="246"/>
                </a:cubicBezTo>
                <a:cubicBezTo>
                  <a:pt x="33" y="246"/>
                  <a:pt x="33" y="246"/>
                  <a:pt x="32" y="246"/>
                </a:cubicBezTo>
                <a:cubicBezTo>
                  <a:pt x="32" y="245"/>
                  <a:pt x="32" y="245"/>
                  <a:pt x="32" y="245"/>
                </a:cubicBezTo>
                <a:cubicBezTo>
                  <a:pt x="31" y="245"/>
                  <a:pt x="31" y="245"/>
                  <a:pt x="31" y="245"/>
                </a:cubicBezTo>
                <a:cubicBezTo>
                  <a:pt x="31" y="245"/>
                  <a:pt x="31" y="244"/>
                  <a:pt x="31" y="244"/>
                </a:cubicBezTo>
                <a:cubicBezTo>
                  <a:pt x="30" y="244"/>
                  <a:pt x="30" y="244"/>
                  <a:pt x="30" y="244"/>
                </a:cubicBezTo>
                <a:cubicBezTo>
                  <a:pt x="30" y="244"/>
                  <a:pt x="30" y="244"/>
                  <a:pt x="30" y="244"/>
                </a:cubicBezTo>
                <a:cubicBezTo>
                  <a:pt x="26" y="238"/>
                  <a:pt x="26" y="238"/>
                  <a:pt x="26" y="238"/>
                </a:cubicBezTo>
                <a:cubicBezTo>
                  <a:pt x="21" y="245"/>
                  <a:pt x="17" y="256"/>
                  <a:pt x="24" y="266"/>
                </a:cubicBezTo>
                <a:cubicBezTo>
                  <a:pt x="38" y="286"/>
                  <a:pt x="82" y="292"/>
                  <a:pt x="120" y="269"/>
                </a:cubicBezTo>
                <a:cubicBezTo>
                  <a:pt x="136" y="258"/>
                  <a:pt x="148" y="243"/>
                  <a:pt x="159" y="228"/>
                </a:cubicBezTo>
                <a:cubicBezTo>
                  <a:pt x="174" y="208"/>
                  <a:pt x="188" y="189"/>
                  <a:pt x="212" y="184"/>
                </a:cubicBezTo>
                <a:cubicBezTo>
                  <a:pt x="226" y="182"/>
                  <a:pt x="238" y="185"/>
                  <a:pt x="247" y="194"/>
                </a:cubicBezTo>
                <a:cubicBezTo>
                  <a:pt x="258" y="206"/>
                  <a:pt x="261" y="226"/>
                  <a:pt x="256" y="248"/>
                </a:cubicBezTo>
                <a:close/>
                <a:moveTo>
                  <a:pt x="256" y="248"/>
                </a:moveTo>
                <a:cubicBezTo>
                  <a:pt x="256" y="248"/>
                  <a:pt x="256" y="248"/>
                  <a:pt x="256" y="24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25" name="Group 24"/>
          <p:cNvGrpSpPr/>
          <p:nvPr/>
        </p:nvGrpSpPr>
        <p:grpSpPr>
          <a:xfrm>
            <a:off x="5810954" y="3347311"/>
            <a:ext cx="302304" cy="302304"/>
            <a:chOff x="3721100" y="6330951"/>
            <a:chExt cx="530225" cy="530225"/>
          </a:xfrm>
          <a:solidFill>
            <a:schemeClr val="bg1"/>
          </a:solidFill>
        </p:grpSpPr>
        <p:sp>
          <p:nvSpPr>
            <p:cNvPr id="26" name="Freeform 25"/>
            <p:cNvSpPr>
              <a:spLocks noEditPoints="1"/>
            </p:cNvSpPr>
            <p:nvPr/>
          </p:nvSpPr>
          <p:spPr bwMode="auto">
            <a:xfrm>
              <a:off x="3959225" y="6383338"/>
              <a:ext cx="292100" cy="469900"/>
            </a:xfrm>
            <a:custGeom>
              <a:avLst/>
              <a:gdLst/>
              <a:ahLst/>
              <a:cxnLst>
                <a:cxn ang="0">
                  <a:pos x="126" y="33"/>
                </a:cxn>
                <a:cxn ang="0">
                  <a:pos x="122" y="34"/>
                </a:cxn>
                <a:cxn ang="0">
                  <a:pos x="101" y="36"/>
                </a:cxn>
                <a:cxn ang="0">
                  <a:pos x="95" y="46"/>
                </a:cxn>
                <a:cxn ang="0">
                  <a:pos x="90" y="44"/>
                </a:cxn>
                <a:cxn ang="0">
                  <a:pos x="73" y="29"/>
                </a:cxn>
                <a:cxn ang="0">
                  <a:pos x="70" y="21"/>
                </a:cxn>
                <a:cxn ang="0">
                  <a:pos x="67" y="12"/>
                </a:cxn>
                <a:cxn ang="0">
                  <a:pos x="56" y="2"/>
                </a:cxn>
                <a:cxn ang="0">
                  <a:pos x="43" y="0"/>
                </a:cxn>
                <a:cxn ang="0">
                  <a:pos x="43" y="6"/>
                </a:cxn>
                <a:cxn ang="0">
                  <a:pos x="56" y="18"/>
                </a:cxn>
                <a:cxn ang="0">
                  <a:pos x="62" y="25"/>
                </a:cxn>
                <a:cxn ang="0">
                  <a:pos x="55" y="29"/>
                </a:cxn>
                <a:cxn ang="0">
                  <a:pos x="49" y="27"/>
                </a:cxn>
                <a:cxn ang="0">
                  <a:pos x="41" y="24"/>
                </a:cxn>
                <a:cxn ang="0">
                  <a:pos x="41" y="17"/>
                </a:cxn>
                <a:cxn ang="0">
                  <a:pos x="30" y="12"/>
                </a:cxn>
                <a:cxn ang="0">
                  <a:pos x="27" y="28"/>
                </a:cxn>
                <a:cxn ang="0">
                  <a:pos x="15" y="31"/>
                </a:cxn>
                <a:cxn ang="0">
                  <a:pos x="17" y="40"/>
                </a:cxn>
                <a:cxn ang="0">
                  <a:pos x="31" y="42"/>
                </a:cxn>
                <a:cxn ang="0">
                  <a:pos x="34" y="28"/>
                </a:cxn>
                <a:cxn ang="0">
                  <a:pos x="45" y="30"/>
                </a:cxn>
                <a:cxn ang="0">
                  <a:pos x="51" y="33"/>
                </a:cxn>
                <a:cxn ang="0">
                  <a:pos x="60" y="33"/>
                </a:cxn>
                <a:cxn ang="0">
                  <a:pos x="66" y="45"/>
                </a:cxn>
                <a:cxn ang="0">
                  <a:pos x="82" y="62"/>
                </a:cxn>
                <a:cxn ang="0">
                  <a:pos x="81" y="68"/>
                </a:cxn>
                <a:cxn ang="0">
                  <a:pos x="68" y="66"/>
                </a:cxn>
                <a:cxn ang="0">
                  <a:pos x="45" y="78"/>
                </a:cxn>
                <a:cxn ang="0">
                  <a:pos x="29" y="97"/>
                </a:cxn>
                <a:cxn ang="0">
                  <a:pos x="27" y="106"/>
                </a:cxn>
                <a:cxn ang="0">
                  <a:pos x="21" y="106"/>
                </a:cxn>
                <a:cxn ang="0">
                  <a:pos x="11" y="101"/>
                </a:cxn>
                <a:cxn ang="0">
                  <a:pos x="0" y="106"/>
                </a:cxn>
                <a:cxn ang="0">
                  <a:pos x="3" y="117"/>
                </a:cxn>
                <a:cxn ang="0">
                  <a:pos x="7" y="112"/>
                </a:cxn>
                <a:cxn ang="0">
                  <a:pos x="15" y="111"/>
                </a:cxn>
                <a:cxn ang="0">
                  <a:pos x="15" y="121"/>
                </a:cxn>
                <a:cxn ang="0">
                  <a:pos x="21" y="123"/>
                </a:cxn>
                <a:cxn ang="0">
                  <a:pos x="28" y="131"/>
                </a:cxn>
                <a:cxn ang="0">
                  <a:pos x="39" y="128"/>
                </a:cxn>
                <a:cxn ang="0">
                  <a:pos x="51" y="130"/>
                </a:cxn>
                <a:cxn ang="0">
                  <a:pos x="66" y="134"/>
                </a:cxn>
                <a:cxn ang="0">
                  <a:pos x="73" y="134"/>
                </a:cxn>
                <a:cxn ang="0">
                  <a:pos x="85" y="148"/>
                </a:cxn>
                <a:cxn ang="0">
                  <a:pos x="109" y="162"/>
                </a:cxn>
                <a:cxn ang="0">
                  <a:pos x="93" y="191"/>
                </a:cxn>
                <a:cxn ang="0">
                  <a:pos x="77" y="199"/>
                </a:cxn>
                <a:cxn ang="0">
                  <a:pos x="71" y="215"/>
                </a:cxn>
                <a:cxn ang="0">
                  <a:pos x="48" y="231"/>
                </a:cxn>
                <a:cxn ang="0">
                  <a:pos x="45" y="240"/>
                </a:cxn>
                <a:cxn ang="0">
                  <a:pos x="149" y="108"/>
                </a:cxn>
                <a:cxn ang="0">
                  <a:pos x="126" y="33"/>
                </a:cxn>
                <a:cxn ang="0">
                  <a:pos x="126" y="33"/>
                </a:cxn>
                <a:cxn ang="0">
                  <a:pos x="126" y="33"/>
                </a:cxn>
              </a:cxnLst>
              <a:rect l="0" t="0" r="r" b="b"/>
              <a:pathLst>
                <a:path w="149" h="240">
                  <a:moveTo>
                    <a:pt x="126" y="33"/>
                  </a:moveTo>
                  <a:cubicBezTo>
                    <a:pt x="122" y="34"/>
                    <a:pt x="122" y="34"/>
                    <a:pt x="122" y="34"/>
                  </a:cubicBezTo>
                  <a:cubicBezTo>
                    <a:pt x="101" y="36"/>
                    <a:pt x="101" y="36"/>
                    <a:pt x="101" y="36"/>
                  </a:cubicBezTo>
                  <a:cubicBezTo>
                    <a:pt x="95" y="46"/>
                    <a:pt x="95" y="46"/>
                    <a:pt x="95" y="46"/>
                  </a:cubicBezTo>
                  <a:cubicBezTo>
                    <a:pt x="90" y="44"/>
                    <a:pt x="90" y="44"/>
                    <a:pt x="90" y="44"/>
                  </a:cubicBezTo>
                  <a:cubicBezTo>
                    <a:pt x="73" y="29"/>
                    <a:pt x="73" y="29"/>
                    <a:pt x="73" y="29"/>
                  </a:cubicBezTo>
                  <a:cubicBezTo>
                    <a:pt x="70" y="21"/>
                    <a:pt x="70" y="21"/>
                    <a:pt x="70" y="21"/>
                  </a:cubicBezTo>
                  <a:cubicBezTo>
                    <a:pt x="67" y="12"/>
                    <a:pt x="67" y="12"/>
                    <a:pt x="67" y="12"/>
                  </a:cubicBezTo>
                  <a:cubicBezTo>
                    <a:pt x="56" y="2"/>
                    <a:pt x="56" y="2"/>
                    <a:pt x="56" y="2"/>
                  </a:cubicBezTo>
                  <a:cubicBezTo>
                    <a:pt x="43" y="0"/>
                    <a:pt x="43" y="0"/>
                    <a:pt x="43" y="0"/>
                  </a:cubicBezTo>
                  <a:cubicBezTo>
                    <a:pt x="43" y="6"/>
                    <a:pt x="43" y="6"/>
                    <a:pt x="43" y="6"/>
                  </a:cubicBezTo>
                  <a:cubicBezTo>
                    <a:pt x="56" y="18"/>
                    <a:pt x="56" y="18"/>
                    <a:pt x="56" y="18"/>
                  </a:cubicBezTo>
                  <a:cubicBezTo>
                    <a:pt x="62" y="25"/>
                    <a:pt x="62" y="25"/>
                    <a:pt x="62" y="25"/>
                  </a:cubicBezTo>
                  <a:cubicBezTo>
                    <a:pt x="55" y="29"/>
                    <a:pt x="55" y="29"/>
                    <a:pt x="55" y="29"/>
                  </a:cubicBezTo>
                  <a:cubicBezTo>
                    <a:pt x="49" y="27"/>
                    <a:pt x="49" y="27"/>
                    <a:pt x="49" y="27"/>
                  </a:cubicBezTo>
                  <a:cubicBezTo>
                    <a:pt x="41" y="24"/>
                    <a:pt x="41" y="24"/>
                    <a:pt x="41" y="24"/>
                  </a:cubicBezTo>
                  <a:cubicBezTo>
                    <a:pt x="41" y="17"/>
                    <a:pt x="41" y="17"/>
                    <a:pt x="41" y="17"/>
                  </a:cubicBezTo>
                  <a:cubicBezTo>
                    <a:pt x="30" y="12"/>
                    <a:pt x="30" y="12"/>
                    <a:pt x="30" y="12"/>
                  </a:cubicBezTo>
                  <a:cubicBezTo>
                    <a:pt x="27" y="28"/>
                    <a:pt x="27" y="28"/>
                    <a:pt x="27" y="28"/>
                  </a:cubicBezTo>
                  <a:cubicBezTo>
                    <a:pt x="15" y="31"/>
                    <a:pt x="15" y="31"/>
                    <a:pt x="15" y="31"/>
                  </a:cubicBezTo>
                  <a:cubicBezTo>
                    <a:pt x="17" y="40"/>
                    <a:pt x="17" y="40"/>
                    <a:pt x="17" y="40"/>
                  </a:cubicBezTo>
                  <a:cubicBezTo>
                    <a:pt x="31" y="42"/>
                    <a:pt x="31" y="42"/>
                    <a:pt x="31" y="42"/>
                  </a:cubicBezTo>
                  <a:cubicBezTo>
                    <a:pt x="34" y="28"/>
                    <a:pt x="34" y="28"/>
                    <a:pt x="34" y="28"/>
                  </a:cubicBezTo>
                  <a:cubicBezTo>
                    <a:pt x="45" y="30"/>
                    <a:pt x="45" y="30"/>
                    <a:pt x="45" y="30"/>
                  </a:cubicBezTo>
                  <a:cubicBezTo>
                    <a:pt x="51" y="33"/>
                    <a:pt x="51" y="33"/>
                    <a:pt x="51" y="33"/>
                  </a:cubicBezTo>
                  <a:cubicBezTo>
                    <a:pt x="60" y="33"/>
                    <a:pt x="60" y="33"/>
                    <a:pt x="60" y="33"/>
                  </a:cubicBezTo>
                  <a:cubicBezTo>
                    <a:pt x="66" y="45"/>
                    <a:pt x="66" y="45"/>
                    <a:pt x="66" y="45"/>
                  </a:cubicBezTo>
                  <a:cubicBezTo>
                    <a:pt x="82" y="62"/>
                    <a:pt x="82" y="62"/>
                    <a:pt x="82" y="62"/>
                  </a:cubicBezTo>
                  <a:cubicBezTo>
                    <a:pt x="81" y="68"/>
                    <a:pt x="81" y="68"/>
                    <a:pt x="81" y="68"/>
                  </a:cubicBezTo>
                  <a:cubicBezTo>
                    <a:pt x="68" y="66"/>
                    <a:pt x="68" y="66"/>
                    <a:pt x="68" y="66"/>
                  </a:cubicBezTo>
                  <a:cubicBezTo>
                    <a:pt x="45" y="78"/>
                    <a:pt x="45" y="78"/>
                    <a:pt x="45" y="78"/>
                  </a:cubicBezTo>
                  <a:cubicBezTo>
                    <a:pt x="29" y="97"/>
                    <a:pt x="29" y="97"/>
                    <a:pt x="29" y="97"/>
                  </a:cubicBezTo>
                  <a:cubicBezTo>
                    <a:pt x="27" y="106"/>
                    <a:pt x="27" y="106"/>
                    <a:pt x="27" y="106"/>
                  </a:cubicBezTo>
                  <a:cubicBezTo>
                    <a:pt x="21" y="106"/>
                    <a:pt x="21" y="106"/>
                    <a:pt x="21" y="106"/>
                  </a:cubicBezTo>
                  <a:cubicBezTo>
                    <a:pt x="11" y="101"/>
                    <a:pt x="11" y="101"/>
                    <a:pt x="11" y="101"/>
                  </a:cubicBezTo>
                  <a:cubicBezTo>
                    <a:pt x="0" y="106"/>
                    <a:pt x="0" y="106"/>
                    <a:pt x="0" y="106"/>
                  </a:cubicBezTo>
                  <a:cubicBezTo>
                    <a:pt x="3" y="117"/>
                    <a:pt x="3" y="117"/>
                    <a:pt x="3" y="117"/>
                  </a:cubicBezTo>
                  <a:cubicBezTo>
                    <a:pt x="7" y="112"/>
                    <a:pt x="7" y="112"/>
                    <a:pt x="7" y="112"/>
                  </a:cubicBezTo>
                  <a:cubicBezTo>
                    <a:pt x="15" y="111"/>
                    <a:pt x="15" y="111"/>
                    <a:pt x="15" y="111"/>
                  </a:cubicBezTo>
                  <a:cubicBezTo>
                    <a:pt x="15" y="121"/>
                    <a:pt x="15" y="121"/>
                    <a:pt x="15" y="121"/>
                  </a:cubicBezTo>
                  <a:cubicBezTo>
                    <a:pt x="21" y="123"/>
                    <a:pt x="21" y="123"/>
                    <a:pt x="21" y="123"/>
                  </a:cubicBezTo>
                  <a:cubicBezTo>
                    <a:pt x="28" y="131"/>
                    <a:pt x="28" y="131"/>
                    <a:pt x="28" y="131"/>
                  </a:cubicBezTo>
                  <a:cubicBezTo>
                    <a:pt x="39" y="128"/>
                    <a:pt x="39" y="128"/>
                    <a:pt x="39" y="128"/>
                  </a:cubicBezTo>
                  <a:cubicBezTo>
                    <a:pt x="51" y="130"/>
                    <a:pt x="51" y="130"/>
                    <a:pt x="51" y="130"/>
                  </a:cubicBezTo>
                  <a:cubicBezTo>
                    <a:pt x="66" y="134"/>
                    <a:pt x="66" y="134"/>
                    <a:pt x="66" y="134"/>
                  </a:cubicBezTo>
                  <a:cubicBezTo>
                    <a:pt x="73" y="134"/>
                    <a:pt x="73" y="134"/>
                    <a:pt x="73" y="134"/>
                  </a:cubicBezTo>
                  <a:cubicBezTo>
                    <a:pt x="85" y="148"/>
                    <a:pt x="85" y="148"/>
                    <a:pt x="85" y="148"/>
                  </a:cubicBezTo>
                  <a:cubicBezTo>
                    <a:pt x="109" y="162"/>
                    <a:pt x="109" y="162"/>
                    <a:pt x="109" y="162"/>
                  </a:cubicBezTo>
                  <a:cubicBezTo>
                    <a:pt x="93" y="191"/>
                    <a:pt x="93" y="191"/>
                    <a:pt x="93" y="191"/>
                  </a:cubicBezTo>
                  <a:cubicBezTo>
                    <a:pt x="77" y="199"/>
                    <a:pt x="77" y="199"/>
                    <a:pt x="77" y="199"/>
                  </a:cubicBezTo>
                  <a:cubicBezTo>
                    <a:pt x="71" y="215"/>
                    <a:pt x="71" y="215"/>
                    <a:pt x="71" y="215"/>
                  </a:cubicBezTo>
                  <a:cubicBezTo>
                    <a:pt x="48" y="231"/>
                    <a:pt x="48" y="231"/>
                    <a:pt x="48" y="231"/>
                  </a:cubicBezTo>
                  <a:cubicBezTo>
                    <a:pt x="45" y="240"/>
                    <a:pt x="45" y="240"/>
                    <a:pt x="45" y="240"/>
                  </a:cubicBezTo>
                  <a:cubicBezTo>
                    <a:pt x="105" y="226"/>
                    <a:pt x="149" y="172"/>
                    <a:pt x="149" y="108"/>
                  </a:cubicBezTo>
                  <a:cubicBezTo>
                    <a:pt x="149" y="80"/>
                    <a:pt x="141" y="54"/>
                    <a:pt x="126" y="33"/>
                  </a:cubicBezTo>
                  <a:close/>
                  <a:moveTo>
                    <a:pt x="126" y="33"/>
                  </a:moveTo>
                  <a:cubicBezTo>
                    <a:pt x="126" y="33"/>
                    <a:pt x="126" y="33"/>
                    <a:pt x="126"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26"/>
            <p:cNvSpPr>
              <a:spLocks noEditPoints="1"/>
            </p:cNvSpPr>
            <p:nvPr/>
          </p:nvSpPr>
          <p:spPr bwMode="auto">
            <a:xfrm>
              <a:off x="3721100" y="6457951"/>
              <a:ext cx="307975" cy="403225"/>
            </a:xfrm>
            <a:custGeom>
              <a:avLst/>
              <a:gdLst/>
              <a:ahLst/>
              <a:cxnLst>
                <a:cxn ang="0">
                  <a:pos x="151" y="141"/>
                </a:cxn>
                <a:cxn ang="0">
                  <a:pos x="141" y="123"/>
                </a:cxn>
                <a:cxn ang="0">
                  <a:pos x="150" y="104"/>
                </a:cxn>
                <a:cxn ang="0">
                  <a:pos x="141" y="101"/>
                </a:cxn>
                <a:cxn ang="0">
                  <a:pos x="131" y="91"/>
                </a:cxn>
                <a:cxn ang="0">
                  <a:pos x="109" y="86"/>
                </a:cxn>
                <a:cxn ang="0">
                  <a:pos x="101" y="70"/>
                </a:cxn>
                <a:cxn ang="0">
                  <a:pos x="101" y="80"/>
                </a:cxn>
                <a:cxn ang="0">
                  <a:pos x="98" y="80"/>
                </a:cxn>
                <a:cxn ang="0">
                  <a:pos x="78" y="53"/>
                </a:cxn>
                <a:cxn ang="0">
                  <a:pos x="78" y="31"/>
                </a:cxn>
                <a:cxn ang="0">
                  <a:pos x="64" y="8"/>
                </a:cxn>
                <a:cxn ang="0">
                  <a:pos x="42" y="12"/>
                </a:cxn>
                <a:cxn ang="0">
                  <a:pos x="26" y="12"/>
                </a:cxn>
                <a:cxn ang="0">
                  <a:pos x="19" y="7"/>
                </a:cxn>
                <a:cxn ang="0">
                  <a:pos x="28" y="0"/>
                </a:cxn>
                <a:cxn ang="0">
                  <a:pos x="19" y="2"/>
                </a:cxn>
                <a:cxn ang="0">
                  <a:pos x="0" y="70"/>
                </a:cxn>
                <a:cxn ang="0">
                  <a:pos x="136" y="206"/>
                </a:cxn>
                <a:cxn ang="0">
                  <a:pos x="153" y="205"/>
                </a:cxn>
                <a:cxn ang="0">
                  <a:pos x="151" y="188"/>
                </a:cxn>
                <a:cxn ang="0">
                  <a:pos x="157" y="163"/>
                </a:cxn>
                <a:cxn ang="0">
                  <a:pos x="151" y="141"/>
                </a:cxn>
                <a:cxn ang="0">
                  <a:pos x="151" y="141"/>
                </a:cxn>
                <a:cxn ang="0">
                  <a:pos x="151" y="141"/>
                </a:cxn>
              </a:cxnLst>
              <a:rect l="0" t="0" r="r" b="b"/>
              <a:pathLst>
                <a:path w="157" h="206">
                  <a:moveTo>
                    <a:pt x="151" y="141"/>
                  </a:moveTo>
                  <a:cubicBezTo>
                    <a:pt x="141" y="123"/>
                    <a:pt x="141" y="123"/>
                    <a:pt x="141" y="123"/>
                  </a:cubicBezTo>
                  <a:cubicBezTo>
                    <a:pt x="150" y="104"/>
                    <a:pt x="150" y="104"/>
                    <a:pt x="150" y="104"/>
                  </a:cubicBezTo>
                  <a:cubicBezTo>
                    <a:pt x="141" y="101"/>
                    <a:pt x="141" y="101"/>
                    <a:pt x="141" y="101"/>
                  </a:cubicBezTo>
                  <a:cubicBezTo>
                    <a:pt x="131" y="91"/>
                    <a:pt x="131" y="91"/>
                    <a:pt x="131" y="91"/>
                  </a:cubicBezTo>
                  <a:cubicBezTo>
                    <a:pt x="109" y="86"/>
                    <a:pt x="109" y="86"/>
                    <a:pt x="109" y="86"/>
                  </a:cubicBezTo>
                  <a:cubicBezTo>
                    <a:pt x="101" y="70"/>
                    <a:pt x="101" y="70"/>
                    <a:pt x="101" y="70"/>
                  </a:cubicBezTo>
                  <a:cubicBezTo>
                    <a:pt x="101" y="80"/>
                    <a:pt x="101" y="80"/>
                    <a:pt x="101" y="80"/>
                  </a:cubicBezTo>
                  <a:cubicBezTo>
                    <a:pt x="98" y="80"/>
                    <a:pt x="98" y="80"/>
                    <a:pt x="98" y="80"/>
                  </a:cubicBezTo>
                  <a:cubicBezTo>
                    <a:pt x="78" y="53"/>
                    <a:pt x="78" y="53"/>
                    <a:pt x="78" y="53"/>
                  </a:cubicBezTo>
                  <a:cubicBezTo>
                    <a:pt x="78" y="31"/>
                    <a:pt x="78" y="31"/>
                    <a:pt x="78" y="31"/>
                  </a:cubicBezTo>
                  <a:cubicBezTo>
                    <a:pt x="64" y="8"/>
                    <a:pt x="64" y="8"/>
                    <a:pt x="64" y="8"/>
                  </a:cubicBezTo>
                  <a:cubicBezTo>
                    <a:pt x="42" y="12"/>
                    <a:pt x="42" y="12"/>
                    <a:pt x="42" y="12"/>
                  </a:cubicBezTo>
                  <a:cubicBezTo>
                    <a:pt x="26" y="12"/>
                    <a:pt x="26" y="12"/>
                    <a:pt x="26" y="12"/>
                  </a:cubicBezTo>
                  <a:cubicBezTo>
                    <a:pt x="19" y="7"/>
                    <a:pt x="19" y="7"/>
                    <a:pt x="19" y="7"/>
                  </a:cubicBezTo>
                  <a:cubicBezTo>
                    <a:pt x="28" y="0"/>
                    <a:pt x="28" y="0"/>
                    <a:pt x="28" y="0"/>
                  </a:cubicBezTo>
                  <a:cubicBezTo>
                    <a:pt x="19" y="2"/>
                    <a:pt x="19" y="2"/>
                    <a:pt x="19" y="2"/>
                  </a:cubicBezTo>
                  <a:cubicBezTo>
                    <a:pt x="7" y="22"/>
                    <a:pt x="0" y="45"/>
                    <a:pt x="0" y="70"/>
                  </a:cubicBezTo>
                  <a:cubicBezTo>
                    <a:pt x="0" y="145"/>
                    <a:pt x="61" y="206"/>
                    <a:pt x="136" y="206"/>
                  </a:cubicBezTo>
                  <a:cubicBezTo>
                    <a:pt x="141" y="206"/>
                    <a:pt x="147" y="205"/>
                    <a:pt x="153" y="205"/>
                  </a:cubicBezTo>
                  <a:cubicBezTo>
                    <a:pt x="151" y="188"/>
                    <a:pt x="151" y="188"/>
                    <a:pt x="151" y="188"/>
                  </a:cubicBezTo>
                  <a:cubicBezTo>
                    <a:pt x="151" y="188"/>
                    <a:pt x="157" y="164"/>
                    <a:pt x="157" y="163"/>
                  </a:cubicBezTo>
                  <a:cubicBezTo>
                    <a:pt x="157" y="162"/>
                    <a:pt x="151" y="141"/>
                    <a:pt x="151" y="141"/>
                  </a:cubicBezTo>
                  <a:close/>
                  <a:moveTo>
                    <a:pt x="151" y="141"/>
                  </a:moveTo>
                  <a:cubicBezTo>
                    <a:pt x="151" y="141"/>
                    <a:pt x="151" y="141"/>
                    <a:pt x="151" y="1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27"/>
            <p:cNvSpPr>
              <a:spLocks noEditPoints="1"/>
            </p:cNvSpPr>
            <p:nvPr/>
          </p:nvSpPr>
          <p:spPr bwMode="auto">
            <a:xfrm>
              <a:off x="3781425" y="6330951"/>
              <a:ext cx="317500" cy="95250"/>
            </a:xfrm>
            <a:custGeom>
              <a:avLst/>
              <a:gdLst/>
              <a:ahLst/>
              <a:cxnLst>
                <a:cxn ang="0">
                  <a:pos x="19" y="43"/>
                </a:cxn>
                <a:cxn ang="0">
                  <a:pos x="44" y="40"/>
                </a:cxn>
                <a:cxn ang="0">
                  <a:pos x="55" y="34"/>
                </a:cxn>
                <a:cxn ang="0">
                  <a:pos x="67" y="37"/>
                </a:cxn>
                <a:cxn ang="0">
                  <a:pos x="87" y="36"/>
                </a:cxn>
                <a:cxn ang="0">
                  <a:pos x="94" y="26"/>
                </a:cxn>
                <a:cxn ang="0">
                  <a:pos x="104" y="27"/>
                </a:cxn>
                <a:cxn ang="0">
                  <a:pos x="128" y="25"/>
                </a:cxn>
                <a:cxn ang="0">
                  <a:pos x="135" y="18"/>
                </a:cxn>
                <a:cxn ang="0">
                  <a:pos x="144" y="11"/>
                </a:cxn>
                <a:cxn ang="0">
                  <a:pos x="157" y="13"/>
                </a:cxn>
                <a:cxn ang="0">
                  <a:pos x="162" y="13"/>
                </a:cxn>
                <a:cxn ang="0">
                  <a:pos x="105" y="0"/>
                </a:cxn>
                <a:cxn ang="0">
                  <a:pos x="0" y="49"/>
                </a:cxn>
                <a:cxn ang="0">
                  <a:pos x="0" y="49"/>
                </a:cxn>
                <a:cxn ang="0">
                  <a:pos x="19" y="43"/>
                </a:cxn>
                <a:cxn ang="0">
                  <a:pos x="110" y="13"/>
                </a:cxn>
                <a:cxn ang="0">
                  <a:pos x="124" y="5"/>
                </a:cxn>
                <a:cxn ang="0">
                  <a:pos x="133" y="11"/>
                </a:cxn>
                <a:cxn ang="0">
                  <a:pos x="120" y="20"/>
                </a:cxn>
                <a:cxn ang="0">
                  <a:pos x="108" y="22"/>
                </a:cxn>
                <a:cxn ang="0">
                  <a:pos x="102" y="18"/>
                </a:cxn>
                <a:cxn ang="0">
                  <a:pos x="110" y="13"/>
                </a:cxn>
                <a:cxn ang="0">
                  <a:pos x="69" y="14"/>
                </a:cxn>
                <a:cxn ang="0">
                  <a:pos x="75" y="17"/>
                </a:cxn>
                <a:cxn ang="0">
                  <a:pos x="83" y="14"/>
                </a:cxn>
                <a:cxn ang="0">
                  <a:pos x="88" y="22"/>
                </a:cxn>
                <a:cxn ang="0">
                  <a:pos x="69" y="27"/>
                </a:cxn>
                <a:cxn ang="0">
                  <a:pos x="60" y="21"/>
                </a:cxn>
                <a:cxn ang="0">
                  <a:pos x="69" y="14"/>
                </a:cxn>
                <a:cxn ang="0">
                  <a:pos x="69" y="14"/>
                </a:cxn>
                <a:cxn ang="0">
                  <a:pos x="69" y="14"/>
                </a:cxn>
              </a:cxnLst>
              <a:rect l="0" t="0" r="r" b="b"/>
              <a:pathLst>
                <a:path w="162" h="49">
                  <a:moveTo>
                    <a:pt x="19" y="43"/>
                  </a:moveTo>
                  <a:cubicBezTo>
                    <a:pt x="44" y="40"/>
                    <a:pt x="44" y="40"/>
                    <a:pt x="44" y="40"/>
                  </a:cubicBezTo>
                  <a:cubicBezTo>
                    <a:pt x="55" y="34"/>
                    <a:pt x="55" y="34"/>
                    <a:pt x="55" y="34"/>
                  </a:cubicBezTo>
                  <a:cubicBezTo>
                    <a:pt x="67" y="37"/>
                    <a:pt x="67" y="37"/>
                    <a:pt x="67" y="37"/>
                  </a:cubicBezTo>
                  <a:cubicBezTo>
                    <a:pt x="87" y="36"/>
                    <a:pt x="87" y="36"/>
                    <a:pt x="87" y="36"/>
                  </a:cubicBezTo>
                  <a:cubicBezTo>
                    <a:pt x="94" y="26"/>
                    <a:pt x="94" y="26"/>
                    <a:pt x="94" y="26"/>
                  </a:cubicBezTo>
                  <a:cubicBezTo>
                    <a:pt x="104" y="27"/>
                    <a:pt x="104" y="27"/>
                    <a:pt x="104" y="27"/>
                  </a:cubicBezTo>
                  <a:cubicBezTo>
                    <a:pt x="128" y="25"/>
                    <a:pt x="128" y="25"/>
                    <a:pt x="128" y="25"/>
                  </a:cubicBezTo>
                  <a:cubicBezTo>
                    <a:pt x="135" y="18"/>
                    <a:pt x="135" y="18"/>
                    <a:pt x="135" y="18"/>
                  </a:cubicBezTo>
                  <a:cubicBezTo>
                    <a:pt x="144" y="11"/>
                    <a:pt x="144" y="11"/>
                    <a:pt x="144" y="11"/>
                  </a:cubicBezTo>
                  <a:cubicBezTo>
                    <a:pt x="157" y="13"/>
                    <a:pt x="157" y="13"/>
                    <a:pt x="157" y="13"/>
                  </a:cubicBezTo>
                  <a:cubicBezTo>
                    <a:pt x="162" y="13"/>
                    <a:pt x="162" y="13"/>
                    <a:pt x="162" y="13"/>
                  </a:cubicBezTo>
                  <a:cubicBezTo>
                    <a:pt x="145" y="4"/>
                    <a:pt x="125" y="0"/>
                    <a:pt x="105" y="0"/>
                  </a:cubicBezTo>
                  <a:cubicBezTo>
                    <a:pt x="63" y="0"/>
                    <a:pt x="25" y="19"/>
                    <a:pt x="0" y="49"/>
                  </a:cubicBezTo>
                  <a:cubicBezTo>
                    <a:pt x="0" y="49"/>
                    <a:pt x="0" y="49"/>
                    <a:pt x="0" y="49"/>
                  </a:cubicBezTo>
                  <a:lnTo>
                    <a:pt x="19" y="43"/>
                  </a:lnTo>
                  <a:close/>
                  <a:moveTo>
                    <a:pt x="110" y="13"/>
                  </a:moveTo>
                  <a:cubicBezTo>
                    <a:pt x="124" y="5"/>
                    <a:pt x="124" y="5"/>
                    <a:pt x="124" y="5"/>
                  </a:cubicBezTo>
                  <a:cubicBezTo>
                    <a:pt x="133" y="11"/>
                    <a:pt x="133" y="11"/>
                    <a:pt x="133" y="11"/>
                  </a:cubicBezTo>
                  <a:cubicBezTo>
                    <a:pt x="120" y="20"/>
                    <a:pt x="120" y="20"/>
                    <a:pt x="120" y="20"/>
                  </a:cubicBezTo>
                  <a:cubicBezTo>
                    <a:pt x="108" y="22"/>
                    <a:pt x="108" y="22"/>
                    <a:pt x="108" y="22"/>
                  </a:cubicBezTo>
                  <a:cubicBezTo>
                    <a:pt x="102" y="18"/>
                    <a:pt x="102" y="18"/>
                    <a:pt x="102" y="18"/>
                  </a:cubicBezTo>
                  <a:lnTo>
                    <a:pt x="110" y="13"/>
                  </a:lnTo>
                  <a:close/>
                  <a:moveTo>
                    <a:pt x="69" y="14"/>
                  </a:moveTo>
                  <a:cubicBezTo>
                    <a:pt x="75" y="17"/>
                    <a:pt x="75" y="17"/>
                    <a:pt x="75" y="17"/>
                  </a:cubicBezTo>
                  <a:cubicBezTo>
                    <a:pt x="83" y="14"/>
                    <a:pt x="83" y="14"/>
                    <a:pt x="83" y="14"/>
                  </a:cubicBezTo>
                  <a:cubicBezTo>
                    <a:pt x="88" y="22"/>
                    <a:pt x="88" y="22"/>
                    <a:pt x="88" y="22"/>
                  </a:cubicBezTo>
                  <a:cubicBezTo>
                    <a:pt x="69" y="27"/>
                    <a:pt x="69" y="27"/>
                    <a:pt x="69" y="27"/>
                  </a:cubicBezTo>
                  <a:cubicBezTo>
                    <a:pt x="60" y="21"/>
                    <a:pt x="60" y="21"/>
                    <a:pt x="60" y="21"/>
                  </a:cubicBezTo>
                  <a:cubicBezTo>
                    <a:pt x="60" y="21"/>
                    <a:pt x="69" y="16"/>
                    <a:pt x="69" y="14"/>
                  </a:cubicBezTo>
                  <a:close/>
                  <a:moveTo>
                    <a:pt x="69" y="14"/>
                  </a:moveTo>
                  <a:cubicBezTo>
                    <a:pt x="69" y="14"/>
                    <a:pt x="69" y="14"/>
                    <a:pt x="69" y="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9" name="Group 28"/>
          <p:cNvGrpSpPr/>
          <p:nvPr/>
        </p:nvGrpSpPr>
        <p:grpSpPr>
          <a:xfrm>
            <a:off x="7548108" y="3275719"/>
            <a:ext cx="357515" cy="422682"/>
            <a:chOff x="5100637" y="823913"/>
            <a:chExt cx="627063" cy="741362"/>
          </a:xfrm>
          <a:solidFill>
            <a:schemeClr val="bg1"/>
          </a:solidFill>
        </p:grpSpPr>
        <p:sp>
          <p:nvSpPr>
            <p:cNvPr id="30" name="Freeform 29"/>
            <p:cNvSpPr>
              <a:spLocks noEditPoints="1"/>
            </p:cNvSpPr>
            <p:nvPr/>
          </p:nvSpPr>
          <p:spPr bwMode="auto">
            <a:xfrm>
              <a:off x="5199062" y="823913"/>
              <a:ext cx="428625" cy="639763"/>
            </a:xfrm>
            <a:custGeom>
              <a:avLst/>
              <a:gdLst/>
              <a:ahLst/>
              <a:cxnLst>
                <a:cxn ang="0">
                  <a:pos x="110" y="326"/>
                </a:cxn>
                <a:cxn ang="0">
                  <a:pos x="123" y="307"/>
                </a:cxn>
                <a:cxn ang="0">
                  <a:pos x="219" y="110"/>
                </a:cxn>
                <a:cxn ang="0">
                  <a:pos x="110" y="0"/>
                </a:cxn>
                <a:cxn ang="0">
                  <a:pos x="0" y="110"/>
                </a:cxn>
                <a:cxn ang="0">
                  <a:pos x="96" y="307"/>
                </a:cxn>
                <a:cxn ang="0">
                  <a:pos x="110" y="326"/>
                </a:cxn>
                <a:cxn ang="0">
                  <a:pos x="110" y="33"/>
                </a:cxn>
                <a:cxn ang="0">
                  <a:pos x="187" y="110"/>
                </a:cxn>
                <a:cxn ang="0">
                  <a:pos x="110" y="268"/>
                </a:cxn>
                <a:cxn ang="0">
                  <a:pos x="32" y="110"/>
                </a:cxn>
                <a:cxn ang="0">
                  <a:pos x="110" y="33"/>
                </a:cxn>
                <a:cxn ang="0">
                  <a:pos x="110" y="33"/>
                </a:cxn>
                <a:cxn ang="0">
                  <a:pos x="110" y="33"/>
                </a:cxn>
              </a:cxnLst>
              <a:rect l="0" t="0" r="r" b="b"/>
              <a:pathLst>
                <a:path w="219" h="326">
                  <a:moveTo>
                    <a:pt x="110" y="326"/>
                  </a:moveTo>
                  <a:cubicBezTo>
                    <a:pt x="123" y="307"/>
                    <a:pt x="123" y="307"/>
                    <a:pt x="123" y="307"/>
                  </a:cubicBezTo>
                  <a:cubicBezTo>
                    <a:pt x="133" y="292"/>
                    <a:pt x="219" y="165"/>
                    <a:pt x="219" y="110"/>
                  </a:cubicBezTo>
                  <a:cubicBezTo>
                    <a:pt x="219" y="50"/>
                    <a:pt x="170" y="0"/>
                    <a:pt x="110" y="0"/>
                  </a:cubicBezTo>
                  <a:cubicBezTo>
                    <a:pt x="49" y="0"/>
                    <a:pt x="0" y="50"/>
                    <a:pt x="0" y="110"/>
                  </a:cubicBezTo>
                  <a:cubicBezTo>
                    <a:pt x="0" y="165"/>
                    <a:pt x="87" y="292"/>
                    <a:pt x="96" y="307"/>
                  </a:cubicBezTo>
                  <a:lnTo>
                    <a:pt x="110" y="326"/>
                  </a:lnTo>
                  <a:close/>
                  <a:moveTo>
                    <a:pt x="110" y="33"/>
                  </a:moveTo>
                  <a:cubicBezTo>
                    <a:pt x="152" y="33"/>
                    <a:pt x="187" y="67"/>
                    <a:pt x="187" y="110"/>
                  </a:cubicBezTo>
                  <a:cubicBezTo>
                    <a:pt x="187" y="140"/>
                    <a:pt x="144" y="216"/>
                    <a:pt x="110" y="268"/>
                  </a:cubicBezTo>
                  <a:cubicBezTo>
                    <a:pt x="76" y="216"/>
                    <a:pt x="32" y="140"/>
                    <a:pt x="32" y="110"/>
                  </a:cubicBezTo>
                  <a:cubicBezTo>
                    <a:pt x="32" y="67"/>
                    <a:pt x="67" y="33"/>
                    <a:pt x="110" y="33"/>
                  </a:cubicBezTo>
                  <a:close/>
                  <a:moveTo>
                    <a:pt x="110" y="33"/>
                  </a:moveTo>
                  <a:cubicBezTo>
                    <a:pt x="110" y="33"/>
                    <a:pt x="110" y="33"/>
                    <a:pt x="110"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30"/>
            <p:cNvSpPr>
              <a:spLocks noEditPoints="1"/>
            </p:cNvSpPr>
            <p:nvPr/>
          </p:nvSpPr>
          <p:spPr bwMode="auto">
            <a:xfrm>
              <a:off x="5100637" y="1298575"/>
              <a:ext cx="627063" cy="266700"/>
            </a:xfrm>
            <a:custGeom>
              <a:avLst/>
              <a:gdLst/>
              <a:ahLst/>
              <a:cxnLst>
                <a:cxn ang="0">
                  <a:pos x="253" y="4"/>
                </a:cxn>
                <a:cxn ang="0">
                  <a:pos x="237" y="0"/>
                </a:cxn>
                <a:cxn ang="0">
                  <a:pos x="228" y="31"/>
                </a:cxn>
                <a:cxn ang="0">
                  <a:pos x="244" y="35"/>
                </a:cxn>
                <a:cxn ang="0">
                  <a:pos x="288" y="64"/>
                </a:cxn>
                <a:cxn ang="0">
                  <a:pos x="160" y="103"/>
                </a:cxn>
                <a:cxn ang="0">
                  <a:pos x="64" y="88"/>
                </a:cxn>
                <a:cxn ang="0">
                  <a:pos x="32" y="64"/>
                </a:cxn>
                <a:cxn ang="0">
                  <a:pos x="75" y="36"/>
                </a:cxn>
                <a:cxn ang="0">
                  <a:pos x="91" y="31"/>
                </a:cxn>
                <a:cxn ang="0">
                  <a:pos x="81" y="1"/>
                </a:cxn>
                <a:cxn ang="0">
                  <a:pos x="66" y="5"/>
                </a:cxn>
                <a:cxn ang="0">
                  <a:pos x="0" y="64"/>
                </a:cxn>
                <a:cxn ang="0">
                  <a:pos x="52" y="119"/>
                </a:cxn>
                <a:cxn ang="0">
                  <a:pos x="159" y="136"/>
                </a:cxn>
                <a:cxn ang="0">
                  <a:pos x="160" y="136"/>
                </a:cxn>
                <a:cxn ang="0">
                  <a:pos x="320" y="64"/>
                </a:cxn>
                <a:cxn ang="0">
                  <a:pos x="253" y="4"/>
                </a:cxn>
                <a:cxn ang="0">
                  <a:pos x="253" y="4"/>
                </a:cxn>
                <a:cxn ang="0">
                  <a:pos x="253" y="4"/>
                </a:cxn>
              </a:cxnLst>
              <a:rect l="0" t="0" r="r" b="b"/>
              <a:pathLst>
                <a:path w="320" h="136">
                  <a:moveTo>
                    <a:pt x="253" y="4"/>
                  </a:moveTo>
                  <a:cubicBezTo>
                    <a:pt x="237" y="0"/>
                    <a:pt x="237" y="0"/>
                    <a:pt x="237" y="0"/>
                  </a:cubicBezTo>
                  <a:cubicBezTo>
                    <a:pt x="228" y="31"/>
                    <a:pt x="228" y="31"/>
                    <a:pt x="228" y="31"/>
                  </a:cubicBezTo>
                  <a:cubicBezTo>
                    <a:pt x="244" y="35"/>
                    <a:pt x="244" y="35"/>
                    <a:pt x="244" y="35"/>
                  </a:cubicBezTo>
                  <a:cubicBezTo>
                    <a:pt x="276" y="45"/>
                    <a:pt x="288" y="58"/>
                    <a:pt x="288" y="64"/>
                  </a:cubicBezTo>
                  <a:cubicBezTo>
                    <a:pt x="288" y="77"/>
                    <a:pt x="243" y="103"/>
                    <a:pt x="160" y="103"/>
                  </a:cubicBezTo>
                  <a:cubicBezTo>
                    <a:pt x="124" y="103"/>
                    <a:pt x="89" y="98"/>
                    <a:pt x="64" y="88"/>
                  </a:cubicBezTo>
                  <a:cubicBezTo>
                    <a:pt x="42" y="80"/>
                    <a:pt x="32" y="70"/>
                    <a:pt x="32" y="64"/>
                  </a:cubicBezTo>
                  <a:cubicBezTo>
                    <a:pt x="32" y="58"/>
                    <a:pt x="43" y="46"/>
                    <a:pt x="75" y="36"/>
                  </a:cubicBezTo>
                  <a:cubicBezTo>
                    <a:pt x="91" y="31"/>
                    <a:pt x="91" y="31"/>
                    <a:pt x="91" y="31"/>
                  </a:cubicBezTo>
                  <a:cubicBezTo>
                    <a:pt x="81" y="1"/>
                    <a:pt x="81" y="1"/>
                    <a:pt x="81" y="1"/>
                  </a:cubicBezTo>
                  <a:cubicBezTo>
                    <a:pt x="66" y="5"/>
                    <a:pt x="66" y="5"/>
                    <a:pt x="66" y="5"/>
                  </a:cubicBezTo>
                  <a:cubicBezTo>
                    <a:pt x="23" y="18"/>
                    <a:pt x="0" y="39"/>
                    <a:pt x="0" y="64"/>
                  </a:cubicBezTo>
                  <a:cubicBezTo>
                    <a:pt x="0" y="77"/>
                    <a:pt x="7" y="101"/>
                    <a:pt x="52" y="119"/>
                  </a:cubicBezTo>
                  <a:cubicBezTo>
                    <a:pt x="81" y="130"/>
                    <a:pt x="119" y="136"/>
                    <a:pt x="159" y="136"/>
                  </a:cubicBezTo>
                  <a:cubicBezTo>
                    <a:pt x="160" y="136"/>
                    <a:pt x="160" y="136"/>
                    <a:pt x="160" y="136"/>
                  </a:cubicBezTo>
                  <a:cubicBezTo>
                    <a:pt x="240" y="135"/>
                    <a:pt x="320" y="111"/>
                    <a:pt x="320" y="64"/>
                  </a:cubicBezTo>
                  <a:cubicBezTo>
                    <a:pt x="320" y="38"/>
                    <a:pt x="296" y="17"/>
                    <a:pt x="253" y="4"/>
                  </a:cubicBezTo>
                  <a:close/>
                  <a:moveTo>
                    <a:pt x="253" y="4"/>
                  </a:moveTo>
                  <a:cubicBezTo>
                    <a:pt x="253" y="4"/>
                    <a:pt x="253" y="4"/>
                    <a:pt x="253"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31"/>
            <p:cNvSpPr>
              <a:spLocks noEditPoints="1"/>
            </p:cNvSpPr>
            <p:nvPr/>
          </p:nvSpPr>
          <p:spPr bwMode="auto">
            <a:xfrm>
              <a:off x="5351462" y="969963"/>
              <a:ext cx="125413" cy="127000"/>
            </a:xfrm>
            <a:custGeom>
              <a:avLst/>
              <a:gdLst/>
              <a:ahLst/>
              <a:cxnLst>
                <a:cxn ang="0">
                  <a:pos x="64" y="33"/>
                </a:cxn>
                <a:cxn ang="0">
                  <a:pos x="32" y="0"/>
                </a:cxn>
                <a:cxn ang="0">
                  <a:pos x="0" y="33"/>
                </a:cxn>
                <a:cxn ang="0">
                  <a:pos x="32" y="65"/>
                </a:cxn>
                <a:cxn ang="0">
                  <a:pos x="64" y="33"/>
                </a:cxn>
                <a:cxn ang="0">
                  <a:pos x="32" y="49"/>
                </a:cxn>
                <a:cxn ang="0">
                  <a:pos x="32" y="49"/>
                </a:cxn>
                <a:cxn ang="0">
                  <a:pos x="32" y="49"/>
                </a:cxn>
                <a:cxn ang="0">
                  <a:pos x="32" y="49"/>
                </a:cxn>
              </a:cxnLst>
              <a:rect l="0" t="0" r="r" b="b"/>
              <a:pathLst>
                <a:path w="64" h="65">
                  <a:moveTo>
                    <a:pt x="64" y="33"/>
                  </a:moveTo>
                  <a:cubicBezTo>
                    <a:pt x="64" y="15"/>
                    <a:pt x="50" y="0"/>
                    <a:pt x="32" y="0"/>
                  </a:cubicBezTo>
                  <a:cubicBezTo>
                    <a:pt x="14" y="0"/>
                    <a:pt x="0" y="15"/>
                    <a:pt x="0" y="33"/>
                  </a:cubicBezTo>
                  <a:cubicBezTo>
                    <a:pt x="0" y="50"/>
                    <a:pt x="14" y="65"/>
                    <a:pt x="32" y="65"/>
                  </a:cubicBezTo>
                  <a:cubicBezTo>
                    <a:pt x="50" y="65"/>
                    <a:pt x="64" y="50"/>
                    <a:pt x="64" y="33"/>
                  </a:cubicBezTo>
                  <a:close/>
                  <a:moveTo>
                    <a:pt x="32" y="49"/>
                  </a:moveTo>
                  <a:cubicBezTo>
                    <a:pt x="32" y="49"/>
                    <a:pt x="32" y="49"/>
                    <a:pt x="32" y="49"/>
                  </a:cubicBezTo>
                  <a:moveTo>
                    <a:pt x="32" y="49"/>
                  </a:moveTo>
                  <a:cubicBezTo>
                    <a:pt x="32" y="49"/>
                    <a:pt x="32" y="49"/>
                    <a:pt x="32" y="4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227205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par>
                          <p:cTn id="28" fill="hold">
                            <p:stCondLst>
                              <p:cond delay="3500"/>
                            </p:stCondLst>
                            <p:childTnLst>
                              <p:par>
                                <p:cTn id="29" presetID="22" presetClass="entr" presetSubtype="4"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par>
                          <p:cTn id="36" fill="hold">
                            <p:stCondLst>
                              <p:cond delay="4500"/>
                            </p:stCondLst>
                            <p:childTnLst>
                              <p:par>
                                <p:cTn id="37" presetID="22" presetClass="entr" presetSubtype="4"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down)">
                                      <p:cBhvr>
                                        <p:cTn id="3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7" grpId="0"/>
      <p:bldP spid="56" grpId="0" animBg="1"/>
      <p:bldP spid="59" grpId="0" animBg="1"/>
      <p:bldP spid="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lt-LT" b="1" dirty="0">
                <a:solidFill>
                  <a:schemeClr val="tx1"/>
                </a:solidFill>
              </a:rPr>
              <a:t>2014-2020 m. Vidaus saugumo fondas</a:t>
            </a:r>
            <a:endParaRPr lang="en-US" b="1" dirty="0">
              <a:solidFill>
                <a:schemeClr val="tx1"/>
              </a:solidFill>
            </a:endParaRPr>
          </a:p>
        </p:txBody>
      </p:sp>
      <p:sp>
        <p:nvSpPr>
          <p:cNvPr id="4" name="Pentagon 3"/>
          <p:cNvSpPr/>
          <p:nvPr/>
        </p:nvSpPr>
        <p:spPr>
          <a:xfrm>
            <a:off x="389916" y="2626468"/>
            <a:ext cx="872369" cy="423966"/>
          </a:xfrm>
          <a:prstGeom prst="homePlate">
            <a:avLst>
              <a:gd name="adj" fmla="val 3539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lt-LT" sz="1600" b="1" dirty="0">
                <a:solidFill>
                  <a:schemeClr val="bg1"/>
                </a:solidFill>
              </a:rPr>
              <a:t>2014</a:t>
            </a:r>
            <a:endParaRPr lang="en-US" sz="1600" b="1" dirty="0">
              <a:solidFill>
                <a:schemeClr val="bg1"/>
              </a:solidFill>
            </a:endParaRPr>
          </a:p>
        </p:txBody>
      </p:sp>
      <p:sp>
        <p:nvSpPr>
          <p:cNvPr id="5" name="Chevron 4"/>
          <p:cNvSpPr/>
          <p:nvPr/>
        </p:nvSpPr>
        <p:spPr>
          <a:xfrm>
            <a:off x="1222428" y="2626468"/>
            <a:ext cx="872369" cy="423966"/>
          </a:xfrm>
          <a:prstGeom prst="chevron">
            <a:avLst>
              <a:gd name="adj" fmla="val 338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solidFill>
                <a:schemeClr val="bg1"/>
              </a:solidFill>
            </a:endParaRPr>
          </a:p>
        </p:txBody>
      </p:sp>
      <p:sp>
        <p:nvSpPr>
          <p:cNvPr id="7" name="Chevron 6"/>
          <p:cNvSpPr/>
          <p:nvPr/>
        </p:nvSpPr>
        <p:spPr>
          <a:xfrm>
            <a:off x="2054940" y="2626468"/>
            <a:ext cx="872369" cy="423966"/>
          </a:xfrm>
          <a:prstGeom prst="chevron">
            <a:avLst>
              <a:gd name="adj" fmla="val 338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solidFill>
                <a:schemeClr val="bg1"/>
              </a:solidFill>
            </a:endParaRPr>
          </a:p>
        </p:txBody>
      </p:sp>
      <p:sp>
        <p:nvSpPr>
          <p:cNvPr id="8" name="Chevron 7"/>
          <p:cNvSpPr/>
          <p:nvPr/>
        </p:nvSpPr>
        <p:spPr>
          <a:xfrm>
            <a:off x="2887452" y="2626468"/>
            <a:ext cx="872369" cy="423966"/>
          </a:xfrm>
          <a:prstGeom prst="chevron">
            <a:avLst>
              <a:gd name="adj" fmla="val 338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solidFill>
                <a:schemeClr val="bg1"/>
              </a:solidFill>
            </a:endParaRPr>
          </a:p>
        </p:txBody>
      </p:sp>
      <p:sp>
        <p:nvSpPr>
          <p:cNvPr id="10" name="Chevron 9"/>
          <p:cNvSpPr/>
          <p:nvPr/>
        </p:nvSpPr>
        <p:spPr>
          <a:xfrm>
            <a:off x="3719964" y="2626468"/>
            <a:ext cx="872369" cy="423966"/>
          </a:xfrm>
          <a:prstGeom prst="chevron">
            <a:avLst>
              <a:gd name="adj" fmla="val 3382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solidFill>
                <a:schemeClr val="bg1"/>
              </a:solidFill>
            </a:endParaRPr>
          </a:p>
        </p:txBody>
      </p:sp>
      <p:sp>
        <p:nvSpPr>
          <p:cNvPr id="11" name="Chevron 10"/>
          <p:cNvSpPr/>
          <p:nvPr/>
        </p:nvSpPr>
        <p:spPr>
          <a:xfrm>
            <a:off x="4552477" y="2626468"/>
            <a:ext cx="872369" cy="423966"/>
          </a:xfrm>
          <a:prstGeom prst="chevron">
            <a:avLst>
              <a:gd name="adj" fmla="val 3382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solidFill>
                <a:schemeClr val="bg1"/>
              </a:solidFill>
            </a:endParaRPr>
          </a:p>
        </p:txBody>
      </p:sp>
      <p:sp>
        <p:nvSpPr>
          <p:cNvPr id="12" name="Chevron 11"/>
          <p:cNvSpPr/>
          <p:nvPr/>
        </p:nvSpPr>
        <p:spPr>
          <a:xfrm>
            <a:off x="5384989" y="2626468"/>
            <a:ext cx="872369" cy="423966"/>
          </a:xfrm>
          <a:prstGeom prst="chevron">
            <a:avLst>
              <a:gd name="adj" fmla="val 338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solidFill>
                <a:schemeClr val="bg1"/>
              </a:solidFill>
            </a:endParaRPr>
          </a:p>
        </p:txBody>
      </p:sp>
      <p:sp>
        <p:nvSpPr>
          <p:cNvPr id="13" name="Chevron 12"/>
          <p:cNvSpPr/>
          <p:nvPr/>
        </p:nvSpPr>
        <p:spPr>
          <a:xfrm>
            <a:off x="6217501" y="2626468"/>
            <a:ext cx="872369" cy="423966"/>
          </a:xfrm>
          <a:prstGeom prst="chevron">
            <a:avLst>
              <a:gd name="adj" fmla="val 338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solidFill>
                <a:schemeClr val="bg1"/>
              </a:solidFill>
            </a:endParaRPr>
          </a:p>
        </p:txBody>
      </p:sp>
      <p:sp>
        <p:nvSpPr>
          <p:cNvPr id="14" name="Chevron 13"/>
          <p:cNvSpPr/>
          <p:nvPr/>
        </p:nvSpPr>
        <p:spPr>
          <a:xfrm>
            <a:off x="7050013" y="2626468"/>
            <a:ext cx="872369" cy="423966"/>
          </a:xfrm>
          <a:prstGeom prst="chevron">
            <a:avLst>
              <a:gd name="adj" fmla="val 338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lt-LT" sz="1600" b="1" dirty="0">
                <a:solidFill>
                  <a:schemeClr val="bg1"/>
                </a:solidFill>
              </a:rPr>
              <a:t>2022</a:t>
            </a:r>
            <a:endParaRPr lang="en-US" sz="1600" b="1" dirty="0">
              <a:solidFill>
                <a:schemeClr val="bg1"/>
              </a:solidFill>
            </a:endParaRPr>
          </a:p>
        </p:txBody>
      </p:sp>
      <p:sp>
        <p:nvSpPr>
          <p:cNvPr id="15" name="Chevron 14"/>
          <p:cNvSpPr/>
          <p:nvPr/>
        </p:nvSpPr>
        <p:spPr>
          <a:xfrm>
            <a:off x="7882524" y="2626468"/>
            <a:ext cx="872369" cy="423966"/>
          </a:xfrm>
          <a:prstGeom prst="chevron">
            <a:avLst>
              <a:gd name="adj" fmla="val 338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lt-LT" sz="1600" b="1" dirty="0">
                <a:solidFill>
                  <a:schemeClr val="bg1"/>
                </a:solidFill>
              </a:rPr>
              <a:t>2024</a:t>
            </a:r>
            <a:endParaRPr lang="en-US" sz="1600" b="1" dirty="0">
              <a:solidFill>
                <a:schemeClr val="bg1"/>
              </a:solidFill>
            </a:endParaRPr>
          </a:p>
        </p:txBody>
      </p:sp>
      <p:cxnSp>
        <p:nvCxnSpPr>
          <p:cNvPr id="18" name="Straight Connector 17"/>
          <p:cNvCxnSpPr/>
          <p:nvPr/>
        </p:nvCxnSpPr>
        <p:spPr>
          <a:xfrm rot="16200000" flipH="1">
            <a:off x="-187912" y="1857910"/>
            <a:ext cx="1371600" cy="2881"/>
          </a:xfrm>
          <a:prstGeom prst="line">
            <a:avLst/>
          </a:prstGeom>
          <a:ln w="19050">
            <a:solidFill>
              <a:schemeClr val="tx2">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2397" y="1084692"/>
            <a:ext cx="1701470" cy="861774"/>
          </a:xfrm>
          <a:prstGeom prst="rect">
            <a:avLst/>
          </a:prstGeom>
          <a:noFill/>
        </p:spPr>
        <p:txBody>
          <a:bodyPr wrap="square" lIns="0" tIns="0" rIns="0" bIns="0" rtlCol="0">
            <a:spAutoFit/>
          </a:bodyPr>
          <a:lstStyle/>
          <a:p>
            <a:r>
              <a:rPr lang="lt-LT" sz="1400" b="1" dirty="0">
                <a:solidFill>
                  <a:srgbClr val="0070C0"/>
                </a:solidFill>
              </a:rPr>
              <a:t>2014 01 01 VSF išlaidų tinkamumo pradžia</a:t>
            </a:r>
            <a:br>
              <a:rPr lang="en-US" sz="1600" b="1" dirty="0"/>
            </a:br>
            <a:r>
              <a:rPr lang="lt-LT" sz="1400" dirty="0"/>
              <a:t>220,2 mln Eur</a:t>
            </a:r>
          </a:p>
          <a:p>
            <a:r>
              <a:rPr lang="lt-LT" sz="1400" dirty="0"/>
              <a:t>13 projekto vykdytojų</a:t>
            </a:r>
          </a:p>
        </p:txBody>
      </p:sp>
      <p:cxnSp>
        <p:nvCxnSpPr>
          <p:cNvPr id="20" name="Straight Connector 19"/>
          <p:cNvCxnSpPr/>
          <p:nvPr/>
        </p:nvCxnSpPr>
        <p:spPr>
          <a:xfrm rot="5400000" flipH="1" flipV="1">
            <a:off x="596770" y="3767742"/>
            <a:ext cx="1371600" cy="2881"/>
          </a:xfrm>
          <a:prstGeom prst="line">
            <a:avLst/>
          </a:prstGeom>
          <a:ln w="19050">
            <a:solidFill>
              <a:schemeClr val="tx2">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1494" y="3793223"/>
            <a:ext cx="1304925" cy="461665"/>
          </a:xfrm>
          <a:prstGeom prst="rect">
            <a:avLst/>
          </a:prstGeom>
          <a:noFill/>
        </p:spPr>
        <p:txBody>
          <a:bodyPr wrap="square" lIns="0" tIns="0" rIns="0" bIns="0" rtlCol="0">
            <a:spAutoFit/>
          </a:bodyPr>
          <a:lstStyle/>
          <a:p>
            <a:pPr algn="r"/>
            <a:r>
              <a:rPr lang="lt-LT" sz="1400" b="1" dirty="0">
                <a:solidFill>
                  <a:srgbClr val="0070C0"/>
                </a:solidFill>
              </a:rPr>
              <a:t>Kvietimai</a:t>
            </a:r>
            <a:br>
              <a:rPr lang="en-US" sz="1600" b="1" dirty="0">
                <a:solidFill>
                  <a:schemeClr val="tx2">
                    <a:lumMod val="50000"/>
                    <a:lumOff val="50000"/>
                  </a:schemeClr>
                </a:solidFill>
              </a:rPr>
            </a:br>
            <a:r>
              <a:rPr lang="lt-LT" sz="1600" dirty="0"/>
              <a:t>56</a:t>
            </a:r>
            <a:r>
              <a:rPr lang="lt-LT" sz="900" dirty="0">
                <a:solidFill>
                  <a:schemeClr val="tx2">
                    <a:lumMod val="50000"/>
                    <a:lumOff val="50000"/>
                  </a:schemeClr>
                </a:solidFill>
              </a:rPr>
              <a:t>. </a:t>
            </a:r>
          </a:p>
        </p:txBody>
      </p:sp>
      <p:cxnSp>
        <p:nvCxnSpPr>
          <p:cNvPr id="42" name="Straight Connector 41"/>
          <p:cNvCxnSpPr/>
          <p:nvPr/>
        </p:nvCxnSpPr>
        <p:spPr>
          <a:xfrm rot="16200000" flipH="1">
            <a:off x="2038089" y="2150727"/>
            <a:ext cx="822960" cy="2881"/>
          </a:xfrm>
          <a:prstGeom prst="line">
            <a:avLst/>
          </a:prstGeom>
          <a:ln w="19050">
            <a:solidFill>
              <a:schemeClr val="tx2">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466057" y="1127602"/>
            <a:ext cx="1689650" cy="1169551"/>
          </a:xfrm>
          <a:prstGeom prst="rect">
            <a:avLst/>
          </a:prstGeom>
          <a:noFill/>
        </p:spPr>
        <p:txBody>
          <a:bodyPr wrap="square" lIns="0" tIns="0" rIns="0" bIns="0" rtlCol="0">
            <a:spAutoFit/>
          </a:bodyPr>
          <a:lstStyle/>
          <a:p>
            <a:r>
              <a:rPr lang="lt-LT" sz="1400" b="1" dirty="0">
                <a:solidFill>
                  <a:srgbClr val="0070C0"/>
                </a:solidFill>
              </a:rPr>
              <a:t>Paraiškos ir projekto sutartys:</a:t>
            </a:r>
            <a:br>
              <a:rPr lang="en-US" sz="1400" b="1" dirty="0">
                <a:solidFill>
                  <a:srgbClr val="0070C0"/>
                </a:solidFill>
              </a:rPr>
            </a:br>
            <a:r>
              <a:rPr lang="lt-LT" sz="1600" dirty="0"/>
              <a:t>207</a:t>
            </a:r>
          </a:p>
          <a:p>
            <a:r>
              <a:rPr lang="lt-LT" sz="1400" b="1" dirty="0">
                <a:solidFill>
                  <a:srgbClr val="0070C0"/>
                </a:solidFill>
              </a:rPr>
              <a:t>Baigt</a:t>
            </a:r>
            <a:r>
              <a:rPr lang="en-US" sz="1400" b="1" dirty="0">
                <a:solidFill>
                  <a:srgbClr val="0070C0"/>
                </a:solidFill>
              </a:rPr>
              <a:t>a</a:t>
            </a:r>
            <a:r>
              <a:rPr lang="lt-LT" sz="1400" b="1" dirty="0">
                <a:solidFill>
                  <a:srgbClr val="0070C0"/>
                </a:solidFill>
              </a:rPr>
              <a:t> projektų:</a:t>
            </a:r>
          </a:p>
          <a:p>
            <a:r>
              <a:rPr lang="lt-LT" sz="1600" dirty="0"/>
              <a:t>160</a:t>
            </a:r>
            <a:endParaRPr lang="lt-LT" sz="900" dirty="0"/>
          </a:p>
        </p:txBody>
      </p:sp>
      <p:cxnSp>
        <p:nvCxnSpPr>
          <p:cNvPr id="44" name="Straight Connector 43"/>
          <p:cNvCxnSpPr>
            <a:cxnSpLocks/>
          </p:cNvCxnSpPr>
          <p:nvPr/>
        </p:nvCxnSpPr>
        <p:spPr>
          <a:xfrm rot="5400000" flipH="1" flipV="1">
            <a:off x="2588145" y="3432644"/>
            <a:ext cx="822960" cy="2881"/>
          </a:xfrm>
          <a:prstGeom prst="line">
            <a:avLst/>
          </a:prstGeom>
          <a:ln w="19050">
            <a:solidFill>
              <a:schemeClr val="tx2">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145348" y="3083382"/>
            <a:ext cx="1806389" cy="892552"/>
          </a:xfrm>
          <a:prstGeom prst="rect">
            <a:avLst/>
          </a:prstGeom>
          <a:noFill/>
        </p:spPr>
        <p:txBody>
          <a:bodyPr wrap="square" lIns="0" tIns="0" rIns="0" bIns="0" rtlCol="0">
            <a:spAutoFit/>
          </a:bodyPr>
          <a:lstStyle/>
          <a:p>
            <a:pPr algn="r"/>
            <a:r>
              <a:rPr lang="lt-LT" sz="1400" b="1" dirty="0">
                <a:solidFill>
                  <a:srgbClr val="0070C0"/>
                </a:solidFill>
              </a:rPr>
              <a:t>Pirkimo dokumentai</a:t>
            </a:r>
            <a:r>
              <a:rPr lang="lt-LT" sz="1600" b="1" dirty="0">
                <a:solidFill>
                  <a:srgbClr val="0070C0"/>
                </a:solidFill>
              </a:rPr>
              <a:t>:</a:t>
            </a:r>
            <a:br>
              <a:rPr lang="en-US" sz="1400" b="1" dirty="0">
                <a:solidFill>
                  <a:srgbClr val="0070C0"/>
                </a:solidFill>
              </a:rPr>
            </a:br>
            <a:r>
              <a:rPr lang="lt-LT" sz="1400" b="1" dirty="0">
                <a:solidFill>
                  <a:schemeClr val="tx2">
                    <a:lumMod val="50000"/>
                    <a:lumOff val="50000"/>
                  </a:schemeClr>
                </a:solidFill>
              </a:rPr>
              <a:t> </a:t>
            </a:r>
            <a:r>
              <a:rPr lang="lt-LT" sz="1400" dirty="0"/>
              <a:t>549</a:t>
            </a:r>
          </a:p>
          <a:p>
            <a:pPr algn="r"/>
            <a:r>
              <a:rPr lang="lt-LT" sz="1400" b="1" dirty="0">
                <a:solidFill>
                  <a:srgbClr val="0070C0"/>
                </a:solidFill>
              </a:rPr>
              <a:t>Pirkimo sutartys: </a:t>
            </a:r>
            <a:r>
              <a:rPr lang="lt-LT" sz="1400" dirty="0"/>
              <a:t>616 </a:t>
            </a:r>
          </a:p>
          <a:p>
            <a:pPr algn="r"/>
            <a:r>
              <a:rPr lang="lt-LT" sz="1400" dirty="0"/>
              <a:t> </a:t>
            </a:r>
            <a:r>
              <a:rPr lang="lt-LT" sz="1400" b="1" dirty="0">
                <a:solidFill>
                  <a:schemeClr val="tx2">
                    <a:lumMod val="50000"/>
                    <a:lumOff val="50000"/>
                  </a:schemeClr>
                </a:solidFill>
              </a:rPr>
              <a:t> </a:t>
            </a:r>
            <a:endParaRPr lang="lt-LT" sz="900" dirty="0">
              <a:solidFill>
                <a:schemeClr val="tx2">
                  <a:lumMod val="50000"/>
                  <a:lumOff val="50000"/>
                </a:schemeClr>
              </a:solidFill>
            </a:endParaRPr>
          </a:p>
        </p:txBody>
      </p:sp>
      <p:cxnSp>
        <p:nvCxnSpPr>
          <p:cNvPr id="46" name="Straight Connector 45"/>
          <p:cNvCxnSpPr/>
          <p:nvPr/>
        </p:nvCxnSpPr>
        <p:spPr>
          <a:xfrm rot="16200000" flipH="1">
            <a:off x="3450537" y="1866678"/>
            <a:ext cx="1371600" cy="2881"/>
          </a:xfrm>
          <a:prstGeom prst="line">
            <a:avLst/>
          </a:prstGeom>
          <a:ln w="19050">
            <a:solidFill>
              <a:schemeClr val="tx2">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168584" y="1117626"/>
            <a:ext cx="1566192" cy="1308050"/>
          </a:xfrm>
          <a:prstGeom prst="rect">
            <a:avLst/>
          </a:prstGeom>
          <a:noFill/>
        </p:spPr>
        <p:txBody>
          <a:bodyPr wrap="square" lIns="0" tIns="0" rIns="0" bIns="0" rtlCol="0">
            <a:spAutoFit/>
          </a:bodyPr>
          <a:lstStyle/>
          <a:p>
            <a:r>
              <a:rPr lang="lt-LT" sz="1400" b="1" dirty="0">
                <a:solidFill>
                  <a:srgbClr val="0070C0"/>
                </a:solidFill>
              </a:rPr>
              <a:t>Patikros vietoje:</a:t>
            </a:r>
          </a:p>
          <a:p>
            <a:r>
              <a:rPr lang="lt-LT" sz="1600" dirty="0"/>
              <a:t>225</a:t>
            </a:r>
          </a:p>
          <a:p>
            <a:r>
              <a:rPr lang="lt-LT" sz="1400" b="1" dirty="0">
                <a:solidFill>
                  <a:srgbClr val="0070C0"/>
                </a:solidFill>
              </a:rPr>
              <a:t>Nustatyta neatitikimų:</a:t>
            </a:r>
          </a:p>
          <a:p>
            <a:r>
              <a:rPr lang="lt-LT" sz="1600" dirty="0"/>
              <a:t>53</a:t>
            </a:r>
            <a:br>
              <a:rPr lang="en-US" sz="1600" b="1" dirty="0">
                <a:solidFill>
                  <a:schemeClr val="tx2">
                    <a:lumMod val="50000"/>
                    <a:lumOff val="50000"/>
                  </a:schemeClr>
                </a:solidFill>
              </a:rPr>
            </a:br>
            <a:endParaRPr lang="lt-LT" sz="900" dirty="0">
              <a:solidFill>
                <a:schemeClr val="tx2">
                  <a:lumMod val="50000"/>
                  <a:lumOff val="50000"/>
                </a:schemeClr>
              </a:solidFill>
            </a:endParaRPr>
          </a:p>
        </p:txBody>
      </p:sp>
      <p:cxnSp>
        <p:nvCxnSpPr>
          <p:cNvPr id="48" name="Straight Connector 47"/>
          <p:cNvCxnSpPr/>
          <p:nvPr/>
        </p:nvCxnSpPr>
        <p:spPr>
          <a:xfrm rot="16200000" flipH="1">
            <a:off x="5370590" y="2150727"/>
            <a:ext cx="822960" cy="2881"/>
          </a:xfrm>
          <a:prstGeom prst="line">
            <a:avLst/>
          </a:prstGeom>
          <a:ln w="19050">
            <a:solidFill>
              <a:schemeClr val="tx2">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828255" y="1182318"/>
            <a:ext cx="1302043" cy="1261884"/>
          </a:xfrm>
          <a:prstGeom prst="rect">
            <a:avLst/>
          </a:prstGeom>
          <a:noFill/>
        </p:spPr>
        <p:txBody>
          <a:bodyPr wrap="square" lIns="0" tIns="0" rIns="0" bIns="0" rtlCol="0">
            <a:spAutoFit/>
          </a:bodyPr>
          <a:lstStyle/>
          <a:p>
            <a:r>
              <a:rPr lang="lt-LT" sz="1400" b="1" dirty="0">
                <a:solidFill>
                  <a:srgbClr val="0070C0"/>
                </a:solidFill>
              </a:rPr>
              <a:t>Pripažinta tinakmomis išlaidų</a:t>
            </a:r>
            <a:r>
              <a:rPr lang="en-US" sz="1400" b="1" dirty="0">
                <a:solidFill>
                  <a:srgbClr val="0070C0"/>
                </a:solidFill>
              </a:rPr>
              <a:t>,</a:t>
            </a:r>
            <a:r>
              <a:rPr lang="lt-LT" sz="1400" b="1" dirty="0">
                <a:solidFill>
                  <a:srgbClr val="0070C0"/>
                </a:solidFill>
              </a:rPr>
              <a:t> eurais: </a:t>
            </a:r>
          </a:p>
          <a:p>
            <a:r>
              <a:rPr lang="lt-LT" sz="1400" dirty="0"/>
              <a:t>198 mln VSF lėšų</a:t>
            </a:r>
          </a:p>
          <a:p>
            <a:r>
              <a:rPr lang="lt-LT" sz="1400" dirty="0"/>
              <a:t>225 mln iš viso</a:t>
            </a:r>
          </a:p>
          <a:p>
            <a:endParaRPr lang="lt-LT" sz="1200" b="1" dirty="0">
              <a:solidFill>
                <a:schemeClr val="tx2">
                  <a:lumMod val="75000"/>
                  <a:lumOff val="25000"/>
                </a:schemeClr>
              </a:solidFill>
            </a:endParaRPr>
          </a:p>
        </p:txBody>
      </p:sp>
      <p:cxnSp>
        <p:nvCxnSpPr>
          <p:cNvPr id="50" name="Straight Connector 49"/>
          <p:cNvCxnSpPr/>
          <p:nvPr/>
        </p:nvCxnSpPr>
        <p:spPr>
          <a:xfrm rot="5400000" flipH="1" flipV="1">
            <a:off x="4553709" y="3715940"/>
            <a:ext cx="1371600" cy="2881"/>
          </a:xfrm>
          <a:prstGeom prst="line">
            <a:avLst/>
          </a:prstGeom>
          <a:ln w="19050">
            <a:solidFill>
              <a:schemeClr val="tx2">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748499" y="3784787"/>
            <a:ext cx="3448134" cy="1523494"/>
          </a:xfrm>
          <a:prstGeom prst="rect">
            <a:avLst/>
          </a:prstGeom>
          <a:noFill/>
        </p:spPr>
        <p:txBody>
          <a:bodyPr wrap="square" lIns="0" tIns="0" rIns="0" bIns="0" rtlCol="0">
            <a:spAutoFit/>
          </a:bodyPr>
          <a:lstStyle/>
          <a:p>
            <a:pPr algn="r"/>
            <a:r>
              <a:rPr lang="lt-LT" sz="1400" b="1" dirty="0">
                <a:solidFill>
                  <a:srgbClr val="0070C0"/>
                </a:solidFill>
              </a:rPr>
              <a:t>Užfiksuoti įtarimai dėl pažeidimo</a:t>
            </a:r>
            <a:r>
              <a:rPr lang="lt-LT" sz="1200" b="1" dirty="0">
                <a:solidFill>
                  <a:schemeClr val="tx2">
                    <a:lumMod val="75000"/>
                    <a:lumOff val="25000"/>
                  </a:schemeClr>
                </a:solidFill>
              </a:rPr>
              <a:t>:</a:t>
            </a:r>
          </a:p>
          <a:p>
            <a:pPr algn="r"/>
            <a:r>
              <a:rPr lang="lt-LT" sz="1600" dirty="0"/>
              <a:t>19</a:t>
            </a:r>
            <a:endParaRPr lang="lt-LT" sz="1600" dirty="0">
              <a:solidFill>
                <a:schemeClr val="tx2">
                  <a:lumMod val="50000"/>
                  <a:lumOff val="50000"/>
                </a:schemeClr>
              </a:solidFill>
            </a:endParaRPr>
          </a:p>
          <a:p>
            <a:pPr algn="r"/>
            <a:r>
              <a:rPr lang="lt-LT" sz="1400" b="1" dirty="0">
                <a:solidFill>
                  <a:srgbClr val="0070C0"/>
                </a:solidFill>
              </a:rPr>
              <a:t>Iš jų nustatyta pažeidimų: </a:t>
            </a:r>
          </a:p>
          <a:p>
            <a:pPr algn="r"/>
            <a:r>
              <a:rPr lang="lt-LT" sz="1600" dirty="0"/>
              <a:t>16</a:t>
            </a:r>
          </a:p>
          <a:p>
            <a:pPr algn="r"/>
            <a:r>
              <a:rPr lang="lt-LT" sz="1400" b="1" dirty="0">
                <a:solidFill>
                  <a:srgbClr val="0070C0"/>
                </a:solidFill>
              </a:rPr>
              <a:t>Pažeidimas nenustatytas:</a:t>
            </a:r>
            <a:r>
              <a:rPr lang="lt-LT" sz="1400" dirty="0">
                <a:solidFill>
                  <a:schemeClr val="tx2">
                    <a:lumMod val="50000"/>
                    <a:lumOff val="50000"/>
                  </a:schemeClr>
                </a:solidFill>
              </a:rPr>
              <a:t> </a:t>
            </a:r>
          </a:p>
          <a:p>
            <a:pPr algn="r"/>
            <a:r>
              <a:rPr lang="lt-LT" sz="1600" dirty="0"/>
              <a:t>3</a:t>
            </a:r>
          </a:p>
          <a:p>
            <a:pPr algn="r"/>
            <a:r>
              <a:rPr lang="lt-LT" sz="900" dirty="0">
                <a:solidFill>
                  <a:schemeClr val="tx2">
                    <a:lumMod val="50000"/>
                    <a:lumOff val="50000"/>
                  </a:schemeClr>
                </a:solidFill>
              </a:rPr>
              <a:t> </a:t>
            </a:r>
          </a:p>
        </p:txBody>
      </p:sp>
      <p:cxnSp>
        <p:nvCxnSpPr>
          <p:cNvPr id="52" name="Straight Connector 51"/>
          <p:cNvCxnSpPr>
            <a:cxnSpLocks/>
          </p:cNvCxnSpPr>
          <p:nvPr/>
        </p:nvCxnSpPr>
        <p:spPr>
          <a:xfrm flipH="1" flipV="1">
            <a:off x="6803912" y="3058374"/>
            <a:ext cx="4342" cy="877677"/>
          </a:xfrm>
          <a:prstGeom prst="line">
            <a:avLst/>
          </a:prstGeom>
          <a:ln w="19050">
            <a:solidFill>
              <a:schemeClr val="tx2">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480716" y="3353207"/>
            <a:ext cx="1273202" cy="1031051"/>
          </a:xfrm>
          <a:prstGeom prst="rect">
            <a:avLst/>
          </a:prstGeom>
          <a:noFill/>
        </p:spPr>
        <p:txBody>
          <a:bodyPr wrap="square" lIns="0" tIns="0" rIns="0" bIns="0" rtlCol="0">
            <a:spAutoFit/>
          </a:bodyPr>
          <a:lstStyle/>
          <a:p>
            <a:pPr algn="r"/>
            <a:r>
              <a:rPr lang="lt-LT" sz="1400" b="1" dirty="0">
                <a:solidFill>
                  <a:srgbClr val="0070C0"/>
                </a:solidFill>
              </a:rPr>
              <a:t>Pripažinta netinkamomis išlaidų</a:t>
            </a:r>
            <a:r>
              <a:rPr lang="en-US" sz="1400" b="1" dirty="0">
                <a:solidFill>
                  <a:srgbClr val="0070C0"/>
                </a:solidFill>
              </a:rPr>
              <a:t>,</a:t>
            </a:r>
            <a:r>
              <a:rPr lang="lt-LT" sz="1400" b="1" dirty="0">
                <a:solidFill>
                  <a:srgbClr val="0070C0"/>
                </a:solidFill>
              </a:rPr>
              <a:t> eurais:</a:t>
            </a:r>
          </a:p>
          <a:p>
            <a:pPr algn="r"/>
            <a:r>
              <a:rPr lang="lt-LT" sz="1600" dirty="0"/>
              <a:t>44</a:t>
            </a:r>
            <a:r>
              <a:rPr lang="en-US" sz="1600" dirty="0"/>
              <a:t>,6</a:t>
            </a:r>
            <a:r>
              <a:rPr lang="lt-LT" sz="1600" dirty="0"/>
              <a:t> mln</a:t>
            </a:r>
            <a:br>
              <a:rPr lang="en-US" sz="1600" b="1" dirty="0">
                <a:solidFill>
                  <a:schemeClr val="tx2">
                    <a:lumMod val="50000"/>
                    <a:lumOff val="50000"/>
                  </a:schemeClr>
                </a:solidFill>
              </a:rPr>
            </a:br>
            <a:endParaRPr lang="lt-LT" sz="900" dirty="0">
              <a:solidFill>
                <a:schemeClr val="tx2">
                  <a:lumMod val="50000"/>
                  <a:lumOff val="50000"/>
                </a:schemeClr>
              </a:solidFill>
            </a:endParaRPr>
          </a:p>
        </p:txBody>
      </p:sp>
      <p:cxnSp>
        <p:nvCxnSpPr>
          <p:cNvPr id="54" name="Straight Connector 53"/>
          <p:cNvCxnSpPr/>
          <p:nvPr/>
        </p:nvCxnSpPr>
        <p:spPr>
          <a:xfrm rot="16200000" flipH="1">
            <a:off x="6737185" y="1866679"/>
            <a:ext cx="1371600" cy="2881"/>
          </a:xfrm>
          <a:prstGeom prst="line">
            <a:avLst/>
          </a:prstGeom>
          <a:ln w="19050">
            <a:solidFill>
              <a:schemeClr val="tx2">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469170" y="1133476"/>
            <a:ext cx="1304925" cy="1107996"/>
          </a:xfrm>
          <a:prstGeom prst="rect">
            <a:avLst/>
          </a:prstGeom>
          <a:noFill/>
        </p:spPr>
        <p:txBody>
          <a:bodyPr wrap="square" lIns="0" tIns="0" rIns="0" bIns="0" rtlCol="0">
            <a:spAutoFit/>
          </a:bodyPr>
          <a:lstStyle/>
          <a:p>
            <a:r>
              <a:rPr lang="en-US" sz="1400" b="1" dirty="0">
                <a:solidFill>
                  <a:srgbClr val="0070C0"/>
                </a:solidFill>
              </a:rPr>
              <a:t>2022 12 31</a:t>
            </a:r>
            <a:br>
              <a:rPr lang="en-US" sz="1600" b="1" dirty="0"/>
            </a:br>
            <a:r>
              <a:rPr lang="en-US" sz="1400" dirty="0" err="1"/>
              <a:t>i</a:t>
            </a:r>
            <a:r>
              <a:rPr lang="lt-LT" sz="1400" dirty="0"/>
              <a:t>šlaidos patirtos</a:t>
            </a:r>
          </a:p>
          <a:p>
            <a:r>
              <a:rPr lang="lt-LT" sz="1400" b="1" dirty="0">
                <a:solidFill>
                  <a:srgbClr val="0070C0"/>
                </a:solidFill>
              </a:rPr>
              <a:t>2023 06 30</a:t>
            </a:r>
          </a:p>
          <a:p>
            <a:r>
              <a:rPr lang="lt-LT" sz="1400" dirty="0"/>
              <a:t>Išlaidos apmokėtos</a:t>
            </a:r>
          </a:p>
        </p:txBody>
      </p:sp>
      <p:cxnSp>
        <p:nvCxnSpPr>
          <p:cNvPr id="56" name="Straight Connector 55"/>
          <p:cNvCxnSpPr/>
          <p:nvPr/>
        </p:nvCxnSpPr>
        <p:spPr>
          <a:xfrm rot="5400000" flipH="1" flipV="1">
            <a:off x="7850041" y="3791238"/>
            <a:ext cx="1371600" cy="2881"/>
          </a:xfrm>
          <a:prstGeom prst="line">
            <a:avLst/>
          </a:prstGeom>
          <a:ln w="19050">
            <a:solidFill>
              <a:schemeClr val="tx2">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230061" y="3135816"/>
            <a:ext cx="1304925" cy="1077218"/>
          </a:xfrm>
          <a:prstGeom prst="rect">
            <a:avLst/>
          </a:prstGeom>
          <a:noFill/>
        </p:spPr>
        <p:txBody>
          <a:bodyPr wrap="square" lIns="0" tIns="0" rIns="0" bIns="0" rtlCol="0">
            <a:spAutoFit/>
          </a:bodyPr>
          <a:lstStyle/>
          <a:p>
            <a:pPr algn="r"/>
            <a:r>
              <a:rPr lang="lt-LT" sz="1400" b="1" dirty="0">
                <a:solidFill>
                  <a:srgbClr val="0070C0"/>
                </a:solidFill>
              </a:rPr>
              <a:t>2023 12 31 </a:t>
            </a:r>
          </a:p>
          <a:p>
            <a:pPr algn="r"/>
            <a:r>
              <a:rPr lang="lt-LT" sz="1400" dirty="0"/>
              <a:t>Išlaidos patirtos</a:t>
            </a:r>
          </a:p>
          <a:p>
            <a:pPr algn="r"/>
            <a:r>
              <a:rPr lang="lt-LT" sz="1400" b="1" dirty="0">
                <a:solidFill>
                  <a:srgbClr val="0070C0"/>
                </a:solidFill>
              </a:rPr>
              <a:t>2024 0</a:t>
            </a:r>
            <a:r>
              <a:rPr lang="en-US" sz="1400" b="1" dirty="0">
                <a:solidFill>
                  <a:srgbClr val="0070C0"/>
                </a:solidFill>
              </a:rPr>
              <a:t>4</a:t>
            </a:r>
            <a:r>
              <a:rPr lang="lt-LT" sz="1400" b="1" dirty="0">
                <a:solidFill>
                  <a:srgbClr val="0070C0"/>
                </a:solidFill>
              </a:rPr>
              <a:t> 30</a:t>
            </a:r>
          </a:p>
          <a:p>
            <a:pPr algn="r"/>
            <a:r>
              <a:rPr lang="lt-LT" sz="1400" dirty="0"/>
              <a:t>Išlaidos apmokėtos</a:t>
            </a:r>
            <a:r>
              <a:rPr lang="lt-LT" sz="900" dirty="0">
                <a:solidFill>
                  <a:schemeClr val="tx2">
                    <a:lumMod val="50000"/>
                    <a:lumOff val="50000"/>
                  </a:schemeClr>
                </a:solidFill>
              </a:rPr>
              <a:t>. </a:t>
            </a:r>
          </a:p>
        </p:txBody>
      </p:sp>
    </p:spTree>
    <p:extLst>
      <p:ext uri="{BB962C8B-B14F-4D97-AF65-F5344CB8AC3E}">
        <p14:creationId xmlns:p14="http://schemas.microsoft.com/office/powerpoint/2010/main" val="298752280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grpId="0" nodeType="afterEffect" p14:presetBounceEnd="2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2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500"/>
                                </p:stCondLst>
                                <p:childTnLst>
                                  <p:par>
                                    <p:cTn id="18" presetID="2" presetClass="entr" presetSubtype="2" accel="40000" fill="hold" grpId="0" nodeType="afterEffect" p14:presetBounceEnd="20000">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14:bounceEnd="20000">
                                          <p:cBhvr additive="base">
                                            <p:cTn id="20" dur="500" fill="hold"/>
                                            <p:tgtEl>
                                              <p:spTgt spid="5"/>
                                            </p:tgtEl>
                                            <p:attrNameLst>
                                              <p:attrName>ppt_x</p:attrName>
                                            </p:attrNameLst>
                                          </p:cBhvr>
                                          <p:tavLst>
                                            <p:tav tm="0">
                                              <p:val>
                                                <p:strVal val="1+#ppt_w/2"/>
                                              </p:val>
                                            </p:tav>
                                            <p:tav tm="100000">
                                              <p:val>
                                                <p:strVal val="#ppt_x"/>
                                              </p:val>
                                            </p:tav>
                                          </p:tavLst>
                                        </p:anim>
                                        <p:anim calcmode="lin" valueType="num" p14:bounceEnd="20000">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right)">
                                          <p:cBhvr>
                                            <p:cTn id="29" dur="500"/>
                                            <p:tgtEl>
                                              <p:spTgt spid="21"/>
                                            </p:tgtEl>
                                          </p:cBhvr>
                                        </p:animEffect>
                                      </p:childTnLst>
                                    </p:cTn>
                                  </p:par>
                                </p:childTnLst>
                              </p:cTn>
                            </p:par>
                            <p:par>
                              <p:cTn id="30" fill="hold">
                                <p:stCondLst>
                                  <p:cond delay="3000"/>
                                </p:stCondLst>
                                <p:childTnLst>
                                  <p:par>
                                    <p:cTn id="31" presetID="2" presetClass="entr" presetSubtype="2" accel="40000" fill="hold" grpId="0" nodeType="afterEffect" p14:presetBounceEnd="20000">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14:bounceEnd="20000">
                                          <p:cBhvr additive="base">
                                            <p:cTn id="33" dur="500" fill="hold"/>
                                            <p:tgtEl>
                                              <p:spTgt spid="7"/>
                                            </p:tgtEl>
                                            <p:attrNameLst>
                                              <p:attrName>ppt_x</p:attrName>
                                            </p:attrNameLst>
                                          </p:cBhvr>
                                          <p:tavLst>
                                            <p:tav tm="0">
                                              <p:val>
                                                <p:strVal val="1+#ppt_w/2"/>
                                              </p:val>
                                            </p:tav>
                                            <p:tav tm="100000">
                                              <p:val>
                                                <p:strVal val="#ppt_x"/>
                                              </p:val>
                                            </p:tav>
                                          </p:tavLst>
                                        </p:anim>
                                        <p:anim calcmode="lin" valueType="num" p14:bounceEnd="20000">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down)">
                                          <p:cBhvr>
                                            <p:cTn id="38" dur="500"/>
                                            <p:tgtEl>
                                              <p:spTgt spid="42"/>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childTnLst>
                              </p:cTn>
                            </p:par>
                            <p:par>
                              <p:cTn id="43" fill="hold">
                                <p:stCondLst>
                                  <p:cond delay="4500"/>
                                </p:stCondLst>
                                <p:childTnLst>
                                  <p:par>
                                    <p:cTn id="44" presetID="2" presetClass="entr" presetSubtype="2" accel="40000" fill="hold" grpId="0" nodeType="afterEffect" p14:presetBounceEnd="20000">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14:bounceEnd="20000">
                                          <p:cBhvr additive="base">
                                            <p:cTn id="46" dur="500" fill="hold"/>
                                            <p:tgtEl>
                                              <p:spTgt spid="8"/>
                                            </p:tgtEl>
                                            <p:attrNameLst>
                                              <p:attrName>ppt_x</p:attrName>
                                            </p:attrNameLst>
                                          </p:cBhvr>
                                          <p:tavLst>
                                            <p:tav tm="0">
                                              <p:val>
                                                <p:strVal val="1+#ppt_w/2"/>
                                              </p:val>
                                            </p:tav>
                                            <p:tav tm="100000">
                                              <p:val>
                                                <p:strVal val="#ppt_x"/>
                                              </p:val>
                                            </p:tav>
                                          </p:tavLst>
                                        </p:anim>
                                        <p:anim calcmode="lin" valueType="num" p14:bounceEnd="20000">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500"/>
                                            <p:tgtEl>
                                              <p:spTgt spid="45"/>
                                            </p:tgtEl>
                                          </p:cBhvr>
                                        </p:animEffect>
                                      </p:childTnLst>
                                    </p:cTn>
                                  </p:par>
                                </p:childTnLst>
                              </p:cTn>
                            </p:par>
                            <p:par>
                              <p:cTn id="56" fill="hold">
                                <p:stCondLst>
                                  <p:cond delay="6000"/>
                                </p:stCondLst>
                                <p:childTnLst>
                                  <p:par>
                                    <p:cTn id="57" presetID="2" presetClass="entr" presetSubtype="2" accel="40000" fill="hold" grpId="0" nodeType="afterEffect" p14:presetBounceEnd="20000">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14:bounceEnd="20000">
                                          <p:cBhvr additive="base">
                                            <p:cTn id="59" dur="500" fill="hold"/>
                                            <p:tgtEl>
                                              <p:spTgt spid="10"/>
                                            </p:tgtEl>
                                            <p:attrNameLst>
                                              <p:attrName>ppt_x</p:attrName>
                                            </p:attrNameLst>
                                          </p:cBhvr>
                                          <p:tavLst>
                                            <p:tav tm="0">
                                              <p:val>
                                                <p:strVal val="1+#ppt_w/2"/>
                                              </p:val>
                                            </p:tav>
                                            <p:tav tm="100000">
                                              <p:val>
                                                <p:strVal val="#ppt_x"/>
                                              </p:val>
                                            </p:tav>
                                          </p:tavLst>
                                        </p:anim>
                                        <p:anim calcmode="lin" valueType="num" p14:bounceEnd="20000">
                                          <p:cBhvr additive="base">
                                            <p:cTn id="60" dur="500" fill="hold"/>
                                            <p:tgtEl>
                                              <p:spTgt spid="10"/>
                                            </p:tgtEl>
                                            <p:attrNameLst>
                                              <p:attrName>ppt_y</p:attrName>
                                            </p:attrNameLst>
                                          </p:cBhvr>
                                          <p:tavLst>
                                            <p:tav tm="0">
                                              <p:val>
                                                <p:strVal val="#ppt_y"/>
                                              </p:val>
                                            </p:tav>
                                            <p:tav tm="100000">
                                              <p:val>
                                                <p:strVal val="#ppt_y"/>
                                              </p:val>
                                            </p:tav>
                                          </p:tavLst>
                                        </p:anim>
                                      </p:childTnLst>
                                    </p:cTn>
                                  </p:par>
                                </p:childTnLst>
                              </p:cTn>
                            </p:par>
                            <p:par>
                              <p:cTn id="61" fill="hold">
                                <p:stCondLst>
                                  <p:cond delay="6500"/>
                                </p:stCondLst>
                                <p:childTnLst>
                                  <p:par>
                                    <p:cTn id="62" presetID="22" presetClass="entr" presetSubtype="4"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down)">
                                          <p:cBhvr>
                                            <p:cTn id="64" dur="500"/>
                                            <p:tgtEl>
                                              <p:spTgt spid="46"/>
                                            </p:tgtEl>
                                          </p:cBhvr>
                                        </p:animEffect>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left)">
                                          <p:cBhvr>
                                            <p:cTn id="68" dur="500"/>
                                            <p:tgtEl>
                                              <p:spTgt spid="47"/>
                                            </p:tgtEl>
                                          </p:cBhvr>
                                        </p:animEffect>
                                      </p:childTnLst>
                                    </p:cTn>
                                  </p:par>
                                </p:childTnLst>
                              </p:cTn>
                            </p:par>
                            <p:par>
                              <p:cTn id="69" fill="hold">
                                <p:stCondLst>
                                  <p:cond delay="7500"/>
                                </p:stCondLst>
                                <p:childTnLst>
                                  <p:par>
                                    <p:cTn id="70" presetID="2" presetClass="entr" presetSubtype="2" accel="40000" fill="hold" grpId="0" nodeType="afterEffect" p14:presetBounceEnd="20000">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14:bounceEnd="20000">
                                          <p:cBhvr additive="base">
                                            <p:cTn id="72" dur="50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73" dur="500" fill="hold"/>
                                            <p:tgtEl>
                                              <p:spTgt spid="11"/>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2" presetClass="entr" presetSubtype="1" fill="hold" nodeType="after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up)">
                                          <p:cBhvr>
                                            <p:cTn id="77" dur="500"/>
                                            <p:tgtEl>
                                              <p:spTgt spid="50"/>
                                            </p:tgtEl>
                                          </p:cBhvr>
                                        </p:animEffect>
                                      </p:childTnLst>
                                    </p:cTn>
                                  </p:par>
                                </p:childTnLst>
                              </p:cTn>
                            </p:par>
                            <p:par>
                              <p:cTn id="78" fill="hold">
                                <p:stCondLst>
                                  <p:cond delay="8500"/>
                                </p:stCondLst>
                                <p:childTnLst>
                                  <p:par>
                                    <p:cTn id="79" presetID="22" presetClass="entr" presetSubtype="2"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right)">
                                          <p:cBhvr>
                                            <p:cTn id="81" dur="500"/>
                                            <p:tgtEl>
                                              <p:spTgt spid="51"/>
                                            </p:tgtEl>
                                          </p:cBhvr>
                                        </p:animEffect>
                                      </p:childTnLst>
                                    </p:cTn>
                                  </p:par>
                                </p:childTnLst>
                              </p:cTn>
                            </p:par>
                            <p:par>
                              <p:cTn id="82" fill="hold">
                                <p:stCondLst>
                                  <p:cond delay="9000"/>
                                </p:stCondLst>
                                <p:childTnLst>
                                  <p:par>
                                    <p:cTn id="83" presetID="2" presetClass="entr" presetSubtype="2" accel="40000" fill="hold" grpId="0" nodeType="afterEffect" p14:presetBounceEnd="20000">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14:bounceEnd="20000">
                                          <p:cBhvr additive="base">
                                            <p:cTn id="85" dur="50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86" dur="500" fill="hold"/>
                                            <p:tgtEl>
                                              <p:spTgt spid="12"/>
                                            </p:tgtEl>
                                            <p:attrNameLst>
                                              <p:attrName>ppt_y</p:attrName>
                                            </p:attrNameLst>
                                          </p:cBhvr>
                                          <p:tavLst>
                                            <p:tav tm="0">
                                              <p:val>
                                                <p:strVal val="#ppt_y"/>
                                              </p:val>
                                            </p:tav>
                                            <p:tav tm="100000">
                                              <p:val>
                                                <p:strVal val="#ppt_y"/>
                                              </p:val>
                                            </p:tav>
                                          </p:tavLst>
                                        </p:anim>
                                      </p:childTnLst>
                                    </p:cTn>
                                  </p:par>
                                </p:childTnLst>
                              </p:cTn>
                            </p:par>
                            <p:par>
                              <p:cTn id="87" fill="hold">
                                <p:stCondLst>
                                  <p:cond delay="9500"/>
                                </p:stCondLst>
                                <p:childTnLst>
                                  <p:par>
                                    <p:cTn id="88" presetID="22" presetClass="entr" presetSubtype="4" fill="hold" nodeType="after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wipe(down)">
                                          <p:cBhvr>
                                            <p:cTn id="90" dur="500"/>
                                            <p:tgtEl>
                                              <p:spTgt spid="48"/>
                                            </p:tgtEl>
                                          </p:cBhvr>
                                        </p:animEffect>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500"/>
                                            <p:tgtEl>
                                              <p:spTgt spid="49"/>
                                            </p:tgtEl>
                                          </p:cBhvr>
                                        </p:animEffect>
                                      </p:childTnLst>
                                    </p:cTn>
                                  </p:par>
                                </p:childTnLst>
                              </p:cTn>
                            </p:par>
                            <p:par>
                              <p:cTn id="95" fill="hold">
                                <p:stCondLst>
                                  <p:cond delay="10500"/>
                                </p:stCondLst>
                                <p:childTnLst>
                                  <p:par>
                                    <p:cTn id="96" presetID="2" presetClass="entr" presetSubtype="2" accel="40000" fill="hold" grpId="0" nodeType="afterEffect" p14:presetBounceEnd="20000">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14:bounceEnd="20000">
                                          <p:cBhvr additive="base">
                                            <p:cTn id="98" dur="50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99" dur="500" fill="hold"/>
                                            <p:tgtEl>
                                              <p:spTgt spid="13"/>
                                            </p:tgtEl>
                                            <p:attrNameLst>
                                              <p:attrName>ppt_y</p:attrName>
                                            </p:attrNameLst>
                                          </p:cBhvr>
                                          <p:tavLst>
                                            <p:tav tm="0">
                                              <p:val>
                                                <p:strVal val="#ppt_y"/>
                                              </p:val>
                                            </p:tav>
                                            <p:tav tm="100000">
                                              <p:val>
                                                <p:strVal val="#ppt_y"/>
                                              </p:val>
                                            </p:tav>
                                          </p:tavLst>
                                        </p:anim>
                                      </p:childTnLst>
                                    </p:cTn>
                                  </p:par>
                                </p:childTnLst>
                              </p:cTn>
                            </p:par>
                            <p:par>
                              <p:cTn id="100" fill="hold">
                                <p:stCondLst>
                                  <p:cond delay="11000"/>
                                </p:stCondLst>
                                <p:childTnLst>
                                  <p:par>
                                    <p:cTn id="101" presetID="22" presetClass="entr" presetSubtype="1" fill="hold"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up)">
                                          <p:cBhvr>
                                            <p:cTn id="103" dur="500"/>
                                            <p:tgtEl>
                                              <p:spTgt spid="52"/>
                                            </p:tgtEl>
                                          </p:cBhvr>
                                        </p:animEffect>
                                      </p:childTnLst>
                                    </p:cTn>
                                  </p:par>
                                </p:childTnLst>
                              </p:cTn>
                            </p:par>
                            <p:par>
                              <p:cTn id="104" fill="hold">
                                <p:stCondLst>
                                  <p:cond delay="11500"/>
                                </p:stCondLst>
                                <p:childTnLst>
                                  <p:par>
                                    <p:cTn id="105" presetID="22" presetClass="entr" presetSubtype="2" fill="hold" grpId="0" nodeType="after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wipe(right)">
                                          <p:cBhvr>
                                            <p:cTn id="107" dur="500"/>
                                            <p:tgtEl>
                                              <p:spTgt spid="53"/>
                                            </p:tgtEl>
                                          </p:cBhvr>
                                        </p:animEffect>
                                      </p:childTnLst>
                                    </p:cTn>
                                  </p:par>
                                </p:childTnLst>
                              </p:cTn>
                            </p:par>
                            <p:par>
                              <p:cTn id="108" fill="hold">
                                <p:stCondLst>
                                  <p:cond delay="12000"/>
                                </p:stCondLst>
                                <p:childTnLst>
                                  <p:par>
                                    <p:cTn id="109" presetID="2" presetClass="entr" presetSubtype="2" accel="40000" fill="hold" grpId="0" nodeType="afterEffect" p14:presetBounceEnd="20000">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14:bounceEnd="20000">
                                          <p:cBhvr additive="base">
                                            <p:cTn id="111" dur="500" fill="hold"/>
                                            <p:tgtEl>
                                              <p:spTgt spid="14"/>
                                            </p:tgtEl>
                                            <p:attrNameLst>
                                              <p:attrName>ppt_x</p:attrName>
                                            </p:attrNameLst>
                                          </p:cBhvr>
                                          <p:tavLst>
                                            <p:tav tm="0">
                                              <p:val>
                                                <p:strVal val="1+#ppt_w/2"/>
                                              </p:val>
                                            </p:tav>
                                            <p:tav tm="100000">
                                              <p:val>
                                                <p:strVal val="#ppt_x"/>
                                              </p:val>
                                            </p:tav>
                                          </p:tavLst>
                                        </p:anim>
                                        <p:anim calcmode="lin" valueType="num" p14:bounceEnd="20000">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par>
                              <p:cTn id="113" fill="hold">
                                <p:stCondLst>
                                  <p:cond delay="12500"/>
                                </p:stCondLst>
                                <p:childTnLst>
                                  <p:par>
                                    <p:cTn id="114" presetID="22" presetClass="entr" presetSubtype="4" fill="hold"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down)">
                                          <p:cBhvr>
                                            <p:cTn id="116" dur="500"/>
                                            <p:tgtEl>
                                              <p:spTgt spid="54"/>
                                            </p:tgtEl>
                                          </p:cBhvr>
                                        </p:animEffect>
                                      </p:childTnLst>
                                    </p:cTn>
                                  </p:par>
                                </p:childTnLst>
                              </p:cTn>
                            </p:par>
                            <p:par>
                              <p:cTn id="117" fill="hold">
                                <p:stCondLst>
                                  <p:cond delay="13000"/>
                                </p:stCondLst>
                                <p:childTnLst>
                                  <p:par>
                                    <p:cTn id="118" presetID="22" presetClass="entr" presetSubtype="8" fill="hold" grpId="0" nodeType="afterEffect">
                                      <p:stCondLst>
                                        <p:cond delay="0"/>
                                      </p:stCondLst>
                                      <p:childTnLst>
                                        <p:set>
                                          <p:cBhvr>
                                            <p:cTn id="119" dur="1" fill="hold">
                                              <p:stCondLst>
                                                <p:cond delay="0"/>
                                              </p:stCondLst>
                                            </p:cTn>
                                            <p:tgtEl>
                                              <p:spTgt spid="55"/>
                                            </p:tgtEl>
                                            <p:attrNameLst>
                                              <p:attrName>style.visibility</p:attrName>
                                            </p:attrNameLst>
                                          </p:cBhvr>
                                          <p:to>
                                            <p:strVal val="visible"/>
                                          </p:to>
                                        </p:set>
                                        <p:animEffect transition="in" filter="wipe(left)">
                                          <p:cBhvr>
                                            <p:cTn id="120" dur="500"/>
                                            <p:tgtEl>
                                              <p:spTgt spid="55"/>
                                            </p:tgtEl>
                                          </p:cBhvr>
                                        </p:animEffect>
                                      </p:childTnLst>
                                    </p:cTn>
                                  </p:par>
                                </p:childTnLst>
                              </p:cTn>
                            </p:par>
                            <p:par>
                              <p:cTn id="121" fill="hold">
                                <p:stCondLst>
                                  <p:cond delay="13500"/>
                                </p:stCondLst>
                                <p:childTnLst>
                                  <p:par>
                                    <p:cTn id="122" presetID="2" presetClass="entr" presetSubtype="2" accel="40000" fill="hold" grpId="0" nodeType="afterEffect" p14:presetBounceEnd="20000">
                                      <p:stCondLst>
                                        <p:cond delay="0"/>
                                      </p:stCondLst>
                                      <p:childTnLst>
                                        <p:set>
                                          <p:cBhvr>
                                            <p:cTn id="123" dur="1" fill="hold">
                                              <p:stCondLst>
                                                <p:cond delay="0"/>
                                              </p:stCondLst>
                                            </p:cTn>
                                            <p:tgtEl>
                                              <p:spTgt spid="15"/>
                                            </p:tgtEl>
                                            <p:attrNameLst>
                                              <p:attrName>style.visibility</p:attrName>
                                            </p:attrNameLst>
                                          </p:cBhvr>
                                          <p:to>
                                            <p:strVal val="visible"/>
                                          </p:to>
                                        </p:set>
                                        <p:anim calcmode="lin" valueType="num" p14:bounceEnd="20000">
                                          <p:cBhvr additive="base">
                                            <p:cTn id="124" dur="500" fill="hold"/>
                                            <p:tgtEl>
                                              <p:spTgt spid="15"/>
                                            </p:tgtEl>
                                            <p:attrNameLst>
                                              <p:attrName>ppt_x</p:attrName>
                                            </p:attrNameLst>
                                          </p:cBhvr>
                                          <p:tavLst>
                                            <p:tav tm="0">
                                              <p:val>
                                                <p:strVal val="1+#ppt_w/2"/>
                                              </p:val>
                                            </p:tav>
                                            <p:tav tm="100000">
                                              <p:val>
                                                <p:strVal val="#ppt_x"/>
                                              </p:val>
                                            </p:tav>
                                          </p:tavLst>
                                        </p:anim>
                                        <p:anim calcmode="lin" valueType="num" p14:bounceEnd="20000">
                                          <p:cBhvr additive="base">
                                            <p:cTn id="125" dur="500" fill="hold"/>
                                            <p:tgtEl>
                                              <p:spTgt spid="15"/>
                                            </p:tgtEl>
                                            <p:attrNameLst>
                                              <p:attrName>ppt_y</p:attrName>
                                            </p:attrNameLst>
                                          </p:cBhvr>
                                          <p:tavLst>
                                            <p:tav tm="0">
                                              <p:val>
                                                <p:strVal val="#ppt_y"/>
                                              </p:val>
                                            </p:tav>
                                            <p:tav tm="100000">
                                              <p:val>
                                                <p:strVal val="#ppt_y"/>
                                              </p:val>
                                            </p:tav>
                                          </p:tavLst>
                                        </p:anim>
                                      </p:childTnLst>
                                    </p:cTn>
                                  </p:par>
                                </p:childTnLst>
                              </p:cTn>
                            </p:par>
                            <p:par>
                              <p:cTn id="126" fill="hold">
                                <p:stCondLst>
                                  <p:cond delay="14000"/>
                                </p:stCondLst>
                                <p:childTnLst>
                                  <p:par>
                                    <p:cTn id="127" presetID="22" presetClass="entr" presetSubtype="1" fill="hold"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500"/>
                                            <p:tgtEl>
                                              <p:spTgt spid="56"/>
                                            </p:tgtEl>
                                          </p:cBhvr>
                                        </p:animEffect>
                                      </p:childTnLst>
                                    </p:cTn>
                                  </p:par>
                                </p:childTnLst>
                              </p:cTn>
                            </p:par>
                            <p:par>
                              <p:cTn id="130" fill="hold">
                                <p:stCondLst>
                                  <p:cond delay="14500"/>
                                </p:stCondLst>
                                <p:childTnLst>
                                  <p:par>
                                    <p:cTn id="131" presetID="22" presetClass="entr" presetSubtype="2" fill="hold" grpId="0" nodeType="afterEffect">
                                      <p:stCondLst>
                                        <p:cond delay="0"/>
                                      </p:stCondLst>
                                      <p:childTnLst>
                                        <p:set>
                                          <p:cBhvr>
                                            <p:cTn id="132" dur="1" fill="hold">
                                              <p:stCondLst>
                                                <p:cond delay="0"/>
                                              </p:stCondLst>
                                            </p:cTn>
                                            <p:tgtEl>
                                              <p:spTgt spid="57"/>
                                            </p:tgtEl>
                                            <p:attrNameLst>
                                              <p:attrName>style.visibility</p:attrName>
                                            </p:attrNameLst>
                                          </p:cBhvr>
                                          <p:to>
                                            <p:strVal val="visible"/>
                                          </p:to>
                                        </p:set>
                                        <p:animEffect transition="in" filter="wipe(right)">
                                          <p:cBhvr>
                                            <p:cTn id="13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P spid="12" grpId="0" animBg="1"/>
          <p:bldP spid="13" grpId="0" animBg="1"/>
          <p:bldP spid="14" grpId="0" animBg="1"/>
          <p:bldP spid="15" grpId="0" animBg="1"/>
          <p:bldP spid="19" grpId="0"/>
          <p:bldP spid="21" grpId="0"/>
          <p:bldP spid="43" grpId="0"/>
          <p:bldP spid="45" grpId="0"/>
          <p:bldP spid="47" grpId="0"/>
          <p:bldP spid="49" grpId="0"/>
          <p:bldP spid="51" grpId="0"/>
          <p:bldP spid="53" grpId="0"/>
          <p:bldP spid="55" grpId="0"/>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500"/>
                                </p:stCondLst>
                                <p:childTnLst>
                                  <p:par>
                                    <p:cTn id="18" presetID="2" presetClass="entr" presetSubtype="2" accel="4000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right)">
                                          <p:cBhvr>
                                            <p:cTn id="29" dur="500"/>
                                            <p:tgtEl>
                                              <p:spTgt spid="21"/>
                                            </p:tgtEl>
                                          </p:cBhvr>
                                        </p:animEffect>
                                      </p:childTnLst>
                                    </p:cTn>
                                  </p:par>
                                </p:childTnLst>
                              </p:cTn>
                            </p:par>
                            <p:par>
                              <p:cTn id="30" fill="hold">
                                <p:stCondLst>
                                  <p:cond delay="3000"/>
                                </p:stCondLst>
                                <p:childTnLst>
                                  <p:par>
                                    <p:cTn id="31" presetID="2" presetClass="entr" presetSubtype="2" accel="4000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down)">
                                          <p:cBhvr>
                                            <p:cTn id="38" dur="500"/>
                                            <p:tgtEl>
                                              <p:spTgt spid="42"/>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childTnLst>
                              </p:cTn>
                            </p:par>
                            <p:par>
                              <p:cTn id="43" fill="hold">
                                <p:stCondLst>
                                  <p:cond delay="4500"/>
                                </p:stCondLst>
                                <p:childTnLst>
                                  <p:par>
                                    <p:cTn id="44" presetID="2" presetClass="entr" presetSubtype="2" accel="4000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500"/>
                                            <p:tgtEl>
                                              <p:spTgt spid="45"/>
                                            </p:tgtEl>
                                          </p:cBhvr>
                                        </p:animEffect>
                                      </p:childTnLst>
                                    </p:cTn>
                                  </p:par>
                                </p:childTnLst>
                              </p:cTn>
                            </p:par>
                            <p:par>
                              <p:cTn id="56" fill="hold">
                                <p:stCondLst>
                                  <p:cond delay="6000"/>
                                </p:stCondLst>
                                <p:childTnLst>
                                  <p:par>
                                    <p:cTn id="57" presetID="2" presetClass="entr" presetSubtype="2" accel="4000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1+#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childTnLst>
                              </p:cTn>
                            </p:par>
                            <p:par>
                              <p:cTn id="61" fill="hold">
                                <p:stCondLst>
                                  <p:cond delay="6500"/>
                                </p:stCondLst>
                                <p:childTnLst>
                                  <p:par>
                                    <p:cTn id="62" presetID="22" presetClass="entr" presetSubtype="4"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down)">
                                          <p:cBhvr>
                                            <p:cTn id="64" dur="500"/>
                                            <p:tgtEl>
                                              <p:spTgt spid="46"/>
                                            </p:tgtEl>
                                          </p:cBhvr>
                                        </p:animEffect>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left)">
                                          <p:cBhvr>
                                            <p:cTn id="68" dur="500"/>
                                            <p:tgtEl>
                                              <p:spTgt spid="47"/>
                                            </p:tgtEl>
                                          </p:cBhvr>
                                        </p:animEffect>
                                      </p:childTnLst>
                                    </p:cTn>
                                  </p:par>
                                </p:childTnLst>
                              </p:cTn>
                            </p:par>
                            <p:par>
                              <p:cTn id="69" fill="hold">
                                <p:stCondLst>
                                  <p:cond delay="7500"/>
                                </p:stCondLst>
                                <p:childTnLst>
                                  <p:par>
                                    <p:cTn id="70" presetID="2" presetClass="entr" presetSubtype="2" accel="40000"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1+#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2" presetClass="entr" presetSubtype="1" fill="hold" nodeType="after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up)">
                                          <p:cBhvr>
                                            <p:cTn id="77" dur="500"/>
                                            <p:tgtEl>
                                              <p:spTgt spid="50"/>
                                            </p:tgtEl>
                                          </p:cBhvr>
                                        </p:animEffect>
                                      </p:childTnLst>
                                    </p:cTn>
                                  </p:par>
                                </p:childTnLst>
                              </p:cTn>
                            </p:par>
                            <p:par>
                              <p:cTn id="78" fill="hold">
                                <p:stCondLst>
                                  <p:cond delay="8500"/>
                                </p:stCondLst>
                                <p:childTnLst>
                                  <p:par>
                                    <p:cTn id="79" presetID="22" presetClass="entr" presetSubtype="2"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right)">
                                          <p:cBhvr>
                                            <p:cTn id="81" dur="500"/>
                                            <p:tgtEl>
                                              <p:spTgt spid="51"/>
                                            </p:tgtEl>
                                          </p:cBhvr>
                                        </p:animEffect>
                                      </p:childTnLst>
                                    </p:cTn>
                                  </p:par>
                                </p:childTnLst>
                              </p:cTn>
                            </p:par>
                            <p:par>
                              <p:cTn id="82" fill="hold">
                                <p:stCondLst>
                                  <p:cond delay="9000"/>
                                </p:stCondLst>
                                <p:childTnLst>
                                  <p:par>
                                    <p:cTn id="83" presetID="2" presetClass="entr" presetSubtype="2" accel="40000" fill="hold" grpId="0" nodeType="after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1+#ppt_w/2"/>
                                              </p:val>
                                            </p:tav>
                                            <p:tav tm="100000">
                                              <p:val>
                                                <p:strVal val="#ppt_x"/>
                                              </p:val>
                                            </p:tav>
                                          </p:tavLst>
                                        </p:anim>
                                        <p:anim calcmode="lin" valueType="num">
                                          <p:cBhvr additive="base">
                                            <p:cTn id="86" dur="500" fill="hold"/>
                                            <p:tgtEl>
                                              <p:spTgt spid="12"/>
                                            </p:tgtEl>
                                            <p:attrNameLst>
                                              <p:attrName>ppt_y</p:attrName>
                                            </p:attrNameLst>
                                          </p:cBhvr>
                                          <p:tavLst>
                                            <p:tav tm="0">
                                              <p:val>
                                                <p:strVal val="#ppt_y"/>
                                              </p:val>
                                            </p:tav>
                                            <p:tav tm="100000">
                                              <p:val>
                                                <p:strVal val="#ppt_y"/>
                                              </p:val>
                                            </p:tav>
                                          </p:tavLst>
                                        </p:anim>
                                      </p:childTnLst>
                                    </p:cTn>
                                  </p:par>
                                </p:childTnLst>
                              </p:cTn>
                            </p:par>
                            <p:par>
                              <p:cTn id="87" fill="hold">
                                <p:stCondLst>
                                  <p:cond delay="9500"/>
                                </p:stCondLst>
                                <p:childTnLst>
                                  <p:par>
                                    <p:cTn id="88" presetID="22" presetClass="entr" presetSubtype="4" fill="hold" nodeType="after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wipe(down)">
                                          <p:cBhvr>
                                            <p:cTn id="90" dur="500"/>
                                            <p:tgtEl>
                                              <p:spTgt spid="48"/>
                                            </p:tgtEl>
                                          </p:cBhvr>
                                        </p:animEffect>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500"/>
                                            <p:tgtEl>
                                              <p:spTgt spid="49"/>
                                            </p:tgtEl>
                                          </p:cBhvr>
                                        </p:animEffect>
                                      </p:childTnLst>
                                    </p:cTn>
                                  </p:par>
                                </p:childTnLst>
                              </p:cTn>
                            </p:par>
                            <p:par>
                              <p:cTn id="95" fill="hold">
                                <p:stCondLst>
                                  <p:cond delay="10500"/>
                                </p:stCondLst>
                                <p:childTnLst>
                                  <p:par>
                                    <p:cTn id="96" presetID="2" presetClass="entr" presetSubtype="2" accel="40000"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additive="base">
                                            <p:cTn id="98" dur="500" fill="hold"/>
                                            <p:tgtEl>
                                              <p:spTgt spid="13"/>
                                            </p:tgtEl>
                                            <p:attrNameLst>
                                              <p:attrName>ppt_x</p:attrName>
                                            </p:attrNameLst>
                                          </p:cBhvr>
                                          <p:tavLst>
                                            <p:tav tm="0">
                                              <p:val>
                                                <p:strVal val="1+#ppt_w/2"/>
                                              </p:val>
                                            </p:tav>
                                            <p:tav tm="100000">
                                              <p:val>
                                                <p:strVal val="#ppt_x"/>
                                              </p:val>
                                            </p:tav>
                                          </p:tavLst>
                                        </p:anim>
                                        <p:anim calcmode="lin" valueType="num">
                                          <p:cBhvr additive="base">
                                            <p:cTn id="99" dur="500" fill="hold"/>
                                            <p:tgtEl>
                                              <p:spTgt spid="13"/>
                                            </p:tgtEl>
                                            <p:attrNameLst>
                                              <p:attrName>ppt_y</p:attrName>
                                            </p:attrNameLst>
                                          </p:cBhvr>
                                          <p:tavLst>
                                            <p:tav tm="0">
                                              <p:val>
                                                <p:strVal val="#ppt_y"/>
                                              </p:val>
                                            </p:tav>
                                            <p:tav tm="100000">
                                              <p:val>
                                                <p:strVal val="#ppt_y"/>
                                              </p:val>
                                            </p:tav>
                                          </p:tavLst>
                                        </p:anim>
                                      </p:childTnLst>
                                    </p:cTn>
                                  </p:par>
                                </p:childTnLst>
                              </p:cTn>
                            </p:par>
                            <p:par>
                              <p:cTn id="100" fill="hold">
                                <p:stCondLst>
                                  <p:cond delay="11000"/>
                                </p:stCondLst>
                                <p:childTnLst>
                                  <p:par>
                                    <p:cTn id="101" presetID="22" presetClass="entr" presetSubtype="1" fill="hold"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up)">
                                          <p:cBhvr>
                                            <p:cTn id="103" dur="500"/>
                                            <p:tgtEl>
                                              <p:spTgt spid="52"/>
                                            </p:tgtEl>
                                          </p:cBhvr>
                                        </p:animEffect>
                                      </p:childTnLst>
                                    </p:cTn>
                                  </p:par>
                                </p:childTnLst>
                              </p:cTn>
                            </p:par>
                            <p:par>
                              <p:cTn id="104" fill="hold">
                                <p:stCondLst>
                                  <p:cond delay="11500"/>
                                </p:stCondLst>
                                <p:childTnLst>
                                  <p:par>
                                    <p:cTn id="105" presetID="22" presetClass="entr" presetSubtype="2" fill="hold" grpId="0" nodeType="after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wipe(right)">
                                          <p:cBhvr>
                                            <p:cTn id="107" dur="500"/>
                                            <p:tgtEl>
                                              <p:spTgt spid="53"/>
                                            </p:tgtEl>
                                          </p:cBhvr>
                                        </p:animEffect>
                                      </p:childTnLst>
                                    </p:cTn>
                                  </p:par>
                                </p:childTnLst>
                              </p:cTn>
                            </p:par>
                            <p:par>
                              <p:cTn id="108" fill="hold">
                                <p:stCondLst>
                                  <p:cond delay="12000"/>
                                </p:stCondLst>
                                <p:childTnLst>
                                  <p:par>
                                    <p:cTn id="109" presetID="2" presetClass="entr" presetSubtype="2" accel="40000" fill="hold" grpId="0" nodeType="after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par>
                              <p:cTn id="113" fill="hold">
                                <p:stCondLst>
                                  <p:cond delay="12500"/>
                                </p:stCondLst>
                                <p:childTnLst>
                                  <p:par>
                                    <p:cTn id="114" presetID="22" presetClass="entr" presetSubtype="4" fill="hold"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down)">
                                          <p:cBhvr>
                                            <p:cTn id="116" dur="500"/>
                                            <p:tgtEl>
                                              <p:spTgt spid="54"/>
                                            </p:tgtEl>
                                          </p:cBhvr>
                                        </p:animEffect>
                                      </p:childTnLst>
                                    </p:cTn>
                                  </p:par>
                                </p:childTnLst>
                              </p:cTn>
                            </p:par>
                            <p:par>
                              <p:cTn id="117" fill="hold">
                                <p:stCondLst>
                                  <p:cond delay="13000"/>
                                </p:stCondLst>
                                <p:childTnLst>
                                  <p:par>
                                    <p:cTn id="118" presetID="22" presetClass="entr" presetSubtype="8" fill="hold" grpId="0" nodeType="afterEffect">
                                      <p:stCondLst>
                                        <p:cond delay="0"/>
                                      </p:stCondLst>
                                      <p:childTnLst>
                                        <p:set>
                                          <p:cBhvr>
                                            <p:cTn id="119" dur="1" fill="hold">
                                              <p:stCondLst>
                                                <p:cond delay="0"/>
                                              </p:stCondLst>
                                            </p:cTn>
                                            <p:tgtEl>
                                              <p:spTgt spid="55"/>
                                            </p:tgtEl>
                                            <p:attrNameLst>
                                              <p:attrName>style.visibility</p:attrName>
                                            </p:attrNameLst>
                                          </p:cBhvr>
                                          <p:to>
                                            <p:strVal val="visible"/>
                                          </p:to>
                                        </p:set>
                                        <p:animEffect transition="in" filter="wipe(left)">
                                          <p:cBhvr>
                                            <p:cTn id="120" dur="500"/>
                                            <p:tgtEl>
                                              <p:spTgt spid="55"/>
                                            </p:tgtEl>
                                          </p:cBhvr>
                                        </p:animEffect>
                                      </p:childTnLst>
                                    </p:cTn>
                                  </p:par>
                                </p:childTnLst>
                              </p:cTn>
                            </p:par>
                            <p:par>
                              <p:cTn id="121" fill="hold">
                                <p:stCondLst>
                                  <p:cond delay="13500"/>
                                </p:stCondLst>
                                <p:childTnLst>
                                  <p:par>
                                    <p:cTn id="122" presetID="2" presetClass="entr" presetSubtype="2" accel="40000" fill="hold" grpId="0" nodeType="afterEffect">
                                      <p:stCondLst>
                                        <p:cond delay="0"/>
                                      </p:stCondLst>
                                      <p:childTnLst>
                                        <p:set>
                                          <p:cBhvr>
                                            <p:cTn id="123" dur="1" fill="hold">
                                              <p:stCondLst>
                                                <p:cond delay="0"/>
                                              </p:stCondLst>
                                            </p:cTn>
                                            <p:tgtEl>
                                              <p:spTgt spid="15"/>
                                            </p:tgtEl>
                                            <p:attrNameLst>
                                              <p:attrName>style.visibility</p:attrName>
                                            </p:attrNameLst>
                                          </p:cBhvr>
                                          <p:to>
                                            <p:strVal val="visible"/>
                                          </p:to>
                                        </p:set>
                                        <p:anim calcmode="lin" valueType="num">
                                          <p:cBhvr additive="base">
                                            <p:cTn id="124" dur="500" fill="hold"/>
                                            <p:tgtEl>
                                              <p:spTgt spid="15"/>
                                            </p:tgtEl>
                                            <p:attrNameLst>
                                              <p:attrName>ppt_x</p:attrName>
                                            </p:attrNameLst>
                                          </p:cBhvr>
                                          <p:tavLst>
                                            <p:tav tm="0">
                                              <p:val>
                                                <p:strVal val="1+#ppt_w/2"/>
                                              </p:val>
                                            </p:tav>
                                            <p:tav tm="100000">
                                              <p:val>
                                                <p:strVal val="#ppt_x"/>
                                              </p:val>
                                            </p:tav>
                                          </p:tavLst>
                                        </p:anim>
                                        <p:anim calcmode="lin" valueType="num">
                                          <p:cBhvr additive="base">
                                            <p:cTn id="125" dur="500" fill="hold"/>
                                            <p:tgtEl>
                                              <p:spTgt spid="15"/>
                                            </p:tgtEl>
                                            <p:attrNameLst>
                                              <p:attrName>ppt_y</p:attrName>
                                            </p:attrNameLst>
                                          </p:cBhvr>
                                          <p:tavLst>
                                            <p:tav tm="0">
                                              <p:val>
                                                <p:strVal val="#ppt_y"/>
                                              </p:val>
                                            </p:tav>
                                            <p:tav tm="100000">
                                              <p:val>
                                                <p:strVal val="#ppt_y"/>
                                              </p:val>
                                            </p:tav>
                                          </p:tavLst>
                                        </p:anim>
                                      </p:childTnLst>
                                    </p:cTn>
                                  </p:par>
                                </p:childTnLst>
                              </p:cTn>
                            </p:par>
                            <p:par>
                              <p:cTn id="126" fill="hold">
                                <p:stCondLst>
                                  <p:cond delay="14000"/>
                                </p:stCondLst>
                                <p:childTnLst>
                                  <p:par>
                                    <p:cTn id="127" presetID="22" presetClass="entr" presetSubtype="1" fill="hold"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500"/>
                                            <p:tgtEl>
                                              <p:spTgt spid="56"/>
                                            </p:tgtEl>
                                          </p:cBhvr>
                                        </p:animEffect>
                                      </p:childTnLst>
                                    </p:cTn>
                                  </p:par>
                                </p:childTnLst>
                              </p:cTn>
                            </p:par>
                            <p:par>
                              <p:cTn id="130" fill="hold">
                                <p:stCondLst>
                                  <p:cond delay="14500"/>
                                </p:stCondLst>
                                <p:childTnLst>
                                  <p:par>
                                    <p:cTn id="131" presetID="22" presetClass="entr" presetSubtype="2" fill="hold" grpId="0" nodeType="afterEffect">
                                      <p:stCondLst>
                                        <p:cond delay="0"/>
                                      </p:stCondLst>
                                      <p:childTnLst>
                                        <p:set>
                                          <p:cBhvr>
                                            <p:cTn id="132" dur="1" fill="hold">
                                              <p:stCondLst>
                                                <p:cond delay="0"/>
                                              </p:stCondLst>
                                            </p:cTn>
                                            <p:tgtEl>
                                              <p:spTgt spid="57"/>
                                            </p:tgtEl>
                                            <p:attrNameLst>
                                              <p:attrName>style.visibility</p:attrName>
                                            </p:attrNameLst>
                                          </p:cBhvr>
                                          <p:to>
                                            <p:strVal val="visible"/>
                                          </p:to>
                                        </p:set>
                                        <p:animEffect transition="in" filter="wipe(right)">
                                          <p:cBhvr>
                                            <p:cTn id="13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P spid="12" grpId="0" animBg="1"/>
          <p:bldP spid="13" grpId="0" animBg="1"/>
          <p:bldP spid="14" grpId="0" animBg="1"/>
          <p:bldP spid="15" grpId="0" animBg="1"/>
          <p:bldP spid="19" grpId="0"/>
          <p:bldP spid="21" grpId="0"/>
          <p:bldP spid="43" grpId="0"/>
          <p:bldP spid="45" grpId="0"/>
          <p:bldP spid="47" grpId="0"/>
          <p:bldP spid="49" grpId="0"/>
          <p:bldP spid="51" grpId="0"/>
          <p:bldP spid="53" grpId="0"/>
          <p:bldP spid="55" grpId="0"/>
          <p:bldP spid="5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BCEF5B-F0CA-C7F8-25AB-9CA5128F527E}"/>
              </a:ext>
            </a:extLst>
          </p:cNvPr>
          <p:cNvSpPr>
            <a:spLocks noGrp="1"/>
          </p:cNvSpPr>
          <p:nvPr>
            <p:ph type="body" sz="half" idx="2"/>
          </p:nvPr>
        </p:nvSpPr>
        <p:spPr/>
        <p:txBody>
          <a:bodyPr/>
          <a:lstStyle/>
          <a:p>
            <a:endParaRPr lang="en-US" dirty="0"/>
          </a:p>
        </p:txBody>
      </p:sp>
      <p:sp>
        <p:nvSpPr>
          <p:cNvPr id="3" name="Title 2">
            <a:extLst>
              <a:ext uri="{FF2B5EF4-FFF2-40B4-BE49-F238E27FC236}">
                <a16:creationId xmlns:a16="http://schemas.microsoft.com/office/drawing/2014/main" id="{ABFBCDD9-1BED-CD1A-2270-0FE79153FE90}"/>
              </a:ext>
            </a:extLst>
          </p:cNvPr>
          <p:cNvSpPr>
            <a:spLocks noGrp="1"/>
          </p:cNvSpPr>
          <p:nvPr>
            <p:ph type="title"/>
          </p:nvPr>
        </p:nvSpPr>
        <p:spPr/>
        <p:txBody>
          <a:bodyPr/>
          <a:lstStyle/>
          <a:p>
            <a:r>
              <a:rPr lang="en-US" b="1" dirty="0" err="1">
                <a:solidFill>
                  <a:schemeClr val="tx1"/>
                </a:solidFill>
              </a:rPr>
              <a:t>Projekt</a:t>
            </a:r>
            <a:r>
              <a:rPr lang="lt-LT" b="1" dirty="0">
                <a:solidFill>
                  <a:schemeClr val="tx1"/>
                </a:solidFill>
              </a:rPr>
              <a:t>ų apžvalga: filmukas</a:t>
            </a:r>
            <a:endParaRPr lang="en-US" b="1" dirty="0">
              <a:solidFill>
                <a:schemeClr val="tx1"/>
              </a:solidFill>
            </a:endParaRPr>
          </a:p>
        </p:txBody>
      </p:sp>
      <p:pic>
        <p:nvPicPr>
          <p:cNvPr id="6" name="Online Media 5" title="Vidaus saugumo fondo 2014-2020 m. projektų rezultatai">
            <a:hlinkClick r:id="" action="ppaction://media"/>
            <a:extLst>
              <a:ext uri="{FF2B5EF4-FFF2-40B4-BE49-F238E27FC236}">
                <a16:creationId xmlns:a16="http://schemas.microsoft.com/office/drawing/2014/main" id="{A399E7C5-F3F5-2040-1E53-CCC0F325706D}"/>
              </a:ext>
            </a:extLst>
          </p:cNvPr>
          <p:cNvPicPr>
            <a:picLocks noRot="1" noChangeAspect="1"/>
          </p:cNvPicPr>
          <p:nvPr>
            <a:videoFile r:link="rId1"/>
          </p:nvPr>
        </p:nvPicPr>
        <p:blipFill>
          <a:blip r:embed="rId3"/>
          <a:stretch>
            <a:fillRect/>
          </a:stretch>
        </p:blipFill>
        <p:spPr>
          <a:xfrm>
            <a:off x="381000" y="1123950"/>
            <a:ext cx="6858000" cy="3874771"/>
          </a:xfrm>
          <a:prstGeom prst="rect">
            <a:avLst/>
          </a:prstGeom>
        </p:spPr>
      </p:pic>
    </p:spTree>
    <p:extLst>
      <p:ext uri="{BB962C8B-B14F-4D97-AF65-F5344CB8AC3E}">
        <p14:creationId xmlns:p14="http://schemas.microsoft.com/office/powerpoint/2010/main" val="371104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lt-LT" dirty="0">
                <a:solidFill>
                  <a:schemeClr val="tx1"/>
                </a:solidFill>
              </a:rPr>
              <a:t>PARENGTI IR PATVIRTINTI </a:t>
            </a:r>
            <a:r>
              <a:rPr lang="en-US" dirty="0">
                <a:solidFill>
                  <a:schemeClr val="tx1"/>
                </a:solidFill>
              </a:rPr>
              <a:t>TEIS</a:t>
            </a:r>
            <a:r>
              <a:rPr lang="lt-LT" dirty="0">
                <a:solidFill>
                  <a:schemeClr val="tx1"/>
                </a:solidFill>
              </a:rPr>
              <a:t>ĖS AKTAI (I)</a:t>
            </a:r>
            <a:endParaRPr lang="en-US" dirty="0">
              <a:solidFill>
                <a:schemeClr val="tx1"/>
              </a:solidFill>
            </a:endParaRPr>
          </a:p>
        </p:txBody>
      </p:sp>
      <p:sp>
        <p:nvSpPr>
          <p:cNvPr id="3" name="Title 2"/>
          <p:cNvSpPr>
            <a:spLocks noGrp="1"/>
          </p:cNvSpPr>
          <p:nvPr>
            <p:ph type="title"/>
          </p:nvPr>
        </p:nvSpPr>
        <p:spPr/>
        <p:txBody>
          <a:bodyPr/>
          <a:lstStyle/>
          <a:p>
            <a:r>
              <a:rPr lang="en-US" dirty="0">
                <a:solidFill>
                  <a:schemeClr val="tx1"/>
                </a:solidFill>
              </a:rPr>
              <a:t>2021-2027 m. VSF </a:t>
            </a:r>
            <a:r>
              <a:rPr lang="en-US" dirty="0" err="1">
                <a:solidFill>
                  <a:schemeClr val="tx1"/>
                </a:solidFill>
              </a:rPr>
              <a:t>ir</a:t>
            </a:r>
            <a:r>
              <a:rPr lang="en-US" dirty="0">
                <a:solidFill>
                  <a:schemeClr val="tx1"/>
                </a:solidFill>
              </a:rPr>
              <a:t> SVVP</a:t>
            </a:r>
          </a:p>
        </p:txBody>
      </p:sp>
      <p:grpSp>
        <p:nvGrpSpPr>
          <p:cNvPr id="4" name="Group 6"/>
          <p:cNvGrpSpPr/>
          <p:nvPr/>
        </p:nvGrpSpPr>
        <p:grpSpPr>
          <a:xfrm>
            <a:off x="437744" y="1230773"/>
            <a:ext cx="3890524" cy="962434"/>
            <a:chOff x="352425" y="1131025"/>
            <a:chExt cx="8439149" cy="1157425"/>
          </a:xfrm>
        </p:grpSpPr>
        <p:sp>
          <p:nvSpPr>
            <p:cNvPr id="5" name="Freeform 4"/>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3"/>
          <p:cNvSpPr txBox="1">
            <a:spLocks/>
          </p:cNvSpPr>
          <p:nvPr/>
        </p:nvSpPr>
        <p:spPr>
          <a:xfrm>
            <a:off x="1682886" y="1355602"/>
            <a:ext cx="2441100"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a:solidFill>
                  <a:schemeClr val="tx1"/>
                </a:solidFill>
                <a:cs typeface="+mj-cs"/>
              </a:rPr>
              <a:t>ES REGLAMENTAI</a:t>
            </a:r>
            <a:br>
              <a:rPr lang="ar-SY" sz="1800" b="1" dirty="0">
                <a:solidFill>
                  <a:schemeClr val="tx2">
                    <a:lumMod val="75000"/>
                    <a:lumOff val="25000"/>
                  </a:schemeClr>
                </a:solidFill>
                <a:cs typeface="+mj-cs"/>
              </a:rPr>
            </a:br>
            <a:r>
              <a:rPr lang="lt-LT" sz="1400" dirty="0">
                <a:solidFill>
                  <a:schemeClr val="tx1"/>
                </a:solidFill>
              </a:rPr>
              <a:t>2021-2027 m. SVVP, VSF ir BNR reglamentai</a:t>
            </a:r>
          </a:p>
        </p:txBody>
      </p:sp>
      <p:grpSp>
        <p:nvGrpSpPr>
          <p:cNvPr id="8" name="Group 41"/>
          <p:cNvGrpSpPr/>
          <p:nvPr/>
        </p:nvGrpSpPr>
        <p:grpSpPr>
          <a:xfrm>
            <a:off x="437744" y="2392856"/>
            <a:ext cx="3890524" cy="962434"/>
            <a:chOff x="352425" y="1131025"/>
            <a:chExt cx="8439149" cy="1157425"/>
          </a:xfrm>
        </p:grpSpPr>
        <p:sp>
          <p:nvSpPr>
            <p:cNvPr id="9" name="Freeform 8"/>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48"/>
          <p:cNvGrpSpPr/>
          <p:nvPr/>
        </p:nvGrpSpPr>
        <p:grpSpPr>
          <a:xfrm>
            <a:off x="437744" y="3554940"/>
            <a:ext cx="3890524" cy="962434"/>
            <a:chOff x="352425" y="1131025"/>
            <a:chExt cx="8439149" cy="1157425"/>
          </a:xfrm>
        </p:grpSpPr>
        <p:sp>
          <p:nvSpPr>
            <p:cNvPr id="12" name="Freeform 11"/>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 Placeholder 3"/>
          <p:cNvSpPr txBox="1">
            <a:spLocks/>
          </p:cNvSpPr>
          <p:nvPr/>
        </p:nvSpPr>
        <p:spPr>
          <a:xfrm>
            <a:off x="1682886" y="2571750"/>
            <a:ext cx="2441100"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a:solidFill>
                  <a:schemeClr val="tx1"/>
                </a:solidFill>
                <a:cs typeface="+mj-cs"/>
              </a:rPr>
              <a:t>LRV NUTARIMAS</a:t>
            </a:r>
            <a:br>
              <a:rPr lang="ar-SY" sz="1800" b="1" dirty="0">
                <a:solidFill>
                  <a:schemeClr val="tx1"/>
                </a:solidFill>
                <a:cs typeface="+mj-cs"/>
              </a:rPr>
            </a:br>
            <a:r>
              <a:rPr lang="lt-LT" sz="1200" dirty="0">
                <a:solidFill>
                  <a:schemeClr val="tx1"/>
                </a:solidFill>
              </a:rPr>
              <a:t>2020 m. vasario 26 d. Nr. 164 dėl atsakingų institucijų priskyrimo</a:t>
            </a:r>
          </a:p>
        </p:txBody>
      </p:sp>
      <p:sp>
        <p:nvSpPr>
          <p:cNvPr id="15" name="Text Placeholder 3"/>
          <p:cNvSpPr txBox="1">
            <a:spLocks/>
          </p:cNvSpPr>
          <p:nvPr/>
        </p:nvSpPr>
        <p:spPr>
          <a:xfrm>
            <a:off x="1371600" y="3683973"/>
            <a:ext cx="3108274"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a:solidFill>
                  <a:schemeClr val="tx1"/>
                </a:solidFill>
                <a:cs typeface="+mj-cs"/>
              </a:rPr>
              <a:t>VRM įsakymas dėl funkcijų paskirstymo</a:t>
            </a:r>
            <a:br>
              <a:rPr lang="ar-SY" sz="1800" b="1" dirty="0">
                <a:solidFill>
                  <a:schemeClr val="tx2">
                    <a:lumMod val="75000"/>
                    <a:lumOff val="25000"/>
                  </a:schemeClr>
                </a:solidFill>
                <a:cs typeface="+mj-cs"/>
              </a:rPr>
            </a:br>
            <a:r>
              <a:rPr lang="lt-LT" sz="1200" dirty="0">
                <a:solidFill>
                  <a:schemeClr val="tx1"/>
                </a:solidFill>
                <a:cs typeface="+mj-cs"/>
              </a:rPr>
              <a:t>2021 m. rugsėjo 2 d. VRM įsakymas Nr. 1V-705</a:t>
            </a:r>
            <a:endParaRPr lang="lt-LT" sz="1200" dirty="0">
              <a:solidFill>
                <a:schemeClr val="tx1"/>
              </a:solidFill>
            </a:endParaRPr>
          </a:p>
        </p:txBody>
      </p:sp>
      <p:grpSp>
        <p:nvGrpSpPr>
          <p:cNvPr id="16" name="Group 6"/>
          <p:cNvGrpSpPr/>
          <p:nvPr/>
        </p:nvGrpSpPr>
        <p:grpSpPr>
          <a:xfrm>
            <a:off x="4800600" y="1230773"/>
            <a:ext cx="3890524" cy="962434"/>
            <a:chOff x="352425" y="1131025"/>
            <a:chExt cx="8439149" cy="1157425"/>
          </a:xfrm>
        </p:grpSpPr>
        <p:sp>
          <p:nvSpPr>
            <p:cNvPr id="17" name="Freeform 16"/>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 Placeholder 3"/>
          <p:cNvSpPr txBox="1">
            <a:spLocks/>
          </p:cNvSpPr>
          <p:nvPr/>
        </p:nvSpPr>
        <p:spPr>
          <a:xfrm>
            <a:off x="5863009" y="1355602"/>
            <a:ext cx="3052323"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a:solidFill>
                  <a:schemeClr val="tx1"/>
                </a:solidFill>
                <a:cs typeface="+mj-cs"/>
              </a:rPr>
              <a:t>VRM įsakymas dėl pavyzdinės veiklos projekto sutarties tvirtinimo</a:t>
            </a:r>
            <a:br>
              <a:rPr lang="lt-LT" b="1" dirty="0">
                <a:solidFill>
                  <a:schemeClr val="tx1"/>
                </a:solidFill>
                <a:cs typeface="+mj-cs"/>
              </a:rPr>
            </a:br>
            <a:r>
              <a:rPr lang="lt-LT" sz="1200" dirty="0">
                <a:solidFill>
                  <a:schemeClr val="tx1"/>
                </a:solidFill>
                <a:cs typeface="+mj-cs"/>
              </a:rPr>
              <a:t>2021 m. vasario 15 d. VRM įsakymas Nr. 1V-120</a:t>
            </a:r>
          </a:p>
        </p:txBody>
      </p:sp>
      <p:grpSp>
        <p:nvGrpSpPr>
          <p:cNvPr id="20" name="Group 41"/>
          <p:cNvGrpSpPr/>
          <p:nvPr/>
        </p:nvGrpSpPr>
        <p:grpSpPr>
          <a:xfrm>
            <a:off x="4800600" y="2392856"/>
            <a:ext cx="3890524" cy="962434"/>
            <a:chOff x="352425" y="1131025"/>
            <a:chExt cx="8439149" cy="1157425"/>
          </a:xfrm>
        </p:grpSpPr>
        <p:sp>
          <p:nvSpPr>
            <p:cNvPr id="21" name="Freeform 20"/>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48"/>
          <p:cNvGrpSpPr/>
          <p:nvPr/>
        </p:nvGrpSpPr>
        <p:grpSpPr>
          <a:xfrm>
            <a:off x="4800600" y="3554940"/>
            <a:ext cx="3890524" cy="962434"/>
            <a:chOff x="352425" y="1131025"/>
            <a:chExt cx="8439149" cy="1157425"/>
          </a:xfrm>
        </p:grpSpPr>
        <p:sp>
          <p:nvSpPr>
            <p:cNvPr id="24" name="Freeform 23"/>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 Placeholder 3"/>
          <p:cNvSpPr txBox="1">
            <a:spLocks/>
          </p:cNvSpPr>
          <p:nvPr/>
        </p:nvSpPr>
        <p:spPr>
          <a:xfrm>
            <a:off x="5863009" y="2522505"/>
            <a:ext cx="3203930" cy="119417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a:solidFill>
                  <a:schemeClr val="tx1"/>
                </a:solidFill>
                <a:cs typeface="+mj-cs"/>
              </a:rPr>
              <a:t>VRM įsakymas dėl SVVP veiksmų įgyvendinimo plano patvirtinimo</a:t>
            </a:r>
            <a:br>
              <a:rPr lang="lt-LT" b="1" dirty="0">
                <a:solidFill>
                  <a:schemeClr val="tx1"/>
                </a:solidFill>
                <a:cs typeface="+mj-cs"/>
              </a:rPr>
            </a:br>
            <a:r>
              <a:rPr lang="lt-LT" sz="1200" dirty="0">
                <a:solidFill>
                  <a:schemeClr val="tx1"/>
                </a:solidFill>
                <a:cs typeface="+mj-cs"/>
              </a:rPr>
              <a:t>2020 m. lapkričio 16 d. Nr. 1V-1145</a:t>
            </a:r>
          </a:p>
          <a:p>
            <a:pPr algn="l" defTabSz="914377">
              <a:spcBef>
                <a:spcPct val="20000"/>
              </a:spcBef>
              <a:defRPr/>
            </a:pPr>
            <a:br>
              <a:rPr lang="ar-SY" sz="1800" dirty="0">
                <a:solidFill>
                  <a:schemeClr val="tx2">
                    <a:lumMod val="75000"/>
                    <a:lumOff val="25000"/>
                  </a:schemeClr>
                </a:solidFill>
                <a:cs typeface="+mj-cs"/>
              </a:rPr>
            </a:br>
            <a:endParaRPr lang="lt-LT" sz="1200" dirty="0">
              <a:solidFill>
                <a:schemeClr val="tx2">
                  <a:lumMod val="75000"/>
                  <a:lumOff val="25000"/>
                </a:schemeClr>
              </a:solidFill>
            </a:endParaRPr>
          </a:p>
        </p:txBody>
      </p:sp>
      <p:sp>
        <p:nvSpPr>
          <p:cNvPr id="27" name="Text Placeholder 3"/>
          <p:cNvSpPr txBox="1">
            <a:spLocks/>
          </p:cNvSpPr>
          <p:nvPr/>
        </p:nvSpPr>
        <p:spPr>
          <a:xfrm>
            <a:off x="5863405" y="3642716"/>
            <a:ext cx="3203534" cy="71404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a:solidFill>
                  <a:schemeClr val="tx1"/>
                </a:solidFill>
                <a:cs typeface="+mj-cs"/>
              </a:rPr>
              <a:t>VRM įsakymas dėl SVVP finansuotinų projektų sąrašo patvirtinimo</a:t>
            </a:r>
          </a:p>
          <a:p>
            <a:pPr algn="l" defTabSz="914377">
              <a:spcBef>
                <a:spcPct val="20000"/>
              </a:spcBef>
              <a:defRPr/>
            </a:pPr>
            <a:r>
              <a:rPr lang="lt-LT" sz="1200" dirty="0">
                <a:solidFill>
                  <a:schemeClr val="tx1"/>
                </a:solidFill>
                <a:cs typeface="+mj-cs"/>
              </a:rPr>
              <a:t>2021 m. kovo  17 d. Nr. 1V-208</a:t>
            </a:r>
            <a:endParaRPr lang="lt-LT" sz="1200" dirty="0">
              <a:solidFill>
                <a:schemeClr val="tx1"/>
              </a:solidFill>
            </a:endParaRPr>
          </a:p>
        </p:txBody>
      </p:sp>
      <p:grpSp>
        <p:nvGrpSpPr>
          <p:cNvPr id="28" name="Group 27"/>
          <p:cNvGrpSpPr/>
          <p:nvPr/>
        </p:nvGrpSpPr>
        <p:grpSpPr>
          <a:xfrm>
            <a:off x="685800" y="1328011"/>
            <a:ext cx="762794" cy="677108"/>
            <a:chOff x="838200" y="1366923"/>
            <a:chExt cx="762794" cy="677108"/>
          </a:xfrm>
        </p:grpSpPr>
        <p:cxnSp>
          <p:nvCxnSpPr>
            <p:cNvPr id="29" name="Straight Connector 28"/>
            <p:cNvCxnSpPr/>
            <p:nvPr/>
          </p:nvCxnSpPr>
          <p:spPr>
            <a:xfrm rot="5400000">
              <a:off x="1333500" y="1695450"/>
              <a:ext cx="533400" cy="15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3"/>
            <p:cNvSpPr txBox="1">
              <a:spLocks/>
            </p:cNvSpPr>
            <p:nvPr/>
          </p:nvSpPr>
          <p:spPr>
            <a:xfrm>
              <a:off x="838200" y="1366923"/>
              <a:ext cx="609600"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en-US" sz="4400" b="1" dirty="0">
                  <a:solidFill>
                    <a:schemeClr val="accent1"/>
                  </a:solidFill>
                  <a:cs typeface="+mj-cs"/>
                </a:rPr>
                <a:t>1</a:t>
              </a:r>
            </a:p>
          </p:txBody>
        </p:sp>
      </p:grpSp>
      <p:grpSp>
        <p:nvGrpSpPr>
          <p:cNvPr id="31" name="Group 30"/>
          <p:cNvGrpSpPr/>
          <p:nvPr/>
        </p:nvGrpSpPr>
        <p:grpSpPr>
          <a:xfrm>
            <a:off x="685800" y="2509129"/>
            <a:ext cx="762794" cy="677108"/>
            <a:chOff x="838200" y="2548041"/>
            <a:chExt cx="762794" cy="677108"/>
          </a:xfrm>
        </p:grpSpPr>
        <p:cxnSp>
          <p:nvCxnSpPr>
            <p:cNvPr id="32" name="Straight Connector 31"/>
            <p:cNvCxnSpPr/>
            <p:nvPr/>
          </p:nvCxnSpPr>
          <p:spPr>
            <a:xfrm rot="5400000">
              <a:off x="1333500" y="2876568"/>
              <a:ext cx="533400"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
            <p:cNvSpPr txBox="1">
              <a:spLocks/>
            </p:cNvSpPr>
            <p:nvPr/>
          </p:nvSpPr>
          <p:spPr>
            <a:xfrm>
              <a:off x="838200" y="2548041"/>
              <a:ext cx="609600"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en-US" sz="4400" b="1" dirty="0">
                  <a:solidFill>
                    <a:schemeClr val="accent2"/>
                  </a:solidFill>
                  <a:cs typeface="+mj-cs"/>
                </a:rPr>
                <a:t>2</a:t>
              </a:r>
            </a:p>
          </p:txBody>
        </p:sp>
      </p:grpSp>
      <p:grpSp>
        <p:nvGrpSpPr>
          <p:cNvPr id="34" name="Group 33"/>
          <p:cNvGrpSpPr/>
          <p:nvPr/>
        </p:nvGrpSpPr>
        <p:grpSpPr>
          <a:xfrm>
            <a:off x="685800" y="3689417"/>
            <a:ext cx="762794" cy="677108"/>
            <a:chOff x="838200" y="3728329"/>
            <a:chExt cx="762794" cy="677108"/>
          </a:xfrm>
        </p:grpSpPr>
        <p:cxnSp>
          <p:nvCxnSpPr>
            <p:cNvPr id="35" name="Straight Connector 34"/>
            <p:cNvCxnSpPr/>
            <p:nvPr/>
          </p:nvCxnSpPr>
          <p:spPr>
            <a:xfrm rot="5400000">
              <a:off x="1333500" y="4056856"/>
              <a:ext cx="533400" cy="158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Text Placeholder 3"/>
            <p:cNvSpPr txBox="1">
              <a:spLocks/>
            </p:cNvSpPr>
            <p:nvPr/>
          </p:nvSpPr>
          <p:spPr>
            <a:xfrm>
              <a:off x="838200" y="3728329"/>
              <a:ext cx="609600"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en-US" sz="4400" b="1" dirty="0">
                  <a:solidFill>
                    <a:schemeClr val="accent3"/>
                  </a:solidFill>
                  <a:cs typeface="+mj-cs"/>
                </a:rPr>
                <a:t>3</a:t>
              </a:r>
            </a:p>
          </p:txBody>
        </p:sp>
      </p:grpSp>
      <p:grpSp>
        <p:nvGrpSpPr>
          <p:cNvPr id="37" name="Group 36"/>
          <p:cNvGrpSpPr/>
          <p:nvPr/>
        </p:nvGrpSpPr>
        <p:grpSpPr>
          <a:xfrm>
            <a:off x="5029200" y="1328011"/>
            <a:ext cx="762794" cy="677108"/>
            <a:chOff x="838200" y="1366923"/>
            <a:chExt cx="762794" cy="677108"/>
          </a:xfrm>
        </p:grpSpPr>
        <p:cxnSp>
          <p:nvCxnSpPr>
            <p:cNvPr id="38" name="Straight Connector 37"/>
            <p:cNvCxnSpPr/>
            <p:nvPr/>
          </p:nvCxnSpPr>
          <p:spPr>
            <a:xfrm rot="5400000">
              <a:off x="1333500" y="1695450"/>
              <a:ext cx="533400" cy="158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Text Placeholder 3"/>
            <p:cNvSpPr txBox="1">
              <a:spLocks/>
            </p:cNvSpPr>
            <p:nvPr/>
          </p:nvSpPr>
          <p:spPr>
            <a:xfrm>
              <a:off x="838200" y="1366923"/>
              <a:ext cx="609600"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en-US" sz="4400" b="1" dirty="0">
                  <a:solidFill>
                    <a:schemeClr val="accent4"/>
                  </a:solidFill>
                  <a:cs typeface="+mj-cs"/>
                </a:rPr>
                <a:t>4</a:t>
              </a:r>
            </a:p>
          </p:txBody>
        </p:sp>
      </p:grpSp>
      <p:grpSp>
        <p:nvGrpSpPr>
          <p:cNvPr id="40" name="Group 39"/>
          <p:cNvGrpSpPr/>
          <p:nvPr/>
        </p:nvGrpSpPr>
        <p:grpSpPr>
          <a:xfrm>
            <a:off x="5029200" y="2509129"/>
            <a:ext cx="762794" cy="677108"/>
            <a:chOff x="838200" y="2548041"/>
            <a:chExt cx="762794" cy="677108"/>
          </a:xfrm>
        </p:grpSpPr>
        <p:cxnSp>
          <p:nvCxnSpPr>
            <p:cNvPr id="41" name="Straight Connector 40"/>
            <p:cNvCxnSpPr/>
            <p:nvPr/>
          </p:nvCxnSpPr>
          <p:spPr>
            <a:xfrm rot="5400000">
              <a:off x="1333500" y="2876568"/>
              <a:ext cx="533400" cy="158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Text Placeholder 3"/>
            <p:cNvSpPr txBox="1">
              <a:spLocks/>
            </p:cNvSpPr>
            <p:nvPr/>
          </p:nvSpPr>
          <p:spPr>
            <a:xfrm>
              <a:off x="838200" y="2548041"/>
              <a:ext cx="609600"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en-US" sz="4400" b="1" dirty="0">
                  <a:solidFill>
                    <a:schemeClr val="accent5"/>
                  </a:solidFill>
                  <a:cs typeface="+mj-cs"/>
                </a:rPr>
                <a:t>5</a:t>
              </a:r>
            </a:p>
          </p:txBody>
        </p:sp>
      </p:grpSp>
      <p:grpSp>
        <p:nvGrpSpPr>
          <p:cNvPr id="43" name="Group 42"/>
          <p:cNvGrpSpPr/>
          <p:nvPr/>
        </p:nvGrpSpPr>
        <p:grpSpPr>
          <a:xfrm>
            <a:off x="5029200" y="3689417"/>
            <a:ext cx="762794" cy="677108"/>
            <a:chOff x="838200" y="3728329"/>
            <a:chExt cx="762794" cy="677108"/>
          </a:xfrm>
        </p:grpSpPr>
        <p:cxnSp>
          <p:nvCxnSpPr>
            <p:cNvPr id="44" name="Straight Connector 43"/>
            <p:cNvCxnSpPr/>
            <p:nvPr/>
          </p:nvCxnSpPr>
          <p:spPr>
            <a:xfrm rot="5400000">
              <a:off x="1333500" y="4056856"/>
              <a:ext cx="533400" cy="158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5" name="Text Placeholder 3"/>
            <p:cNvSpPr txBox="1">
              <a:spLocks/>
            </p:cNvSpPr>
            <p:nvPr/>
          </p:nvSpPr>
          <p:spPr>
            <a:xfrm>
              <a:off x="838200" y="3728329"/>
              <a:ext cx="609600"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en-US" sz="4400" b="1" dirty="0">
                  <a:solidFill>
                    <a:schemeClr val="accent6"/>
                  </a:solidFill>
                  <a:cs typeface="+mj-cs"/>
                </a:rPr>
                <a:t>6</a:t>
              </a:r>
            </a:p>
          </p:txBody>
        </p:sp>
      </p:grpSp>
    </p:spTree>
    <p:extLst>
      <p:ext uri="{BB962C8B-B14F-4D97-AF65-F5344CB8AC3E}">
        <p14:creationId xmlns:p14="http://schemas.microsoft.com/office/powerpoint/2010/main" val="207765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8000" decel="48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2" presetClass="entr" presetSubtype="4" accel="48000" decel="48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000"/>
                            </p:stCondLst>
                            <p:childTnLst>
                              <p:par>
                                <p:cTn id="31" presetID="2" presetClass="entr" presetSubtype="4" accel="48000" decel="48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par>
                          <p:cTn id="43" fill="hold">
                            <p:stCondLst>
                              <p:cond delay="4500"/>
                            </p:stCondLst>
                            <p:childTnLst>
                              <p:par>
                                <p:cTn id="44" presetID="2" presetClass="entr" presetSubtype="4" accel="48000" decel="4800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6000"/>
                            </p:stCondLst>
                            <p:childTnLst>
                              <p:par>
                                <p:cTn id="57" presetID="2" presetClass="entr" presetSubtype="4" accel="48000" decel="4800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22" presetClass="entr" presetSubtype="8"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500"/>
                                        <p:tgtEl>
                                          <p:spTgt spid="40"/>
                                        </p:tgtEl>
                                      </p:cBhvr>
                                    </p:animEffect>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childTnLst>
                          </p:cTn>
                        </p:par>
                        <p:par>
                          <p:cTn id="69" fill="hold">
                            <p:stCondLst>
                              <p:cond delay="7500"/>
                            </p:stCondLst>
                            <p:childTnLst>
                              <p:par>
                                <p:cTn id="70" presetID="2" presetClass="entr" presetSubtype="4" accel="48000" decel="48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8000"/>
                            </p:stCondLst>
                            <p:childTnLst>
                              <p:par>
                                <p:cTn id="75" presetID="22" presetClass="entr" presetSubtype="8"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9"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95691" y="771434"/>
            <a:ext cx="8368364" cy="173255"/>
          </a:xfrm>
        </p:spPr>
        <p:txBody>
          <a:bodyPr/>
          <a:lstStyle/>
          <a:p>
            <a:r>
              <a:rPr lang="lt-LT" dirty="0">
                <a:solidFill>
                  <a:schemeClr val="tx1"/>
                </a:solidFill>
              </a:rPr>
              <a:t>PARENGTI IR PATVIRTINTI </a:t>
            </a:r>
            <a:r>
              <a:rPr lang="en-US" dirty="0">
                <a:solidFill>
                  <a:schemeClr val="tx1"/>
                </a:solidFill>
              </a:rPr>
              <a:t>TEIS</a:t>
            </a:r>
            <a:r>
              <a:rPr lang="lt-LT" dirty="0">
                <a:solidFill>
                  <a:schemeClr val="tx1"/>
                </a:solidFill>
              </a:rPr>
              <a:t>ĖS AKTAI (II)</a:t>
            </a:r>
            <a:endParaRPr lang="en-US" dirty="0">
              <a:solidFill>
                <a:schemeClr val="tx1"/>
              </a:solidFill>
            </a:endParaRPr>
          </a:p>
        </p:txBody>
      </p:sp>
      <p:sp>
        <p:nvSpPr>
          <p:cNvPr id="3" name="Title 2"/>
          <p:cNvSpPr>
            <a:spLocks noGrp="1"/>
          </p:cNvSpPr>
          <p:nvPr>
            <p:ph type="title"/>
          </p:nvPr>
        </p:nvSpPr>
        <p:spPr/>
        <p:txBody>
          <a:bodyPr/>
          <a:lstStyle/>
          <a:p>
            <a:r>
              <a:rPr lang="en-US" dirty="0">
                <a:solidFill>
                  <a:schemeClr val="tx1"/>
                </a:solidFill>
              </a:rPr>
              <a:t>2021-2027 m. VSF </a:t>
            </a:r>
            <a:r>
              <a:rPr lang="en-US" dirty="0" err="1">
                <a:solidFill>
                  <a:schemeClr val="tx1"/>
                </a:solidFill>
              </a:rPr>
              <a:t>ir</a:t>
            </a:r>
            <a:r>
              <a:rPr lang="en-US" dirty="0">
                <a:solidFill>
                  <a:schemeClr val="tx1"/>
                </a:solidFill>
              </a:rPr>
              <a:t> SVVP</a:t>
            </a:r>
          </a:p>
        </p:txBody>
      </p:sp>
      <p:grpSp>
        <p:nvGrpSpPr>
          <p:cNvPr id="4" name="Group 6"/>
          <p:cNvGrpSpPr/>
          <p:nvPr/>
        </p:nvGrpSpPr>
        <p:grpSpPr>
          <a:xfrm>
            <a:off x="437744" y="1230773"/>
            <a:ext cx="3890524" cy="962434"/>
            <a:chOff x="352425" y="1131025"/>
            <a:chExt cx="8439149" cy="1157425"/>
          </a:xfrm>
        </p:grpSpPr>
        <p:sp>
          <p:nvSpPr>
            <p:cNvPr id="5" name="Freeform 4"/>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3"/>
          <p:cNvSpPr txBox="1">
            <a:spLocks/>
          </p:cNvSpPr>
          <p:nvPr/>
        </p:nvSpPr>
        <p:spPr>
          <a:xfrm>
            <a:off x="1519609" y="1232492"/>
            <a:ext cx="2960265" cy="92333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a:solidFill>
                  <a:schemeClr val="tx1"/>
                </a:solidFill>
                <a:cs typeface="+mj-cs"/>
              </a:rPr>
              <a:t>VRM įsakymas dėl negautų mokesčių už vizas deklaravimo ir kompensavimo</a:t>
            </a:r>
            <a:br>
              <a:rPr lang="ar-SY" sz="1800" b="1" dirty="0">
                <a:solidFill>
                  <a:schemeClr val="tx1"/>
                </a:solidFill>
                <a:cs typeface="+mj-cs"/>
              </a:rPr>
            </a:br>
            <a:r>
              <a:rPr lang="lt-LT" sz="1200" dirty="0">
                <a:solidFill>
                  <a:schemeClr val="tx1"/>
                </a:solidFill>
                <a:cs typeface="+mj-cs"/>
              </a:rPr>
              <a:t>2020 m. sausio 20 d. Nr. 1V-15</a:t>
            </a:r>
            <a:endParaRPr lang="lt-LT" sz="1400" dirty="0">
              <a:solidFill>
                <a:schemeClr val="tx1"/>
              </a:solidFill>
            </a:endParaRPr>
          </a:p>
        </p:txBody>
      </p:sp>
      <p:grpSp>
        <p:nvGrpSpPr>
          <p:cNvPr id="8" name="Group 41"/>
          <p:cNvGrpSpPr/>
          <p:nvPr/>
        </p:nvGrpSpPr>
        <p:grpSpPr>
          <a:xfrm>
            <a:off x="437744" y="2392856"/>
            <a:ext cx="3890524" cy="962434"/>
            <a:chOff x="352425" y="1131025"/>
            <a:chExt cx="8439149" cy="1157425"/>
          </a:xfrm>
        </p:grpSpPr>
        <p:sp>
          <p:nvSpPr>
            <p:cNvPr id="9" name="Freeform 8"/>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48"/>
          <p:cNvGrpSpPr/>
          <p:nvPr/>
        </p:nvGrpSpPr>
        <p:grpSpPr>
          <a:xfrm>
            <a:off x="437744" y="3554940"/>
            <a:ext cx="3890524" cy="962434"/>
            <a:chOff x="352425" y="1131025"/>
            <a:chExt cx="8439149" cy="1157425"/>
          </a:xfrm>
        </p:grpSpPr>
        <p:sp>
          <p:nvSpPr>
            <p:cNvPr id="12" name="Freeform 11"/>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 Placeholder 3"/>
          <p:cNvSpPr txBox="1">
            <a:spLocks/>
          </p:cNvSpPr>
          <p:nvPr/>
        </p:nvSpPr>
        <p:spPr>
          <a:xfrm>
            <a:off x="1447007" y="2417862"/>
            <a:ext cx="3087906" cy="92333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a:solidFill>
                  <a:schemeClr val="tx1"/>
                </a:solidFill>
                <a:cs typeface="+mj-cs"/>
              </a:rPr>
              <a:t>VRM įsakymas dėl VSF veiklos peržiūros plano rengimo metodikos patvirtinimo</a:t>
            </a:r>
            <a:br>
              <a:rPr lang="ar-SY" sz="1800" b="1" dirty="0">
                <a:solidFill>
                  <a:schemeClr val="tx1"/>
                </a:solidFill>
                <a:cs typeface="+mj-cs"/>
              </a:rPr>
            </a:br>
            <a:r>
              <a:rPr lang="lt-LT" sz="1200" dirty="0">
                <a:solidFill>
                  <a:schemeClr val="tx1"/>
                </a:solidFill>
                <a:cs typeface="+mj-cs"/>
              </a:rPr>
              <a:t>2022 m. birželio 7 d. Nr. 1V-420</a:t>
            </a:r>
            <a:endParaRPr lang="lt-LT" sz="1200" dirty="0">
              <a:solidFill>
                <a:schemeClr val="tx1"/>
              </a:solidFill>
            </a:endParaRPr>
          </a:p>
        </p:txBody>
      </p:sp>
      <p:sp>
        <p:nvSpPr>
          <p:cNvPr id="15" name="Text Placeholder 3"/>
          <p:cNvSpPr txBox="1">
            <a:spLocks/>
          </p:cNvSpPr>
          <p:nvPr/>
        </p:nvSpPr>
        <p:spPr>
          <a:xfrm>
            <a:off x="1519608" y="3560861"/>
            <a:ext cx="2960265" cy="92333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a:solidFill>
                  <a:schemeClr val="tx1"/>
                </a:solidFill>
                <a:cs typeface="+mj-cs"/>
              </a:rPr>
              <a:t>VRM įsakymas dėl SVVP </a:t>
            </a:r>
            <a:r>
              <a:rPr lang="pt-BR" b="1" dirty="0">
                <a:solidFill>
                  <a:schemeClr val="tx1"/>
                </a:solidFill>
                <a:cs typeface="+mj-cs"/>
              </a:rPr>
              <a:t>veiklos peržiūros plano rengimo metodikos patvirtinimo</a:t>
            </a:r>
            <a:br>
              <a:rPr lang="pt-BR" b="1" dirty="0">
                <a:solidFill>
                  <a:schemeClr val="tx1"/>
                </a:solidFill>
                <a:cs typeface="+mj-cs"/>
              </a:rPr>
            </a:br>
            <a:r>
              <a:rPr lang="lt-LT" sz="1200" dirty="0">
                <a:solidFill>
                  <a:schemeClr val="tx1"/>
                </a:solidFill>
                <a:cs typeface="+mj-cs"/>
              </a:rPr>
              <a:t>2022 m. birželio 7 d. Nr. 1V-419</a:t>
            </a:r>
            <a:endParaRPr lang="lt-LT" sz="1200" dirty="0">
              <a:solidFill>
                <a:schemeClr val="tx1"/>
              </a:solidFill>
            </a:endParaRPr>
          </a:p>
        </p:txBody>
      </p:sp>
      <p:grpSp>
        <p:nvGrpSpPr>
          <p:cNvPr id="16" name="Group 6"/>
          <p:cNvGrpSpPr/>
          <p:nvPr/>
        </p:nvGrpSpPr>
        <p:grpSpPr>
          <a:xfrm>
            <a:off x="4800600" y="1230773"/>
            <a:ext cx="3890524" cy="962434"/>
            <a:chOff x="352425" y="1131025"/>
            <a:chExt cx="8439149" cy="1157425"/>
          </a:xfrm>
        </p:grpSpPr>
        <p:sp>
          <p:nvSpPr>
            <p:cNvPr id="17" name="Freeform 16"/>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 Placeholder 3"/>
          <p:cNvSpPr txBox="1">
            <a:spLocks/>
          </p:cNvSpPr>
          <p:nvPr/>
        </p:nvSpPr>
        <p:spPr>
          <a:xfrm>
            <a:off x="5863009" y="1232491"/>
            <a:ext cx="3052323" cy="92333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a:solidFill>
                  <a:schemeClr val="tx1"/>
                </a:solidFill>
                <a:cs typeface="+mj-cs"/>
              </a:rPr>
              <a:t>CPVA direktoriaus įsakymas dėl gairių pareiškėjams tvirtinimo (veiklos projektams)</a:t>
            </a:r>
            <a:br>
              <a:rPr lang="lt-LT" b="1" dirty="0">
                <a:solidFill>
                  <a:schemeClr val="tx1"/>
                </a:solidFill>
                <a:cs typeface="+mj-cs"/>
              </a:rPr>
            </a:br>
            <a:r>
              <a:rPr lang="it-IT" sz="1200" dirty="0">
                <a:solidFill>
                  <a:schemeClr val="tx1"/>
                </a:solidFill>
                <a:cs typeface="+mj-cs"/>
              </a:rPr>
              <a:t>2020 m. spalio 19 d. Nr. 2020/8-329</a:t>
            </a:r>
            <a:endParaRPr lang="lt-LT" sz="1200" dirty="0">
              <a:solidFill>
                <a:schemeClr val="tx1"/>
              </a:solidFill>
              <a:cs typeface="+mj-cs"/>
            </a:endParaRPr>
          </a:p>
        </p:txBody>
      </p:sp>
      <p:grpSp>
        <p:nvGrpSpPr>
          <p:cNvPr id="20" name="Group 41"/>
          <p:cNvGrpSpPr/>
          <p:nvPr/>
        </p:nvGrpSpPr>
        <p:grpSpPr>
          <a:xfrm>
            <a:off x="4800600" y="2392856"/>
            <a:ext cx="3890524" cy="962434"/>
            <a:chOff x="352425" y="1131025"/>
            <a:chExt cx="8439149" cy="1157425"/>
          </a:xfrm>
        </p:grpSpPr>
        <p:sp>
          <p:nvSpPr>
            <p:cNvPr id="21" name="Freeform 20"/>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48"/>
          <p:cNvGrpSpPr/>
          <p:nvPr/>
        </p:nvGrpSpPr>
        <p:grpSpPr>
          <a:xfrm>
            <a:off x="4800600" y="3554940"/>
            <a:ext cx="3890524" cy="962434"/>
            <a:chOff x="352425" y="1131025"/>
            <a:chExt cx="8439149" cy="1157425"/>
          </a:xfrm>
        </p:grpSpPr>
        <p:sp>
          <p:nvSpPr>
            <p:cNvPr id="24" name="Freeform 23"/>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 Placeholder 3"/>
          <p:cNvSpPr txBox="1">
            <a:spLocks/>
          </p:cNvSpPr>
          <p:nvPr/>
        </p:nvSpPr>
        <p:spPr>
          <a:xfrm>
            <a:off x="5790406" y="2403135"/>
            <a:ext cx="3276533" cy="110799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a:solidFill>
                  <a:schemeClr val="tx1"/>
                </a:solidFill>
                <a:cs typeface="+mj-cs"/>
              </a:rPr>
              <a:t>CPVA direktoriaus įsakymas dėl pirkimų priežiūros tvarkos aprašo patvirtinimo (veiklos projektams)</a:t>
            </a:r>
            <a:br>
              <a:rPr lang="lt-LT" b="1" dirty="0">
                <a:solidFill>
                  <a:schemeClr val="tx1"/>
                </a:solidFill>
                <a:cs typeface="+mj-cs"/>
              </a:rPr>
            </a:br>
            <a:r>
              <a:rPr lang="it-IT" sz="1200" dirty="0">
                <a:solidFill>
                  <a:schemeClr val="tx1"/>
                </a:solidFill>
                <a:cs typeface="+mj-cs"/>
              </a:rPr>
              <a:t>2020 m. spalio 19 d. Nr. 2020/8-330</a:t>
            </a:r>
            <a:br>
              <a:rPr lang="ar-SY" sz="1800" dirty="0">
                <a:solidFill>
                  <a:schemeClr val="tx2">
                    <a:lumMod val="75000"/>
                    <a:lumOff val="25000"/>
                  </a:schemeClr>
                </a:solidFill>
                <a:cs typeface="+mj-cs"/>
              </a:rPr>
            </a:br>
            <a:endParaRPr lang="lt-LT" sz="1200" dirty="0">
              <a:solidFill>
                <a:schemeClr val="tx2">
                  <a:lumMod val="75000"/>
                  <a:lumOff val="25000"/>
                </a:schemeClr>
              </a:solidFill>
            </a:endParaRPr>
          </a:p>
        </p:txBody>
      </p:sp>
      <p:sp>
        <p:nvSpPr>
          <p:cNvPr id="27" name="Text Placeholder 3"/>
          <p:cNvSpPr txBox="1">
            <a:spLocks/>
          </p:cNvSpPr>
          <p:nvPr/>
        </p:nvSpPr>
        <p:spPr>
          <a:xfrm>
            <a:off x="5863405" y="3753516"/>
            <a:ext cx="3203534"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a:solidFill>
                  <a:schemeClr val="tx1"/>
                </a:solidFill>
                <a:cs typeface="+mj-cs"/>
              </a:rPr>
              <a:t>Kiti CPVA direktoriaus įsakymai dėl formų tvirtinimo</a:t>
            </a:r>
          </a:p>
        </p:txBody>
      </p:sp>
      <p:grpSp>
        <p:nvGrpSpPr>
          <p:cNvPr id="28" name="Group 27"/>
          <p:cNvGrpSpPr/>
          <p:nvPr/>
        </p:nvGrpSpPr>
        <p:grpSpPr>
          <a:xfrm>
            <a:off x="685800" y="1328011"/>
            <a:ext cx="762794" cy="677108"/>
            <a:chOff x="838200" y="1366923"/>
            <a:chExt cx="762794" cy="677108"/>
          </a:xfrm>
        </p:grpSpPr>
        <p:cxnSp>
          <p:nvCxnSpPr>
            <p:cNvPr id="29" name="Straight Connector 28"/>
            <p:cNvCxnSpPr/>
            <p:nvPr/>
          </p:nvCxnSpPr>
          <p:spPr>
            <a:xfrm rot="5400000">
              <a:off x="1333500" y="1695450"/>
              <a:ext cx="533400" cy="15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3"/>
            <p:cNvSpPr txBox="1">
              <a:spLocks/>
            </p:cNvSpPr>
            <p:nvPr/>
          </p:nvSpPr>
          <p:spPr>
            <a:xfrm>
              <a:off x="838200" y="1366923"/>
              <a:ext cx="609600"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lt-LT" sz="4400" b="1" dirty="0">
                  <a:solidFill>
                    <a:schemeClr val="accent1"/>
                  </a:solidFill>
                  <a:cs typeface="+mj-cs"/>
                </a:rPr>
                <a:t>7</a:t>
              </a:r>
              <a:endParaRPr lang="en-US" sz="4400" b="1" dirty="0">
                <a:solidFill>
                  <a:schemeClr val="accent1"/>
                </a:solidFill>
                <a:cs typeface="+mj-cs"/>
              </a:endParaRPr>
            </a:p>
          </p:txBody>
        </p:sp>
      </p:grpSp>
      <p:grpSp>
        <p:nvGrpSpPr>
          <p:cNvPr id="31" name="Group 30"/>
          <p:cNvGrpSpPr/>
          <p:nvPr/>
        </p:nvGrpSpPr>
        <p:grpSpPr>
          <a:xfrm>
            <a:off x="685800" y="2509129"/>
            <a:ext cx="762794" cy="677108"/>
            <a:chOff x="838200" y="2548041"/>
            <a:chExt cx="762794" cy="677108"/>
          </a:xfrm>
        </p:grpSpPr>
        <p:cxnSp>
          <p:nvCxnSpPr>
            <p:cNvPr id="32" name="Straight Connector 31"/>
            <p:cNvCxnSpPr/>
            <p:nvPr/>
          </p:nvCxnSpPr>
          <p:spPr>
            <a:xfrm rot="5400000">
              <a:off x="1333500" y="2876568"/>
              <a:ext cx="533400"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
            <p:cNvSpPr txBox="1">
              <a:spLocks/>
            </p:cNvSpPr>
            <p:nvPr/>
          </p:nvSpPr>
          <p:spPr>
            <a:xfrm>
              <a:off x="838200" y="2548041"/>
              <a:ext cx="609600"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lt-LT" sz="4400" b="1" dirty="0">
                  <a:solidFill>
                    <a:schemeClr val="accent2"/>
                  </a:solidFill>
                  <a:cs typeface="+mj-cs"/>
                </a:rPr>
                <a:t>8</a:t>
              </a:r>
              <a:endParaRPr lang="en-US" sz="4400" b="1" dirty="0">
                <a:solidFill>
                  <a:schemeClr val="accent2"/>
                </a:solidFill>
                <a:cs typeface="+mj-cs"/>
              </a:endParaRPr>
            </a:p>
          </p:txBody>
        </p:sp>
      </p:grpSp>
      <p:grpSp>
        <p:nvGrpSpPr>
          <p:cNvPr id="34" name="Group 33"/>
          <p:cNvGrpSpPr/>
          <p:nvPr/>
        </p:nvGrpSpPr>
        <p:grpSpPr>
          <a:xfrm>
            <a:off x="685800" y="3689417"/>
            <a:ext cx="762794" cy="677108"/>
            <a:chOff x="838200" y="3728329"/>
            <a:chExt cx="762794" cy="677108"/>
          </a:xfrm>
        </p:grpSpPr>
        <p:cxnSp>
          <p:nvCxnSpPr>
            <p:cNvPr id="35" name="Straight Connector 34"/>
            <p:cNvCxnSpPr/>
            <p:nvPr/>
          </p:nvCxnSpPr>
          <p:spPr>
            <a:xfrm rot="5400000">
              <a:off x="1333500" y="4056856"/>
              <a:ext cx="533400" cy="158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Text Placeholder 3"/>
            <p:cNvSpPr txBox="1">
              <a:spLocks/>
            </p:cNvSpPr>
            <p:nvPr/>
          </p:nvSpPr>
          <p:spPr>
            <a:xfrm>
              <a:off x="838200" y="3728329"/>
              <a:ext cx="609600"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lt-LT" sz="4400" b="1" dirty="0">
                  <a:solidFill>
                    <a:schemeClr val="accent3"/>
                  </a:solidFill>
                  <a:cs typeface="+mj-cs"/>
                </a:rPr>
                <a:t>9</a:t>
              </a:r>
              <a:endParaRPr lang="en-US" sz="4400" b="1" dirty="0">
                <a:solidFill>
                  <a:schemeClr val="accent3"/>
                </a:solidFill>
                <a:cs typeface="+mj-cs"/>
              </a:endParaRPr>
            </a:p>
          </p:txBody>
        </p:sp>
      </p:grpSp>
      <p:grpSp>
        <p:nvGrpSpPr>
          <p:cNvPr id="37" name="Group 36"/>
          <p:cNvGrpSpPr/>
          <p:nvPr/>
        </p:nvGrpSpPr>
        <p:grpSpPr>
          <a:xfrm>
            <a:off x="5029200" y="1328011"/>
            <a:ext cx="762794" cy="677108"/>
            <a:chOff x="838200" y="1366923"/>
            <a:chExt cx="762794" cy="677108"/>
          </a:xfrm>
        </p:grpSpPr>
        <p:cxnSp>
          <p:nvCxnSpPr>
            <p:cNvPr id="38" name="Straight Connector 37"/>
            <p:cNvCxnSpPr/>
            <p:nvPr/>
          </p:nvCxnSpPr>
          <p:spPr>
            <a:xfrm rot="5400000">
              <a:off x="1333500" y="1695450"/>
              <a:ext cx="533400" cy="158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Text Placeholder 3"/>
            <p:cNvSpPr txBox="1">
              <a:spLocks/>
            </p:cNvSpPr>
            <p:nvPr/>
          </p:nvSpPr>
          <p:spPr>
            <a:xfrm>
              <a:off x="838200" y="1366923"/>
              <a:ext cx="609600"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lt-LT" sz="4400" b="1" dirty="0">
                  <a:solidFill>
                    <a:schemeClr val="accent4"/>
                  </a:solidFill>
                  <a:cs typeface="+mj-cs"/>
                </a:rPr>
                <a:t>10</a:t>
              </a:r>
              <a:endParaRPr lang="en-US" sz="4400" b="1" dirty="0">
                <a:solidFill>
                  <a:schemeClr val="accent4"/>
                </a:solidFill>
                <a:cs typeface="+mj-cs"/>
              </a:endParaRPr>
            </a:p>
          </p:txBody>
        </p:sp>
      </p:grpSp>
      <p:grpSp>
        <p:nvGrpSpPr>
          <p:cNvPr id="40" name="Group 39"/>
          <p:cNvGrpSpPr/>
          <p:nvPr/>
        </p:nvGrpSpPr>
        <p:grpSpPr>
          <a:xfrm>
            <a:off x="5029200" y="2509129"/>
            <a:ext cx="762794" cy="677108"/>
            <a:chOff x="838200" y="2548041"/>
            <a:chExt cx="762794" cy="677108"/>
          </a:xfrm>
        </p:grpSpPr>
        <p:cxnSp>
          <p:nvCxnSpPr>
            <p:cNvPr id="41" name="Straight Connector 40"/>
            <p:cNvCxnSpPr/>
            <p:nvPr/>
          </p:nvCxnSpPr>
          <p:spPr>
            <a:xfrm rot="5400000">
              <a:off x="1333500" y="2876568"/>
              <a:ext cx="533400" cy="158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Text Placeholder 3"/>
            <p:cNvSpPr txBox="1">
              <a:spLocks/>
            </p:cNvSpPr>
            <p:nvPr/>
          </p:nvSpPr>
          <p:spPr>
            <a:xfrm>
              <a:off x="838200" y="2548041"/>
              <a:ext cx="609600"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lt-LT" sz="4400" b="1" dirty="0">
                  <a:solidFill>
                    <a:schemeClr val="accent5"/>
                  </a:solidFill>
                  <a:cs typeface="+mj-cs"/>
                </a:rPr>
                <a:t>11</a:t>
              </a:r>
              <a:endParaRPr lang="en-US" sz="4400" b="1" dirty="0">
                <a:solidFill>
                  <a:schemeClr val="accent5"/>
                </a:solidFill>
                <a:cs typeface="+mj-cs"/>
              </a:endParaRPr>
            </a:p>
          </p:txBody>
        </p:sp>
      </p:grpSp>
      <p:grpSp>
        <p:nvGrpSpPr>
          <p:cNvPr id="43" name="Group 42"/>
          <p:cNvGrpSpPr/>
          <p:nvPr/>
        </p:nvGrpSpPr>
        <p:grpSpPr>
          <a:xfrm>
            <a:off x="5029200" y="3689417"/>
            <a:ext cx="762794" cy="677108"/>
            <a:chOff x="838200" y="3728329"/>
            <a:chExt cx="762794" cy="677108"/>
          </a:xfrm>
        </p:grpSpPr>
        <p:cxnSp>
          <p:nvCxnSpPr>
            <p:cNvPr id="44" name="Straight Connector 43"/>
            <p:cNvCxnSpPr/>
            <p:nvPr/>
          </p:nvCxnSpPr>
          <p:spPr>
            <a:xfrm rot="5400000">
              <a:off x="1333500" y="4056856"/>
              <a:ext cx="533400" cy="158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5" name="Text Placeholder 3"/>
            <p:cNvSpPr txBox="1">
              <a:spLocks/>
            </p:cNvSpPr>
            <p:nvPr/>
          </p:nvSpPr>
          <p:spPr>
            <a:xfrm>
              <a:off x="838200" y="3728329"/>
              <a:ext cx="609600"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lt-LT" sz="4400" b="1" dirty="0">
                  <a:solidFill>
                    <a:schemeClr val="accent6"/>
                  </a:solidFill>
                  <a:cs typeface="+mj-cs"/>
                </a:rPr>
                <a:t>12</a:t>
              </a:r>
              <a:endParaRPr lang="en-US" sz="4400" b="1" dirty="0">
                <a:solidFill>
                  <a:schemeClr val="accent6"/>
                </a:solidFill>
                <a:cs typeface="+mj-cs"/>
              </a:endParaRPr>
            </a:p>
          </p:txBody>
        </p:sp>
      </p:grpSp>
    </p:spTree>
    <p:extLst>
      <p:ext uri="{BB962C8B-B14F-4D97-AF65-F5344CB8AC3E}">
        <p14:creationId xmlns:p14="http://schemas.microsoft.com/office/powerpoint/2010/main" val="16043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8000" decel="48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2" presetClass="entr" presetSubtype="4" accel="48000" decel="48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000"/>
                            </p:stCondLst>
                            <p:childTnLst>
                              <p:par>
                                <p:cTn id="31" presetID="2" presetClass="entr" presetSubtype="4" accel="48000" decel="48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par>
                          <p:cTn id="43" fill="hold">
                            <p:stCondLst>
                              <p:cond delay="4500"/>
                            </p:stCondLst>
                            <p:childTnLst>
                              <p:par>
                                <p:cTn id="44" presetID="2" presetClass="entr" presetSubtype="4" accel="48000" decel="4800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6000"/>
                            </p:stCondLst>
                            <p:childTnLst>
                              <p:par>
                                <p:cTn id="57" presetID="2" presetClass="entr" presetSubtype="4" accel="48000" decel="4800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22" presetClass="entr" presetSubtype="8"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500"/>
                                        <p:tgtEl>
                                          <p:spTgt spid="40"/>
                                        </p:tgtEl>
                                      </p:cBhvr>
                                    </p:animEffect>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childTnLst>
                          </p:cTn>
                        </p:par>
                        <p:par>
                          <p:cTn id="69" fill="hold">
                            <p:stCondLst>
                              <p:cond delay="7500"/>
                            </p:stCondLst>
                            <p:childTnLst>
                              <p:par>
                                <p:cTn id="70" presetID="2" presetClass="entr" presetSubtype="4" accel="48000" decel="48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8000"/>
                            </p:stCondLst>
                            <p:childTnLst>
                              <p:par>
                                <p:cTn id="75" presetID="22" presetClass="entr" presetSubtype="8"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9"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lt-LT" dirty="0">
                <a:solidFill>
                  <a:schemeClr val="tx1"/>
                </a:solidFill>
              </a:rPr>
              <a:t>RENGIAMI TEISĖS AKTAI (III)</a:t>
            </a:r>
            <a:endParaRPr lang="en-US" dirty="0">
              <a:solidFill>
                <a:schemeClr val="tx1"/>
              </a:solidFill>
            </a:endParaRPr>
          </a:p>
        </p:txBody>
      </p:sp>
      <p:sp>
        <p:nvSpPr>
          <p:cNvPr id="3" name="Title 2"/>
          <p:cNvSpPr>
            <a:spLocks noGrp="1"/>
          </p:cNvSpPr>
          <p:nvPr>
            <p:ph type="title"/>
          </p:nvPr>
        </p:nvSpPr>
        <p:spPr/>
        <p:txBody>
          <a:bodyPr/>
          <a:lstStyle/>
          <a:p>
            <a:r>
              <a:rPr lang="en-US" dirty="0">
                <a:solidFill>
                  <a:schemeClr val="tx1"/>
                </a:solidFill>
              </a:rPr>
              <a:t>2021-2027 m. VSF </a:t>
            </a:r>
            <a:r>
              <a:rPr lang="en-US" dirty="0" err="1">
                <a:solidFill>
                  <a:schemeClr val="tx1"/>
                </a:solidFill>
              </a:rPr>
              <a:t>ir</a:t>
            </a:r>
            <a:r>
              <a:rPr lang="en-US" dirty="0">
                <a:solidFill>
                  <a:schemeClr val="tx1"/>
                </a:solidFill>
              </a:rPr>
              <a:t> SVVP</a:t>
            </a:r>
          </a:p>
        </p:txBody>
      </p:sp>
      <p:grpSp>
        <p:nvGrpSpPr>
          <p:cNvPr id="4" name="Group 6"/>
          <p:cNvGrpSpPr/>
          <p:nvPr/>
        </p:nvGrpSpPr>
        <p:grpSpPr>
          <a:xfrm>
            <a:off x="437744" y="1230773"/>
            <a:ext cx="3890524" cy="962434"/>
            <a:chOff x="352425" y="1131025"/>
            <a:chExt cx="8439149" cy="1157425"/>
          </a:xfrm>
        </p:grpSpPr>
        <p:sp>
          <p:nvSpPr>
            <p:cNvPr id="5" name="Freeform 4"/>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3"/>
          <p:cNvSpPr txBox="1">
            <a:spLocks/>
          </p:cNvSpPr>
          <p:nvPr/>
        </p:nvSpPr>
        <p:spPr>
          <a:xfrm>
            <a:off x="1519609" y="1324826"/>
            <a:ext cx="2960265"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a:solidFill>
                  <a:schemeClr val="tx1"/>
                </a:solidFill>
                <a:cs typeface="+mj-cs"/>
              </a:rPr>
              <a:t>VRM įsakymas dėl VSF ir SVVP projektų valdymo ir finansavimo taisyklių tvirtinimo</a:t>
            </a:r>
            <a:endParaRPr lang="lt-LT" sz="1400" dirty="0">
              <a:solidFill>
                <a:schemeClr val="tx1"/>
              </a:solidFill>
            </a:endParaRPr>
          </a:p>
        </p:txBody>
      </p:sp>
      <p:grpSp>
        <p:nvGrpSpPr>
          <p:cNvPr id="8" name="Group 41"/>
          <p:cNvGrpSpPr/>
          <p:nvPr/>
        </p:nvGrpSpPr>
        <p:grpSpPr>
          <a:xfrm>
            <a:off x="437744" y="2392856"/>
            <a:ext cx="3890524" cy="962434"/>
            <a:chOff x="352425" y="1131025"/>
            <a:chExt cx="8439149" cy="1157425"/>
          </a:xfrm>
        </p:grpSpPr>
        <p:sp>
          <p:nvSpPr>
            <p:cNvPr id="9" name="Freeform 8"/>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48"/>
          <p:cNvGrpSpPr/>
          <p:nvPr/>
        </p:nvGrpSpPr>
        <p:grpSpPr>
          <a:xfrm>
            <a:off x="437744" y="3554940"/>
            <a:ext cx="3890524" cy="962434"/>
            <a:chOff x="352425" y="1131025"/>
            <a:chExt cx="8439149" cy="1157425"/>
          </a:xfrm>
        </p:grpSpPr>
        <p:sp>
          <p:nvSpPr>
            <p:cNvPr id="12" name="Freeform 11"/>
            <p:cNvSpPr/>
            <p:nvPr/>
          </p:nvSpPr>
          <p:spPr>
            <a:xfrm>
              <a:off x="361949" y="1152525"/>
              <a:ext cx="8429625"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52425" y="1131025"/>
              <a:ext cx="8401050" cy="1135925"/>
            </a:xfrm>
            <a:custGeom>
              <a:avLst/>
              <a:gdLst>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3978275 w 8836792"/>
                <a:gd name="connsiteY63" fmla="*/ 110043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06850 w 8836792"/>
                <a:gd name="connsiteY62" fmla="*/ 111948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43064"/>
                <a:gd name="connsiteX1" fmla="*/ 511175 w 8836792"/>
                <a:gd name="connsiteY1" fmla="*/ 119364 h 1143064"/>
                <a:gd name="connsiteX2" fmla="*/ 539750 w 8836792"/>
                <a:gd name="connsiteY2" fmla="*/ 109839 h 1143064"/>
                <a:gd name="connsiteX3" fmla="*/ 1044575 w 8836792"/>
                <a:gd name="connsiteY3" fmla="*/ 81264 h 1143064"/>
                <a:gd name="connsiteX4" fmla="*/ 2187575 w 8836792"/>
                <a:gd name="connsiteY4" fmla="*/ 81264 h 1143064"/>
                <a:gd name="connsiteX5" fmla="*/ 4273550 w 8836792"/>
                <a:gd name="connsiteY5" fmla="*/ 90789 h 1143064"/>
                <a:gd name="connsiteX6" fmla="*/ 4302125 w 8836792"/>
                <a:gd name="connsiteY6" fmla="*/ 100314 h 1143064"/>
                <a:gd name="connsiteX7" fmla="*/ 4483100 w 8836792"/>
                <a:gd name="connsiteY7" fmla="*/ 119364 h 1143064"/>
                <a:gd name="connsiteX8" fmla="*/ 5045075 w 8836792"/>
                <a:gd name="connsiteY8" fmla="*/ 109839 h 1143064"/>
                <a:gd name="connsiteX9" fmla="*/ 6740525 w 8836792"/>
                <a:gd name="connsiteY9" fmla="*/ 81264 h 1143064"/>
                <a:gd name="connsiteX10" fmla="*/ 7064375 w 8836792"/>
                <a:gd name="connsiteY10" fmla="*/ 90789 h 1143064"/>
                <a:gd name="connsiteX11" fmla="*/ 7102475 w 8836792"/>
                <a:gd name="connsiteY11" fmla="*/ 100314 h 1143064"/>
                <a:gd name="connsiteX12" fmla="*/ 7207250 w 8836792"/>
                <a:gd name="connsiteY12" fmla="*/ 109839 h 1143064"/>
                <a:gd name="connsiteX13" fmla="*/ 7235825 w 8836792"/>
                <a:gd name="connsiteY13" fmla="*/ 119364 h 1143064"/>
                <a:gd name="connsiteX14" fmla="*/ 7340600 w 8836792"/>
                <a:gd name="connsiteY14" fmla="*/ 138414 h 1143064"/>
                <a:gd name="connsiteX15" fmla="*/ 7464425 w 8836792"/>
                <a:gd name="connsiteY15" fmla="*/ 166989 h 1143064"/>
                <a:gd name="connsiteX16" fmla="*/ 8769350 w 8836792"/>
                <a:gd name="connsiteY16" fmla="*/ 147939 h 1143064"/>
                <a:gd name="connsiteX17" fmla="*/ 8826500 w 8836792"/>
                <a:gd name="connsiteY17" fmla="*/ 157464 h 1143064"/>
                <a:gd name="connsiteX18" fmla="*/ 8797925 w 8836792"/>
                <a:gd name="connsiteY18" fmla="*/ 262239 h 1143064"/>
                <a:gd name="connsiteX19" fmla="*/ 8769350 w 8836792"/>
                <a:gd name="connsiteY19" fmla="*/ 271764 h 1143064"/>
                <a:gd name="connsiteX20" fmla="*/ 8750300 w 8836792"/>
                <a:gd name="connsiteY20" fmla="*/ 300339 h 1143064"/>
                <a:gd name="connsiteX21" fmla="*/ 8788400 w 8836792"/>
                <a:gd name="connsiteY21" fmla="*/ 357489 h 1143064"/>
                <a:gd name="connsiteX22" fmla="*/ 8797925 w 8836792"/>
                <a:gd name="connsiteY22" fmla="*/ 433689 h 1143064"/>
                <a:gd name="connsiteX23" fmla="*/ 8759825 w 8836792"/>
                <a:gd name="connsiteY23" fmla="*/ 443214 h 1143064"/>
                <a:gd name="connsiteX24" fmla="*/ 8750300 w 8836792"/>
                <a:gd name="connsiteY24" fmla="*/ 471789 h 1143064"/>
                <a:gd name="connsiteX25" fmla="*/ 8740775 w 8836792"/>
                <a:gd name="connsiteY25" fmla="*/ 557514 h 1143064"/>
                <a:gd name="connsiteX26" fmla="*/ 8712200 w 8836792"/>
                <a:gd name="connsiteY26" fmla="*/ 576564 h 1143064"/>
                <a:gd name="connsiteX27" fmla="*/ 8721725 w 8836792"/>
                <a:gd name="connsiteY27" fmla="*/ 605139 h 1143064"/>
                <a:gd name="connsiteX28" fmla="*/ 8750300 w 8836792"/>
                <a:gd name="connsiteY28" fmla="*/ 624189 h 1143064"/>
                <a:gd name="connsiteX29" fmla="*/ 8702675 w 8836792"/>
                <a:gd name="connsiteY29" fmla="*/ 719439 h 1143064"/>
                <a:gd name="connsiteX30" fmla="*/ 8712200 w 8836792"/>
                <a:gd name="connsiteY30" fmla="*/ 767064 h 1143064"/>
                <a:gd name="connsiteX31" fmla="*/ 8740775 w 8836792"/>
                <a:gd name="connsiteY31" fmla="*/ 776589 h 1143064"/>
                <a:gd name="connsiteX32" fmla="*/ 8778875 w 8836792"/>
                <a:gd name="connsiteY32" fmla="*/ 814689 h 1143064"/>
                <a:gd name="connsiteX33" fmla="*/ 8769350 w 8836792"/>
                <a:gd name="connsiteY33" fmla="*/ 852789 h 1143064"/>
                <a:gd name="connsiteX34" fmla="*/ 8721725 w 8836792"/>
                <a:gd name="connsiteY34" fmla="*/ 909939 h 1143064"/>
                <a:gd name="connsiteX35" fmla="*/ 8693150 w 8836792"/>
                <a:gd name="connsiteY35" fmla="*/ 919464 h 1143064"/>
                <a:gd name="connsiteX36" fmla="*/ 8636000 w 8836792"/>
                <a:gd name="connsiteY36" fmla="*/ 967089 h 1143064"/>
                <a:gd name="connsiteX37" fmla="*/ 8607425 w 8836792"/>
                <a:gd name="connsiteY37" fmla="*/ 995664 h 1143064"/>
                <a:gd name="connsiteX38" fmla="*/ 8569325 w 8836792"/>
                <a:gd name="connsiteY38" fmla="*/ 1014714 h 1143064"/>
                <a:gd name="connsiteX39" fmla="*/ 8464550 w 8836792"/>
                <a:gd name="connsiteY39" fmla="*/ 1033764 h 1143064"/>
                <a:gd name="connsiteX40" fmla="*/ 7931150 w 8836792"/>
                <a:gd name="connsiteY40" fmla="*/ 1043289 h 1143064"/>
                <a:gd name="connsiteX41" fmla="*/ 7797800 w 8836792"/>
                <a:gd name="connsiteY41" fmla="*/ 1052814 h 1143064"/>
                <a:gd name="connsiteX42" fmla="*/ 7635875 w 8836792"/>
                <a:gd name="connsiteY42" fmla="*/ 1071864 h 1143064"/>
                <a:gd name="connsiteX43" fmla="*/ 7254875 w 8836792"/>
                <a:gd name="connsiteY43" fmla="*/ 1081389 h 1143064"/>
                <a:gd name="connsiteX44" fmla="*/ 7083425 w 8836792"/>
                <a:gd name="connsiteY44" fmla="*/ 1062339 h 1143064"/>
                <a:gd name="connsiteX45" fmla="*/ 7026275 w 8836792"/>
                <a:gd name="connsiteY45" fmla="*/ 1043289 h 1143064"/>
                <a:gd name="connsiteX46" fmla="*/ 6997700 w 8836792"/>
                <a:gd name="connsiteY46" fmla="*/ 1033764 h 1143064"/>
                <a:gd name="connsiteX47" fmla="*/ 6673850 w 8836792"/>
                <a:gd name="connsiteY47" fmla="*/ 1014714 h 1143064"/>
                <a:gd name="connsiteX48" fmla="*/ 6473825 w 8836792"/>
                <a:gd name="connsiteY48" fmla="*/ 986139 h 1143064"/>
                <a:gd name="connsiteX49" fmla="*/ 5921375 w 8836792"/>
                <a:gd name="connsiteY49" fmla="*/ 1005189 h 1143064"/>
                <a:gd name="connsiteX50" fmla="*/ 5826125 w 8836792"/>
                <a:gd name="connsiteY50" fmla="*/ 1014714 h 1143064"/>
                <a:gd name="connsiteX51" fmla="*/ 5797550 w 8836792"/>
                <a:gd name="connsiteY51" fmla="*/ 1024239 h 1143064"/>
                <a:gd name="connsiteX52" fmla="*/ 5692775 w 8836792"/>
                <a:gd name="connsiteY52" fmla="*/ 1052814 h 1143064"/>
                <a:gd name="connsiteX53" fmla="*/ 5111750 w 8836792"/>
                <a:gd name="connsiteY53" fmla="*/ 1043289 h 1143064"/>
                <a:gd name="connsiteX54" fmla="*/ 5045075 w 8836792"/>
                <a:gd name="connsiteY54" fmla="*/ 1024239 h 1143064"/>
                <a:gd name="connsiteX55" fmla="*/ 4978400 w 8836792"/>
                <a:gd name="connsiteY55" fmla="*/ 1014714 h 1143064"/>
                <a:gd name="connsiteX56" fmla="*/ 4321175 w 8836792"/>
                <a:gd name="connsiteY56" fmla="*/ 1033764 h 1143064"/>
                <a:gd name="connsiteX57" fmla="*/ 4292600 w 8836792"/>
                <a:gd name="connsiteY57" fmla="*/ 1043289 h 1143064"/>
                <a:gd name="connsiteX58" fmla="*/ 4254500 w 8836792"/>
                <a:gd name="connsiteY58" fmla="*/ 1052814 h 1143064"/>
                <a:gd name="connsiteX59" fmla="*/ 4187825 w 8836792"/>
                <a:gd name="connsiteY59" fmla="*/ 1071864 h 1143064"/>
                <a:gd name="connsiteX60" fmla="*/ 4149725 w 8836792"/>
                <a:gd name="connsiteY60" fmla="*/ 1109964 h 1143064"/>
                <a:gd name="connsiteX61" fmla="*/ 4140200 w 8836792"/>
                <a:gd name="connsiteY61" fmla="*/ 1138539 h 1143064"/>
                <a:gd name="connsiteX62" fmla="*/ 4083050 w 8836792"/>
                <a:gd name="connsiteY62" fmla="*/ 1024239 h 1143064"/>
                <a:gd name="connsiteX63" fmla="*/ 4054475 w 8836792"/>
                <a:gd name="connsiteY63" fmla="*/ 1081389 h 1143064"/>
                <a:gd name="connsiteX64" fmla="*/ 3949700 w 8836792"/>
                <a:gd name="connsiteY64" fmla="*/ 1090914 h 1143064"/>
                <a:gd name="connsiteX65" fmla="*/ 3921125 w 8836792"/>
                <a:gd name="connsiteY65" fmla="*/ 1062339 h 1143064"/>
                <a:gd name="connsiteX66" fmla="*/ 3863975 w 8836792"/>
                <a:gd name="connsiteY66" fmla="*/ 1024239 h 1143064"/>
                <a:gd name="connsiteX67" fmla="*/ 2530475 w 8836792"/>
                <a:gd name="connsiteY67" fmla="*/ 1043289 h 1143064"/>
                <a:gd name="connsiteX68" fmla="*/ 2301875 w 8836792"/>
                <a:gd name="connsiteY68" fmla="*/ 1024239 h 1143064"/>
                <a:gd name="connsiteX69" fmla="*/ 2254250 w 8836792"/>
                <a:gd name="connsiteY69" fmla="*/ 1014714 h 1143064"/>
                <a:gd name="connsiteX70" fmla="*/ 2073275 w 8836792"/>
                <a:gd name="connsiteY70" fmla="*/ 995664 h 1143064"/>
                <a:gd name="connsiteX71" fmla="*/ 1282700 w 8836792"/>
                <a:gd name="connsiteY71" fmla="*/ 1005189 h 1143064"/>
                <a:gd name="connsiteX72" fmla="*/ 1054100 w 8836792"/>
                <a:gd name="connsiteY72" fmla="*/ 1043289 h 1143064"/>
                <a:gd name="connsiteX73" fmla="*/ 1016000 w 8836792"/>
                <a:gd name="connsiteY73" fmla="*/ 1052814 h 1143064"/>
                <a:gd name="connsiteX74" fmla="*/ 911225 w 8836792"/>
                <a:gd name="connsiteY74" fmla="*/ 1062339 h 1143064"/>
                <a:gd name="connsiteX75" fmla="*/ 139700 w 8836792"/>
                <a:gd name="connsiteY75" fmla="*/ 1052814 h 1143064"/>
                <a:gd name="connsiteX76" fmla="*/ 130175 w 8836792"/>
                <a:gd name="connsiteY76" fmla="*/ 795639 h 1143064"/>
                <a:gd name="connsiteX77" fmla="*/ 111125 w 8836792"/>
                <a:gd name="connsiteY77" fmla="*/ 709914 h 1143064"/>
                <a:gd name="connsiteX78" fmla="*/ 92075 w 8836792"/>
                <a:gd name="connsiteY78" fmla="*/ 671814 h 1143064"/>
                <a:gd name="connsiteX79" fmla="*/ 82550 w 8836792"/>
                <a:gd name="connsiteY79" fmla="*/ 500364 h 1143064"/>
                <a:gd name="connsiteX80" fmla="*/ 73025 w 8836792"/>
                <a:gd name="connsiteY80" fmla="*/ 405114 h 1143064"/>
                <a:gd name="connsiteX81" fmla="*/ 73025 w 8836792"/>
                <a:gd name="connsiteY81" fmla="*/ 128889 h 1143064"/>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9725 w 8836792"/>
                <a:gd name="connsiteY60" fmla="*/ 1109964 h 1135925"/>
                <a:gd name="connsiteX61" fmla="*/ 4140200 w 8836792"/>
                <a:gd name="connsiteY61" fmla="*/ 1043289 h 1135925"/>
                <a:gd name="connsiteX62" fmla="*/ 4083050 w 8836792"/>
                <a:gd name="connsiteY62" fmla="*/ 1024239 h 1135925"/>
                <a:gd name="connsiteX63" fmla="*/ 4054475 w 8836792"/>
                <a:gd name="connsiteY63" fmla="*/ 1081389 h 1135925"/>
                <a:gd name="connsiteX64" fmla="*/ 3949700 w 8836792"/>
                <a:gd name="connsiteY64" fmla="*/ 1090914 h 1135925"/>
                <a:gd name="connsiteX65" fmla="*/ 3921125 w 8836792"/>
                <a:gd name="connsiteY65" fmla="*/ 1062339 h 1135925"/>
                <a:gd name="connsiteX66" fmla="*/ 3863975 w 8836792"/>
                <a:gd name="connsiteY66" fmla="*/ 1024239 h 1135925"/>
                <a:gd name="connsiteX67" fmla="*/ 2530475 w 8836792"/>
                <a:gd name="connsiteY67" fmla="*/ 1043289 h 1135925"/>
                <a:gd name="connsiteX68" fmla="*/ 2301875 w 8836792"/>
                <a:gd name="connsiteY68" fmla="*/ 1024239 h 1135925"/>
                <a:gd name="connsiteX69" fmla="*/ 2254250 w 8836792"/>
                <a:gd name="connsiteY69" fmla="*/ 1014714 h 1135925"/>
                <a:gd name="connsiteX70" fmla="*/ 2073275 w 8836792"/>
                <a:gd name="connsiteY70" fmla="*/ 995664 h 1135925"/>
                <a:gd name="connsiteX71" fmla="*/ 1282700 w 8836792"/>
                <a:gd name="connsiteY71" fmla="*/ 1005189 h 1135925"/>
                <a:gd name="connsiteX72" fmla="*/ 1054100 w 8836792"/>
                <a:gd name="connsiteY72" fmla="*/ 1043289 h 1135925"/>
                <a:gd name="connsiteX73" fmla="*/ 1016000 w 8836792"/>
                <a:gd name="connsiteY73" fmla="*/ 1052814 h 1135925"/>
                <a:gd name="connsiteX74" fmla="*/ 911225 w 8836792"/>
                <a:gd name="connsiteY74" fmla="*/ 1062339 h 1135925"/>
                <a:gd name="connsiteX75" fmla="*/ 139700 w 8836792"/>
                <a:gd name="connsiteY75" fmla="*/ 1052814 h 1135925"/>
                <a:gd name="connsiteX76" fmla="*/ 130175 w 8836792"/>
                <a:gd name="connsiteY76" fmla="*/ 795639 h 1135925"/>
                <a:gd name="connsiteX77" fmla="*/ 111125 w 8836792"/>
                <a:gd name="connsiteY77" fmla="*/ 709914 h 1135925"/>
                <a:gd name="connsiteX78" fmla="*/ 92075 w 8836792"/>
                <a:gd name="connsiteY78" fmla="*/ 671814 h 1135925"/>
                <a:gd name="connsiteX79" fmla="*/ 82550 w 8836792"/>
                <a:gd name="connsiteY79" fmla="*/ 500364 h 1135925"/>
                <a:gd name="connsiteX80" fmla="*/ 73025 w 8836792"/>
                <a:gd name="connsiteY80" fmla="*/ 405114 h 1135925"/>
                <a:gd name="connsiteX81" fmla="*/ 73025 w 8836792"/>
                <a:gd name="connsiteY81" fmla="*/ 128889 h 1135925"/>
                <a:gd name="connsiteX0" fmla="*/ 73025 w 8836792"/>
                <a:gd name="connsiteY0" fmla="*/ 128889 h 1135925"/>
                <a:gd name="connsiteX1" fmla="*/ 511175 w 8836792"/>
                <a:gd name="connsiteY1" fmla="*/ 119364 h 1135925"/>
                <a:gd name="connsiteX2" fmla="*/ 539750 w 8836792"/>
                <a:gd name="connsiteY2" fmla="*/ 109839 h 1135925"/>
                <a:gd name="connsiteX3" fmla="*/ 1044575 w 8836792"/>
                <a:gd name="connsiteY3" fmla="*/ 81264 h 1135925"/>
                <a:gd name="connsiteX4" fmla="*/ 2187575 w 8836792"/>
                <a:gd name="connsiteY4" fmla="*/ 81264 h 1135925"/>
                <a:gd name="connsiteX5" fmla="*/ 4273550 w 8836792"/>
                <a:gd name="connsiteY5" fmla="*/ 90789 h 1135925"/>
                <a:gd name="connsiteX6" fmla="*/ 4302125 w 8836792"/>
                <a:gd name="connsiteY6" fmla="*/ 100314 h 1135925"/>
                <a:gd name="connsiteX7" fmla="*/ 4483100 w 8836792"/>
                <a:gd name="connsiteY7" fmla="*/ 119364 h 1135925"/>
                <a:gd name="connsiteX8" fmla="*/ 5045075 w 8836792"/>
                <a:gd name="connsiteY8" fmla="*/ 109839 h 1135925"/>
                <a:gd name="connsiteX9" fmla="*/ 6740525 w 8836792"/>
                <a:gd name="connsiteY9" fmla="*/ 81264 h 1135925"/>
                <a:gd name="connsiteX10" fmla="*/ 7064375 w 8836792"/>
                <a:gd name="connsiteY10" fmla="*/ 90789 h 1135925"/>
                <a:gd name="connsiteX11" fmla="*/ 7102475 w 8836792"/>
                <a:gd name="connsiteY11" fmla="*/ 100314 h 1135925"/>
                <a:gd name="connsiteX12" fmla="*/ 7207250 w 8836792"/>
                <a:gd name="connsiteY12" fmla="*/ 109839 h 1135925"/>
                <a:gd name="connsiteX13" fmla="*/ 7235825 w 8836792"/>
                <a:gd name="connsiteY13" fmla="*/ 119364 h 1135925"/>
                <a:gd name="connsiteX14" fmla="*/ 7340600 w 8836792"/>
                <a:gd name="connsiteY14" fmla="*/ 138414 h 1135925"/>
                <a:gd name="connsiteX15" fmla="*/ 7464425 w 8836792"/>
                <a:gd name="connsiteY15" fmla="*/ 166989 h 1135925"/>
                <a:gd name="connsiteX16" fmla="*/ 8769350 w 8836792"/>
                <a:gd name="connsiteY16" fmla="*/ 147939 h 1135925"/>
                <a:gd name="connsiteX17" fmla="*/ 8826500 w 8836792"/>
                <a:gd name="connsiteY17" fmla="*/ 157464 h 1135925"/>
                <a:gd name="connsiteX18" fmla="*/ 8797925 w 8836792"/>
                <a:gd name="connsiteY18" fmla="*/ 262239 h 1135925"/>
                <a:gd name="connsiteX19" fmla="*/ 8769350 w 8836792"/>
                <a:gd name="connsiteY19" fmla="*/ 271764 h 1135925"/>
                <a:gd name="connsiteX20" fmla="*/ 8750300 w 8836792"/>
                <a:gd name="connsiteY20" fmla="*/ 300339 h 1135925"/>
                <a:gd name="connsiteX21" fmla="*/ 8788400 w 8836792"/>
                <a:gd name="connsiteY21" fmla="*/ 357489 h 1135925"/>
                <a:gd name="connsiteX22" fmla="*/ 8797925 w 8836792"/>
                <a:gd name="connsiteY22" fmla="*/ 433689 h 1135925"/>
                <a:gd name="connsiteX23" fmla="*/ 8759825 w 8836792"/>
                <a:gd name="connsiteY23" fmla="*/ 443214 h 1135925"/>
                <a:gd name="connsiteX24" fmla="*/ 8750300 w 8836792"/>
                <a:gd name="connsiteY24" fmla="*/ 471789 h 1135925"/>
                <a:gd name="connsiteX25" fmla="*/ 8740775 w 8836792"/>
                <a:gd name="connsiteY25" fmla="*/ 557514 h 1135925"/>
                <a:gd name="connsiteX26" fmla="*/ 8712200 w 8836792"/>
                <a:gd name="connsiteY26" fmla="*/ 576564 h 1135925"/>
                <a:gd name="connsiteX27" fmla="*/ 8721725 w 8836792"/>
                <a:gd name="connsiteY27" fmla="*/ 605139 h 1135925"/>
                <a:gd name="connsiteX28" fmla="*/ 8750300 w 8836792"/>
                <a:gd name="connsiteY28" fmla="*/ 624189 h 1135925"/>
                <a:gd name="connsiteX29" fmla="*/ 8702675 w 8836792"/>
                <a:gd name="connsiteY29" fmla="*/ 719439 h 1135925"/>
                <a:gd name="connsiteX30" fmla="*/ 8712200 w 8836792"/>
                <a:gd name="connsiteY30" fmla="*/ 767064 h 1135925"/>
                <a:gd name="connsiteX31" fmla="*/ 8740775 w 8836792"/>
                <a:gd name="connsiteY31" fmla="*/ 776589 h 1135925"/>
                <a:gd name="connsiteX32" fmla="*/ 8778875 w 8836792"/>
                <a:gd name="connsiteY32" fmla="*/ 814689 h 1135925"/>
                <a:gd name="connsiteX33" fmla="*/ 8769350 w 8836792"/>
                <a:gd name="connsiteY33" fmla="*/ 852789 h 1135925"/>
                <a:gd name="connsiteX34" fmla="*/ 8721725 w 8836792"/>
                <a:gd name="connsiteY34" fmla="*/ 909939 h 1135925"/>
                <a:gd name="connsiteX35" fmla="*/ 8693150 w 8836792"/>
                <a:gd name="connsiteY35" fmla="*/ 919464 h 1135925"/>
                <a:gd name="connsiteX36" fmla="*/ 8636000 w 8836792"/>
                <a:gd name="connsiteY36" fmla="*/ 967089 h 1135925"/>
                <a:gd name="connsiteX37" fmla="*/ 8607425 w 8836792"/>
                <a:gd name="connsiteY37" fmla="*/ 995664 h 1135925"/>
                <a:gd name="connsiteX38" fmla="*/ 8569325 w 8836792"/>
                <a:gd name="connsiteY38" fmla="*/ 1014714 h 1135925"/>
                <a:gd name="connsiteX39" fmla="*/ 8464550 w 8836792"/>
                <a:gd name="connsiteY39" fmla="*/ 1033764 h 1135925"/>
                <a:gd name="connsiteX40" fmla="*/ 7931150 w 8836792"/>
                <a:gd name="connsiteY40" fmla="*/ 1043289 h 1135925"/>
                <a:gd name="connsiteX41" fmla="*/ 7797800 w 8836792"/>
                <a:gd name="connsiteY41" fmla="*/ 1052814 h 1135925"/>
                <a:gd name="connsiteX42" fmla="*/ 7635875 w 8836792"/>
                <a:gd name="connsiteY42" fmla="*/ 1071864 h 1135925"/>
                <a:gd name="connsiteX43" fmla="*/ 7254875 w 8836792"/>
                <a:gd name="connsiteY43" fmla="*/ 1081389 h 1135925"/>
                <a:gd name="connsiteX44" fmla="*/ 7083425 w 8836792"/>
                <a:gd name="connsiteY44" fmla="*/ 1062339 h 1135925"/>
                <a:gd name="connsiteX45" fmla="*/ 7026275 w 8836792"/>
                <a:gd name="connsiteY45" fmla="*/ 1043289 h 1135925"/>
                <a:gd name="connsiteX46" fmla="*/ 6997700 w 8836792"/>
                <a:gd name="connsiteY46" fmla="*/ 1033764 h 1135925"/>
                <a:gd name="connsiteX47" fmla="*/ 6673850 w 8836792"/>
                <a:gd name="connsiteY47" fmla="*/ 1014714 h 1135925"/>
                <a:gd name="connsiteX48" fmla="*/ 6473825 w 8836792"/>
                <a:gd name="connsiteY48" fmla="*/ 986139 h 1135925"/>
                <a:gd name="connsiteX49" fmla="*/ 5921375 w 8836792"/>
                <a:gd name="connsiteY49" fmla="*/ 1005189 h 1135925"/>
                <a:gd name="connsiteX50" fmla="*/ 5826125 w 8836792"/>
                <a:gd name="connsiteY50" fmla="*/ 1014714 h 1135925"/>
                <a:gd name="connsiteX51" fmla="*/ 5797550 w 8836792"/>
                <a:gd name="connsiteY51" fmla="*/ 1024239 h 1135925"/>
                <a:gd name="connsiteX52" fmla="*/ 5692775 w 8836792"/>
                <a:gd name="connsiteY52" fmla="*/ 1052814 h 1135925"/>
                <a:gd name="connsiteX53" fmla="*/ 5111750 w 8836792"/>
                <a:gd name="connsiteY53" fmla="*/ 1043289 h 1135925"/>
                <a:gd name="connsiteX54" fmla="*/ 5045075 w 8836792"/>
                <a:gd name="connsiteY54" fmla="*/ 1024239 h 1135925"/>
                <a:gd name="connsiteX55" fmla="*/ 4978400 w 8836792"/>
                <a:gd name="connsiteY55" fmla="*/ 1014714 h 1135925"/>
                <a:gd name="connsiteX56" fmla="*/ 4321175 w 8836792"/>
                <a:gd name="connsiteY56" fmla="*/ 1033764 h 1135925"/>
                <a:gd name="connsiteX57" fmla="*/ 4292600 w 8836792"/>
                <a:gd name="connsiteY57" fmla="*/ 1043289 h 1135925"/>
                <a:gd name="connsiteX58" fmla="*/ 4254500 w 8836792"/>
                <a:gd name="connsiteY58" fmla="*/ 1052814 h 1135925"/>
                <a:gd name="connsiteX59" fmla="*/ 4187825 w 8836792"/>
                <a:gd name="connsiteY59" fmla="*/ 1071864 h 1135925"/>
                <a:gd name="connsiteX60" fmla="*/ 4140200 w 8836792"/>
                <a:gd name="connsiteY60" fmla="*/ 1043289 h 1135925"/>
                <a:gd name="connsiteX61" fmla="*/ 4083050 w 8836792"/>
                <a:gd name="connsiteY61" fmla="*/ 1024239 h 1135925"/>
                <a:gd name="connsiteX62" fmla="*/ 4054475 w 8836792"/>
                <a:gd name="connsiteY62" fmla="*/ 1081389 h 1135925"/>
                <a:gd name="connsiteX63" fmla="*/ 3949700 w 8836792"/>
                <a:gd name="connsiteY63" fmla="*/ 1090914 h 1135925"/>
                <a:gd name="connsiteX64" fmla="*/ 3921125 w 8836792"/>
                <a:gd name="connsiteY64" fmla="*/ 1062339 h 1135925"/>
                <a:gd name="connsiteX65" fmla="*/ 3863975 w 8836792"/>
                <a:gd name="connsiteY65" fmla="*/ 1024239 h 1135925"/>
                <a:gd name="connsiteX66" fmla="*/ 2530475 w 8836792"/>
                <a:gd name="connsiteY66" fmla="*/ 1043289 h 1135925"/>
                <a:gd name="connsiteX67" fmla="*/ 2301875 w 8836792"/>
                <a:gd name="connsiteY67" fmla="*/ 1024239 h 1135925"/>
                <a:gd name="connsiteX68" fmla="*/ 2254250 w 8836792"/>
                <a:gd name="connsiteY68" fmla="*/ 1014714 h 1135925"/>
                <a:gd name="connsiteX69" fmla="*/ 2073275 w 8836792"/>
                <a:gd name="connsiteY69" fmla="*/ 995664 h 1135925"/>
                <a:gd name="connsiteX70" fmla="*/ 1282700 w 8836792"/>
                <a:gd name="connsiteY70" fmla="*/ 1005189 h 1135925"/>
                <a:gd name="connsiteX71" fmla="*/ 1054100 w 8836792"/>
                <a:gd name="connsiteY71" fmla="*/ 1043289 h 1135925"/>
                <a:gd name="connsiteX72" fmla="*/ 1016000 w 8836792"/>
                <a:gd name="connsiteY72" fmla="*/ 1052814 h 1135925"/>
                <a:gd name="connsiteX73" fmla="*/ 911225 w 8836792"/>
                <a:gd name="connsiteY73" fmla="*/ 1062339 h 1135925"/>
                <a:gd name="connsiteX74" fmla="*/ 139700 w 8836792"/>
                <a:gd name="connsiteY74" fmla="*/ 1052814 h 1135925"/>
                <a:gd name="connsiteX75" fmla="*/ 130175 w 8836792"/>
                <a:gd name="connsiteY75" fmla="*/ 795639 h 1135925"/>
                <a:gd name="connsiteX76" fmla="*/ 111125 w 8836792"/>
                <a:gd name="connsiteY76" fmla="*/ 709914 h 1135925"/>
                <a:gd name="connsiteX77" fmla="*/ 92075 w 8836792"/>
                <a:gd name="connsiteY77" fmla="*/ 671814 h 1135925"/>
                <a:gd name="connsiteX78" fmla="*/ 82550 w 8836792"/>
                <a:gd name="connsiteY78" fmla="*/ 500364 h 1135925"/>
                <a:gd name="connsiteX79" fmla="*/ 73025 w 8836792"/>
                <a:gd name="connsiteY79" fmla="*/ 405114 h 1135925"/>
                <a:gd name="connsiteX80" fmla="*/ 73025 w 8836792"/>
                <a:gd name="connsiteY80" fmla="*/ 128889 h 1135925"/>
                <a:gd name="connsiteX0" fmla="*/ 3921125 w 8836792"/>
                <a:gd name="connsiteY0" fmla="*/ 1062339 h 1182354"/>
                <a:gd name="connsiteX1" fmla="*/ 3863975 w 8836792"/>
                <a:gd name="connsiteY1" fmla="*/ 1024239 h 1182354"/>
                <a:gd name="connsiteX2" fmla="*/ 2530475 w 8836792"/>
                <a:gd name="connsiteY2" fmla="*/ 1043289 h 1182354"/>
                <a:gd name="connsiteX3" fmla="*/ 2301875 w 8836792"/>
                <a:gd name="connsiteY3" fmla="*/ 1024239 h 1182354"/>
                <a:gd name="connsiteX4" fmla="*/ 2254250 w 8836792"/>
                <a:gd name="connsiteY4" fmla="*/ 1014714 h 1182354"/>
                <a:gd name="connsiteX5" fmla="*/ 2073275 w 8836792"/>
                <a:gd name="connsiteY5" fmla="*/ 995664 h 1182354"/>
                <a:gd name="connsiteX6" fmla="*/ 1282700 w 8836792"/>
                <a:gd name="connsiteY6" fmla="*/ 1005189 h 1182354"/>
                <a:gd name="connsiteX7" fmla="*/ 1054100 w 8836792"/>
                <a:gd name="connsiteY7" fmla="*/ 1043289 h 1182354"/>
                <a:gd name="connsiteX8" fmla="*/ 1016000 w 8836792"/>
                <a:gd name="connsiteY8" fmla="*/ 1052814 h 1182354"/>
                <a:gd name="connsiteX9" fmla="*/ 911225 w 8836792"/>
                <a:gd name="connsiteY9" fmla="*/ 1062339 h 1182354"/>
                <a:gd name="connsiteX10" fmla="*/ 139700 w 8836792"/>
                <a:gd name="connsiteY10" fmla="*/ 1052814 h 1182354"/>
                <a:gd name="connsiteX11" fmla="*/ 130175 w 8836792"/>
                <a:gd name="connsiteY11" fmla="*/ 795639 h 1182354"/>
                <a:gd name="connsiteX12" fmla="*/ 111125 w 8836792"/>
                <a:gd name="connsiteY12" fmla="*/ 709914 h 1182354"/>
                <a:gd name="connsiteX13" fmla="*/ 92075 w 8836792"/>
                <a:gd name="connsiteY13" fmla="*/ 671814 h 1182354"/>
                <a:gd name="connsiteX14" fmla="*/ 82550 w 8836792"/>
                <a:gd name="connsiteY14" fmla="*/ 500364 h 1182354"/>
                <a:gd name="connsiteX15" fmla="*/ 73025 w 8836792"/>
                <a:gd name="connsiteY15" fmla="*/ 405114 h 1182354"/>
                <a:gd name="connsiteX16" fmla="*/ 73025 w 8836792"/>
                <a:gd name="connsiteY16" fmla="*/ 128889 h 1182354"/>
                <a:gd name="connsiteX17" fmla="*/ 511175 w 8836792"/>
                <a:gd name="connsiteY17" fmla="*/ 119364 h 1182354"/>
                <a:gd name="connsiteX18" fmla="*/ 539750 w 8836792"/>
                <a:gd name="connsiteY18" fmla="*/ 109839 h 1182354"/>
                <a:gd name="connsiteX19" fmla="*/ 1044575 w 8836792"/>
                <a:gd name="connsiteY19" fmla="*/ 81264 h 1182354"/>
                <a:gd name="connsiteX20" fmla="*/ 2187575 w 8836792"/>
                <a:gd name="connsiteY20" fmla="*/ 81264 h 1182354"/>
                <a:gd name="connsiteX21" fmla="*/ 4273550 w 8836792"/>
                <a:gd name="connsiteY21" fmla="*/ 90789 h 1182354"/>
                <a:gd name="connsiteX22" fmla="*/ 4302125 w 8836792"/>
                <a:gd name="connsiteY22" fmla="*/ 100314 h 1182354"/>
                <a:gd name="connsiteX23" fmla="*/ 4483100 w 8836792"/>
                <a:gd name="connsiteY23" fmla="*/ 119364 h 1182354"/>
                <a:gd name="connsiteX24" fmla="*/ 5045075 w 8836792"/>
                <a:gd name="connsiteY24" fmla="*/ 109839 h 1182354"/>
                <a:gd name="connsiteX25" fmla="*/ 6740525 w 8836792"/>
                <a:gd name="connsiteY25" fmla="*/ 81264 h 1182354"/>
                <a:gd name="connsiteX26" fmla="*/ 7064375 w 8836792"/>
                <a:gd name="connsiteY26" fmla="*/ 90789 h 1182354"/>
                <a:gd name="connsiteX27" fmla="*/ 7102475 w 8836792"/>
                <a:gd name="connsiteY27" fmla="*/ 100314 h 1182354"/>
                <a:gd name="connsiteX28" fmla="*/ 7207250 w 8836792"/>
                <a:gd name="connsiteY28" fmla="*/ 109839 h 1182354"/>
                <a:gd name="connsiteX29" fmla="*/ 7235825 w 8836792"/>
                <a:gd name="connsiteY29" fmla="*/ 119364 h 1182354"/>
                <a:gd name="connsiteX30" fmla="*/ 7340600 w 8836792"/>
                <a:gd name="connsiteY30" fmla="*/ 138414 h 1182354"/>
                <a:gd name="connsiteX31" fmla="*/ 7464425 w 8836792"/>
                <a:gd name="connsiteY31" fmla="*/ 166989 h 1182354"/>
                <a:gd name="connsiteX32" fmla="*/ 8769350 w 8836792"/>
                <a:gd name="connsiteY32" fmla="*/ 147939 h 1182354"/>
                <a:gd name="connsiteX33" fmla="*/ 8826500 w 8836792"/>
                <a:gd name="connsiteY33" fmla="*/ 157464 h 1182354"/>
                <a:gd name="connsiteX34" fmla="*/ 8797925 w 8836792"/>
                <a:gd name="connsiteY34" fmla="*/ 262239 h 1182354"/>
                <a:gd name="connsiteX35" fmla="*/ 8769350 w 8836792"/>
                <a:gd name="connsiteY35" fmla="*/ 271764 h 1182354"/>
                <a:gd name="connsiteX36" fmla="*/ 8750300 w 8836792"/>
                <a:gd name="connsiteY36" fmla="*/ 300339 h 1182354"/>
                <a:gd name="connsiteX37" fmla="*/ 8788400 w 8836792"/>
                <a:gd name="connsiteY37" fmla="*/ 357489 h 1182354"/>
                <a:gd name="connsiteX38" fmla="*/ 8797925 w 8836792"/>
                <a:gd name="connsiteY38" fmla="*/ 433689 h 1182354"/>
                <a:gd name="connsiteX39" fmla="*/ 8759825 w 8836792"/>
                <a:gd name="connsiteY39" fmla="*/ 443214 h 1182354"/>
                <a:gd name="connsiteX40" fmla="*/ 8750300 w 8836792"/>
                <a:gd name="connsiteY40" fmla="*/ 471789 h 1182354"/>
                <a:gd name="connsiteX41" fmla="*/ 8740775 w 8836792"/>
                <a:gd name="connsiteY41" fmla="*/ 557514 h 1182354"/>
                <a:gd name="connsiteX42" fmla="*/ 8712200 w 8836792"/>
                <a:gd name="connsiteY42" fmla="*/ 576564 h 1182354"/>
                <a:gd name="connsiteX43" fmla="*/ 8721725 w 8836792"/>
                <a:gd name="connsiteY43" fmla="*/ 605139 h 1182354"/>
                <a:gd name="connsiteX44" fmla="*/ 8750300 w 8836792"/>
                <a:gd name="connsiteY44" fmla="*/ 624189 h 1182354"/>
                <a:gd name="connsiteX45" fmla="*/ 8702675 w 8836792"/>
                <a:gd name="connsiteY45" fmla="*/ 719439 h 1182354"/>
                <a:gd name="connsiteX46" fmla="*/ 8712200 w 8836792"/>
                <a:gd name="connsiteY46" fmla="*/ 767064 h 1182354"/>
                <a:gd name="connsiteX47" fmla="*/ 8740775 w 8836792"/>
                <a:gd name="connsiteY47" fmla="*/ 776589 h 1182354"/>
                <a:gd name="connsiteX48" fmla="*/ 8778875 w 8836792"/>
                <a:gd name="connsiteY48" fmla="*/ 814689 h 1182354"/>
                <a:gd name="connsiteX49" fmla="*/ 8769350 w 8836792"/>
                <a:gd name="connsiteY49" fmla="*/ 852789 h 1182354"/>
                <a:gd name="connsiteX50" fmla="*/ 8721725 w 8836792"/>
                <a:gd name="connsiteY50" fmla="*/ 909939 h 1182354"/>
                <a:gd name="connsiteX51" fmla="*/ 8693150 w 8836792"/>
                <a:gd name="connsiteY51" fmla="*/ 919464 h 1182354"/>
                <a:gd name="connsiteX52" fmla="*/ 8636000 w 8836792"/>
                <a:gd name="connsiteY52" fmla="*/ 967089 h 1182354"/>
                <a:gd name="connsiteX53" fmla="*/ 8607425 w 8836792"/>
                <a:gd name="connsiteY53" fmla="*/ 995664 h 1182354"/>
                <a:gd name="connsiteX54" fmla="*/ 8569325 w 8836792"/>
                <a:gd name="connsiteY54" fmla="*/ 1014714 h 1182354"/>
                <a:gd name="connsiteX55" fmla="*/ 8464550 w 8836792"/>
                <a:gd name="connsiteY55" fmla="*/ 1033764 h 1182354"/>
                <a:gd name="connsiteX56" fmla="*/ 7931150 w 8836792"/>
                <a:gd name="connsiteY56" fmla="*/ 1043289 h 1182354"/>
                <a:gd name="connsiteX57" fmla="*/ 7797800 w 8836792"/>
                <a:gd name="connsiteY57" fmla="*/ 1052814 h 1182354"/>
                <a:gd name="connsiteX58" fmla="*/ 7635875 w 8836792"/>
                <a:gd name="connsiteY58" fmla="*/ 1071864 h 1182354"/>
                <a:gd name="connsiteX59" fmla="*/ 7254875 w 8836792"/>
                <a:gd name="connsiteY59" fmla="*/ 1081389 h 1182354"/>
                <a:gd name="connsiteX60" fmla="*/ 7083425 w 8836792"/>
                <a:gd name="connsiteY60" fmla="*/ 1062339 h 1182354"/>
                <a:gd name="connsiteX61" fmla="*/ 7026275 w 8836792"/>
                <a:gd name="connsiteY61" fmla="*/ 1043289 h 1182354"/>
                <a:gd name="connsiteX62" fmla="*/ 6997700 w 8836792"/>
                <a:gd name="connsiteY62" fmla="*/ 1033764 h 1182354"/>
                <a:gd name="connsiteX63" fmla="*/ 6673850 w 8836792"/>
                <a:gd name="connsiteY63" fmla="*/ 1014714 h 1182354"/>
                <a:gd name="connsiteX64" fmla="*/ 6473825 w 8836792"/>
                <a:gd name="connsiteY64" fmla="*/ 986139 h 1182354"/>
                <a:gd name="connsiteX65" fmla="*/ 5921375 w 8836792"/>
                <a:gd name="connsiteY65" fmla="*/ 1005189 h 1182354"/>
                <a:gd name="connsiteX66" fmla="*/ 5826125 w 8836792"/>
                <a:gd name="connsiteY66" fmla="*/ 1014714 h 1182354"/>
                <a:gd name="connsiteX67" fmla="*/ 5797550 w 8836792"/>
                <a:gd name="connsiteY67" fmla="*/ 1024239 h 1182354"/>
                <a:gd name="connsiteX68" fmla="*/ 5692775 w 8836792"/>
                <a:gd name="connsiteY68" fmla="*/ 1052814 h 1182354"/>
                <a:gd name="connsiteX69" fmla="*/ 5111750 w 8836792"/>
                <a:gd name="connsiteY69" fmla="*/ 1043289 h 1182354"/>
                <a:gd name="connsiteX70" fmla="*/ 5045075 w 8836792"/>
                <a:gd name="connsiteY70" fmla="*/ 1024239 h 1182354"/>
                <a:gd name="connsiteX71" fmla="*/ 4978400 w 8836792"/>
                <a:gd name="connsiteY71" fmla="*/ 1014714 h 1182354"/>
                <a:gd name="connsiteX72" fmla="*/ 4321175 w 8836792"/>
                <a:gd name="connsiteY72" fmla="*/ 1033764 h 1182354"/>
                <a:gd name="connsiteX73" fmla="*/ 4292600 w 8836792"/>
                <a:gd name="connsiteY73" fmla="*/ 1043289 h 1182354"/>
                <a:gd name="connsiteX74" fmla="*/ 4254500 w 8836792"/>
                <a:gd name="connsiteY74" fmla="*/ 1052814 h 1182354"/>
                <a:gd name="connsiteX75" fmla="*/ 4187825 w 8836792"/>
                <a:gd name="connsiteY75" fmla="*/ 1071864 h 1182354"/>
                <a:gd name="connsiteX76" fmla="*/ 4140200 w 8836792"/>
                <a:gd name="connsiteY76" fmla="*/ 1043289 h 1182354"/>
                <a:gd name="connsiteX77" fmla="*/ 4083050 w 8836792"/>
                <a:gd name="connsiteY77" fmla="*/ 1024239 h 1182354"/>
                <a:gd name="connsiteX78" fmla="*/ 4054475 w 8836792"/>
                <a:gd name="connsiteY78" fmla="*/ 1081389 h 1182354"/>
                <a:gd name="connsiteX79" fmla="*/ 4041140 w 8836792"/>
                <a:gd name="connsiteY79" fmla="*/ 1182354 h 1182354"/>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 name="connsiteX78" fmla="*/ 4054475 w 8836792"/>
                <a:gd name="connsiteY78" fmla="*/ 1081389 h 1135925"/>
                <a:gd name="connsiteX0" fmla="*/ 3921125 w 8836792"/>
                <a:gd name="connsiteY0" fmla="*/ 1062339 h 1135925"/>
                <a:gd name="connsiteX1" fmla="*/ 3863975 w 8836792"/>
                <a:gd name="connsiteY1" fmla="*/ 1024239 h 1135925"/>
                <a:gd name="connsiteX2" fmla="*/ 2530475 w 8836792"/>
                <a:gd name="connsiteY2" fmla="*/ 1043289 h 1135925"/>
                <a:gd name="connsiteX3" fmla="*/ 2301875 w 8836792"/>
                <a:gd name="connsiteY3" fmla="*/ 1024239 h 1135925"/>
                <a:gd name="connsiteX4" fmla="*/ 2254250 w 8836792"/>
                <a:gd name="connsiteY4" fmla="*/ 1014714 h 1135925"/>
                <a:gd name="connsiteX5" fmla="*/ 2073275 w 8836792"/>
                <a:gd name="connsiteY5" fmla="*/ 995664 h 1135925"/>
                <a:gd name="connsiteX6" fmla="*/ 1282700 w 8836792"/>
                <a:gd name="connsiteY6" fmla="*/ 1005189 h 1135925"/>
                <a:gd name="connsiteX7" fmla="*/ 1054100 w 8836792"/>
                <a:gd name="connsiteY7" fmla="*/ 1043289 h 1135925"/>
                <a:gd name="connsiteX8" fmla="*/ 1016000 w 8836792"/>
                <a:gd name="connsiteY8" fmla="*/ 1052814 h 1135925"/>
                <a:gd name="connsiteX9" fmla="*/ 911225 w 8836792"/>
                <a:gd name="connsiteY9" fmla="*/ 1062339 h 1135925"/>
                <a:gd name="connsiteX10" fmla="*/ 139700 w 8836792"/>
                <a:gd name="connsiteY10" fmla="*/ 1052814 h 1135925"/>
                <a:gd name="connsiteX11" fmla="*/ 130175 w 8836792"/>
                <a:gd name="connsiteY11" fmla="*/ 795639 h 1135925"/>
                <a:gd name="connsiteX12" fmla="*/ 111125 w 8836792"/>
                <a:gd name="connsiteY12" fmla="*/ 709914 h 1135925"/>
                <a:gd name="connsiteX13" fmla="*/ 92075 w 8836792"/>
                <a:gd name="connsiteY13" fmla="*/ 671814 h 1135925"/>
                <a:gd name="connsiteX14" fmla="*/ 82550 w 8836792"/>
                <a:gd name="connsiteY14" fmla="*/ 500364 h 1135925"/>
                <a:gd name="connsiteX15" fmla="*/ 73025 w 8836792"/>
                <a:gd name="connsiteY15" fmla="*/ 405114 h 1135925"/>
                <a:gd name="connsiteX16" fmla="*/ 73025 w 8836792"/>
                <a:gd name="connsiteY16" fmla="*/ 128889 h 1135925"/>
                <a:gd name="connsiteX17" fmla="*/ 511175 w 8836792"/>
                <a:gd name="connsiteY17" fmla="*/ 119364 h 1135925"/>
                <a:gd name="connsiteX18" fmla="*/ 539750 w 8836792"/>
                <a:gd name="connsiteY18" fmla="*/ 109839 h 1135925"/>
                <a:gd name="connsiteX19" fmla="*/ 1044575 w 8836792"/>
                <a:gd name="connsiteY19" fmla="*/ 81264 h 1135925"/>
                <a:gd name="connsiteX20" fmla="*/ 2187575 w 8836792"/>
                <a:gd name="connsiteY20" fmla="*/ 81264 h 1135925"/>
                <a:gd name="connsiteX21" fmla="*/ 4273550 w 8836792"/>
                <a:gd name="connsiteY21" fmla="*/ 90789 h 1135925"/>
                <a:gd name="connsiteX22" fmla="*/ 4302125 w 8836792"/>
                <a:gd name="connsiteY22" fmla="*/ 100314 h 1135925"/>
                <a:gd name="connsiteX23" fmla="*/ 4483100 w 8836792"/>
                <a:gd name="connsiteY23" fmla="*/ 119364 h 1135925"/>
                <a:gd name="connsiteX24" fmla="*/ 5045075 w 8836792"/>
                <a:gd name="connsiteY24" fmla="*/ 109839 h 1135925"/>
                <a:gd name="connsiteX25" fmla="*/ 6740525 w 8836792"/>
                <a:gd name="connsiteY25" fmla="*/ 81264 h 1135925"/>
                <a:gd name="connsiteX26" fmla="*/ 7064375 w 8836792"/>
                <a:gd name="connsiteY26" fmla="*/ 90789 h 1135925"/>
                <a:gd name="connsiteX27" fmla="*/ 7102475 w 8836792"/>
                <a:gd name="connsiteY27" fmla="*/ 100314 h 1135925"/>
                <a:gd name="connsiteX28" fmla="*/ 7207250 w 8836792"/>
                <a:gd name="connsiteY28" fmla="*/ 109839 h 1135925"/>
                <a:gd name="connsiteX29" fmla="*/ 7235825 w 8836792"/>
                <a:gd name="connsiteY29" fmla="*/ 119364 h 1135925"/>
                <a:gd name="connsiteX30" fmla="*/ 7340600 w 8836792"/>
                <a:gd name="connsiteY30" fmla="*/ 138414 h 1135925"/>
                <a:gd name="connsiteX31" fmla="*/ 7464425 w 8836792"/>
                <a:gd name="connsiteY31" fmla="*/ 166989 h 1135925"/>
                <a:gd name="connsiteX32" fmla="*/ 8769350 w 8836792"/>
                <a:gd name="connsiteY32" fmla="*/ 147939 h 1135925"/>
                <a:gd name="connsiteX33" fmla="*/ 8826500 w 8836792"/>
                <a:gd name="connsiteY33" fmla="*/ 157464 h 1135925"/>
                <a:gd name="connsiteX34" fmla="*/ 8797925 w 8836792"/>
                <a:gd name="connsiteY34" fmla="*/ 262239 h 1135925"/>
                <a:gd name="connsiteX35" fmla="*/ 8769350 w 8836792"/>
                <a:gd name="connsiteY35" fmla="*/ 271764 h 1135925"/>
                <a:gd name="connsiteX36" fmla="*/ 8750300 w 8836792"/>
                <a:gd name="connsiteY36" fmla="*/ 300339 h 1135925"/>
                <a:gd name="connsiteX37" fmla="*/ 8788400 w 8836792"/>
                <a:gd name="connsiteY37" fmla="*/ 357489 h 1135925"/>
                <a:gd name="connsiteX38" fmla="*/ 8797925 w 8836792"/>
                <a:gd name="connsiteY38" fmla="*/ 433689 h 1135925"/>
                <a:gd name="connsiteX39" fmla="*/ 8759825 w 8836792"/>
                <a:gd name="connsiteY39" fmla="*/ 443214 h 1135925"/>
                <a:gd name="connsiteX40" fmla="*/ 8750300 w 8836792"/>
                <a:gd name="connsiteY40" fmla="*/ 471789 h 1135925"/>
                <a:gd name="connsiteX41" fmla="*/ 8740775 w 8836792"/>
                <a:gd name="connsiteY41" fmla="*/ 557514 h 1135925"/>
                <a:gd name="connsiteX42" fmla="*/ 8712200 w 8836792"/>
                <a:gd name="connsiteY42" fmla="*/ 576564 h 1135925"/>
                <a:gd name="connsiteX43" fmla="*/ 8721725 w 8836792"/>
                <a:gd name="connsiteY43" fmla="*/ 605139 h 1135925"/>
                <a:gd name="connsiteX44" fmla="*/ 8750300 w 8836792"/>
                <a:gd name="connsiteY44" fmla="*/ 624189 h 1135925"/>
                <a:gd name="connsiteX45" fmla="*/ 8702675 w 8836792"/>
                <a:gd name="connsiteY45" fmla="*/ 719439 h 1135925"/>
                <a:gd name="connsiteX46" fmla="*/ 8712200 w 8836792"/>
                <a:gd name="connsiteY46" fmla="*/ 767064 h 1135925"/>
                <a:gd name="connsiteX47" fmla="*/ 8740775 w 8836792"/>
                <a:gd name="connsiteY47" fmla="*/ 776589 h 1135925"/>
                <a:gd name="connsiteX48" fmla="*/ 8778875 w 8836792"/>
                <a:gd name="connsiteY48" fmla="*/ 814689 h 1135925"/>
                <a:gd name="connsiteX49" fmla="*/ 8769350 w 8836792"/>
                <a:gd name="connsiteY49" fmla="*/ 852789 h 1135925"/>
                <a:gd name="connsiteX50" fmla="*/ 8721725 w 8836792"/>
                <a:gd name="connsiteY50" fmla="*/ 909939 h 1135925"/>
                <a:gd name="connsiteX51" fmla="*/ 8693150 w 8836792"/>
                <a:gd name="connsiteY51" fmla="*/ 919464 h 1135925"/>
                <a:gd name="connsiteX52" fmla="*/ 8636000 w 8836792"/>
                <a:gd name="connsiteY52" fmla="*/ 967089 h 1135925"/>
                <a:gd name="connsiteX53" fmla="*/ 8607425 w 8836792"/>
                <a:gd name="connsiteY53" fmla="*/ 995664 h 1135925"/>
                <a:gd name="connsiteX54" fmla="*/ 8569325 w 8836792"/>
                <a:gd name="connsiteY54" fmla="*/ 1014714 h 1135925"/>
                <a:gd name="connsiteX55" fmla="*/ 8464550 w 8836792"/>
                <a:gd name="connsiteY55" fmla="*/ 1033764 h 1135925"/>
                <a:gd name="connsiteX56" fmla="*/ 7931150 w 8836792"/>
                <a:gd name="connsiteY56" fmla="*/ 1043289 h 1135925"/>
                <a:gd name="connsiteX57" fmla="*/ 7797800 w 8836792"/>
                <a:gd name="connsiteY57" fmla="*/ 1052814 h 1135925"/>
                <a:gd name="connsiteX58" fmla="*/ 7635875 w 8836792"/>
                <a:gd name="connsiteY58" fmla="*/ 1071864 h 1135925"/>
                <a:gd name="connsiteX59" fmla="*/ 7254875 w 8836792"/>
                <a:gd name="connsiteY59" fmla="*/ 1081389 h 1135925"/>
                <a:gd name="connsiteX60" fmla="*/ 7083425 w 8836792"/>
                <a:gd name="connsiteY60" fmla="*/ 1062339 h 1135925"/>
                <a:gd name="connsiteX61" fmla="*/ 7026275 w 8836792"/>
                <a:gd name="connsiteY61" fmla="*/ 1043289 h 1135925"/>
                <a:gd name="connsiteX62" fmla="*/ 6997700 w 8836792"/>
                <a:gd name="connsiteY62" fmla="*/ 1033764 h 1135925"/>
                <a:gd name="connsiteX63" fmla="*/ 6673850 w 8836792"/>
                <a:gd name="connsiteY63" fmla="*/ 1014714 h 1135925"/>
                <a:gd name="connsiteX64" fmla="*/ 6473825 w 8836792"/>
                <a:gd name="connsiteY64" fmla="*/ 986139 h 1135925"/>
                <a:gd name="connsiteX65" fmla="*/ 5921375 w 8836792"/>
                <a:gd name="connsiteY65" fmla="*/ 1005189 h 1135925"/>
                <a:gd name="connsiteX66" fmla="*/ 5826125 w 8836792"/>
                <a:gd name="connsiteY66" fmla="*/ 1014714 h 1135925"/>
                <a:gd name="connsiteX67" fmla="*/ 5797550 w 8836792"/>
                <a:gd name="connsiteY67" fmla="*/ 1024239 h 1135925"/>
                <a:gd name="connsiteX68" fmla="*/ 5692775 w 8836792"/>
                <a:gd name="connsiteY68" fmla="*/ 1052814 h 1135925"/>
                <a:gd name="connsiteX69" fmla="*/ 5111750 w 8836792"/>
                <a:gd name="connsiteY69" fmla="*/ 1043289 h 1135925"/>
                <a:gd name="connsiteX70" fmla="*/ 5045075 w 8836792"/>
                <a:gd name="connsiteY70" fmla="*/ 1024239 h 1135925"/>
                <a:gd name="connsiteX71" fmla="*/ 4978400 w 8836792"/>
                <a:gd name="connsiteY71" fmla="*/ 1014714 h 1135925"/>
                <a:gd name="connsiteX72" fmla="*/ 4321175 w 8836792"/>
                <a:gd name="connsiteY72" fmla="*/ 1033764 h 1135925"/>
                <a:gd name="connsiteX73" fmla="*/ 4292600 w 8836792"/>
                <a:gd name="connsiteY73" fmla="*/ 1043289 h 1135925"/>
                <a:gd name="connsiteX74" fmla="*/ 4254500 w 8836792"/>
                <a:gd name="connsiteY74" fmla="*/ 1052814 h 1135925"/>
                <a:gd name="connsiteX75" fmla="*/ 4187825 w 8836792"/>
                <a:gd name="connsiteY75" fmla="*/ 1071864 h 1135925"/>
                <a:gd name="connsiteX76" fmla="*/ 4140200 w 8836792"/>
                <a:gd name="connsiteY76" fmla="*/ 1043289 h 1135925"/>
                <a:gd name="connsiteX77" fmla="*/ 4083050 w 8836792"/>
                <a:gd name="connsiteY77" fmla="*/ 1024239 h 113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836792" h="1135925">
                  <a:moveTo>
                    <a:pt x="3921125" y="1062339"/>
                  </a:moveTo>
                  <a:cubicBezTo>
                    <a:pt x="3903053" y="1048283"/>
                    <a:pt x="3863975" y="1024239"/>
                    <a:pt x="3863975" y="1024239"/>
                  </a:cubicBezTo>
                  <a:lnTo>
                    <a:pt x="2530475" y="1043289"/>
                  </a:lnTo>
                  <a:cubicBezTo>
                    <a:pt x="2454014" y="1042646"/>
                    <a:pt x="2378075" y="1030589"/>
                    <a:pt x="2301875" y="1024239"/>
                  </a:cubicBezTo>
                  <a:cubicBezTo>
                    <a:pt x="2286000" y="1021064"/>
                    <a:pt x="2270359" y="1016325"/>
                    <a:pt x="2254250" y="1014714"/>
                  </a:cubicBezTo>
                  <a:cubicBezTo>
                    <a:pt x="2063660" y="995655"/>
                    <a:pt x="2167185" y="1019141"/>
                    <a:pt x="2073275" y="995664"/>
                  </a:cubicBezTo>
                  <a:lnTo>
                    <a:pt x="1282700" y="1005189"/>
                  </a:lnTo>
                  <a:cubicBezTo>
                    <a:pt x="1236917" y="1006195"/>
                    <a:pt x="1066690" y="1040141"/>
                    <a:pt x="1054100" y="1043289"/>
                  </a:cubicBezTo>
                  <a:cubicBezTo>
                    <a:pt x="1041400" y="1046464"/>
                    <a:pt x="1028976" y="1051084"/>
                    <a:pt x="1016000" y="1052814"/>
                  </a:cubicBezTo>
                  <a:cubicBezTo>
                    <a:pt x="981239" y="1057449"/>
                    <a:pt x="946150" y="1059164"/>
                    <a:pt x="911225" y="1062339"/>
                  </a:cubicBezTo>
                  <a:cubicBezTo>
                    <a:pt x="654050" y="1059164"/>
                    <a:pt x="383096" y="1135925"/>
                    <a:pt x="139700" y="1052814"/>
                  </a:cubicBezTo>
                  <a:cubicBezTo>
                    <a:pt x="58519" y="1025094"/>
                    <a:pt x="135364" y="881266"/>
                    <a:pt x="130175" y="795639"/>
                  </a:cubicBezTo>
                  <a:cubicBezTo>
                    <a:pt x="128698" y="771260"/>
                    <a:pt x="121715" y="734625"/>
                    <a:pt x="111125" y="709914"/>
                  </a:cubicBezTo>
                  <a:cubicBezTo>
                    <a:pt x="105532" y="696863"/>
                    <a:pt x="98425" y="684514"/>
                    <a:pt x="92075" y="671814"/>
                  </a:cubicBezTo>
                  <a:cubicBezTo>
                    <a:pt x="88900" y="614664"/>
                    <a:pt x="86628" y="557457"/>
                    <a:pt x="82550" y="500364"/>
                  </a:cubicBezTo>
                  <a:cubicBezTo>
                    <a:pt x="80277" y="468537"/>
                    <a:pt x="74899" y="436967"/>
                    <a:pt x="73025" y="405114"/>
                  </a:cubicBezTo>
                  <a:cubicBezTo>
                    <a:pt x="62839" y="231954"/>
                    <a:pt x="0" y="176514"/>
                    <a:pt x="73025" y="128889"/>
                  </a:cubicBezTo>
                  <a:cubicBezTo>
                    <a:pt x="146050" y="81264"/>
                    <a:pt x="365212" y="125322"/>
                    <a:pt x="511175" y="119364"/>
                  </a:cubicBezTo>
                  <a:cubicBezTo>
                    <a:pt x="521207" y="118955"/>
                    <a:pt x="529732" y="110507"/>
                    <a:pt x="539750" y="109839"/>
                  </a:cubicBezTo>
                  <a:cubicBezTo>
                    <a:pt x="1316677" y="58044"/>
                    <a:pt x="717048" y="111039"/>
                    <a:pt x="1044575" y="81264"/>
                  </a:cubicBezTo>
                  <a:cubicBezTo>
                    <a:pt x="1450896" y="0"/>
                    <a:pt x="1061400" y="74520"/>
                    <a:pt x="2187575" y="81264"/>
                  </a:cubicBezTo>
                  <a:lnTo>
                    <a:pt x="4273550" y="90789"/>
                  </a:lnTo>
                  <a:cubicBezTo>
                    <a:pt x="4283075" y="93964"/>
                    <a:pt x="4292280" y="98345"/>
                    <a:pt x="4302125" y="100314"/>
                  </a:cubicBezTo>
                  <a:cubicBezTo>
                    <a:pt x="4355453" y="110980"/>
                    <a:pt x="4433609" y="115240"/>
                    <a:pt x="4483100" y="119364"/>
                  </a:cubicBezTo>
                  <a:lnTo>
                    <a:pt x="5045075" y="109839"/>
                  </a:lnTo>
                  <a:cubicBezTo>
                    <a:pt x="6675069" y="95021"/>
                    <a:pt x="6066438" y="160568"/>
                    <a:pt x="6740525" y="81264"/>
                  </a:cubicBezTo>
                  <a:cubicBezTo>
                    <a:pt x="6848475" y="84439"/>
                    <a:pt x="6956528" y="85113"/>
                    <a:pt x="7064375" y="90789"/>
                  </a:cubicBezTo>
                  <a:cubicBezTo>
                    <a:pt x="7077448" y="91477"/>
                    <a:pt x="7089499" y="98584"/>
                    <a:pt x="7102475" y="100314"/>
                  </a:cubicBezTo>
                  <a:cubicBezTo>
                    <a:pt x="7137236" y="104949"/>
                    <a:pt x="7172325" y="106664"/>
                    <a:pt x="7207250" y="109839"/>
                  </a:cubicBezTo>
                  <a:cubicBezTo>
                    <a:pt x="7216775" y="113014"/>
                    <a:pt x="7226085" y="116929"/>
                    <a:pt x="7235825" y="119364"/>
                  </a:cubicBezTo>
                  <a:cubicBezTo>
                    <a:pt x="7262450" y="126020"/>
                    <a:pt x="7315124" y="134168"/>
                    <a:pt x="7340600" y="138414"/>
                  </a:cubicBezTo>
                  <a:cubicBezTo>
                    <a:pt x="7391820" y="158902"/>
                    <a:pt x="7401459" y="167423"/>
                    <a:pt x="7464425" y="166989"/>
                  </a:cubicBezTo>
                  <a:lnTo>
                    <a:pt x="8769350" y="147939"/>
                  </a:lnTo>
                  <a:cubicBezTo>
                    <a:pt x="8788400" y="151114"/>
                    <a:pt x="8817121" y="140582"/>
                    <a:pt x="8826500" y="157464"/>
                  </a:cubicBezTo>
                  <a:cubicBezTo>
                    <a:pt x="8836792" y="175990"/>
                    <a:pt x="8821676" y="243238"/>
                    <a:pt x="8797925" y="262239"/>
                  </a:cubicBezTo>
                  <a:cubicBezTo>
                    <a:pt x="8790085" y="268511"/>
                    <a:pt x="8778875" y="268589"/>
                    <a:pt x="8769350" y="271764"/>
                  </a:cubicBezTo>
                  <a:cubicBezTo>
                    <a:pt x="8763000" y="281289"/>
                    <a:pt x="8751919" y="289006"/>
                    <a:pt x="8750300" y="300339"/>
                  </a:cubicBezTo>
                  <a:cubicBezTo>
                    <a:pt x="8744952" y="337778"/>
                    <a:pt x="8764367" y="341467"/>
                    <a:pt x="8788400" y="357489"/>
                  </a:cubicBezTo>
                  <a:cubicBezTo>
                    <a:pt x="8804717" y="381964"/>
                    <a:pt x="8826260" y="399687"/>
                    <a:pt x="8797925" y="433689"/>
                  </a:cubicBezTo>
                  <a:cubicBezTo>
                    <a:pt x="8789544" y="443746"/>
                    <a:pt x="8772525" y="440039"/>
                    <a:pt x="8759825" y="443214"/>
                  </a:cubicBezTo>
                  <a:cubicBezTo>
                    <a:pt x="8756650" y="452739"/>
                    <a:pt x="8751951" y="461885"/>
                    <a:pt x="8750300" y="471789"/>
                  </a:cubicBezTo>
                  <a:cubicBezTo>
                    <a:pt x="8745573" y="500149"/>
                    <a:pt x="8750600" y="530494"/>
                    <a:pt x="8740775" y="557514"/>
                  </a:cubicBezTo>
                  <a:cubicBezTo>
                    <a:pt x="8736863" y="568272"/>
                    <a:pt x="8721725" y="570214"/>
                    <a:pt x="8712200" y="576564"/>
                  </a:cubicBezTo>
                  <a:cubicBezTo>
                    <a:pt x="8715375" y="586089"/>
                    <a:pt x="8715453" y="597299"/>
                    <a:pt x="8721725" y="605139"/>
                  </a:cubicBezTo>
                  <a:cubicBezTo>
                    <a:pt x="8728876" y="614078"/>
                    <a:pt x="8749161" y="612798"/>
                    <a:pt x="8750300" y="624189"/>
                  </a:cubicBezTo>
                  <a:cubicBezTo>
                    <a:pt x="8757121" y="692397"/>
                    <a:pt x="8740509" y="694216"/>
                    <a:pt x="8702675" y="719439"/>
                  </a:cubicBezTo>
                  <a:cubicBezTo>
                    <a:pt x="8705850" y="735314"/>
                    <a:pt x="8703220" y="753594"/>
                    <a:pt x="8712200" y="767064"/>
                  </a:cubicBezTo>
                  <a:cubicBezTo>
                    <a:pt x="8717769" y="775418"/>
                    <a:pt x="8732605" y="770753"/>
                    <a:pt x="8740775" y="776589"/>
                  </a:cubicBezTo>
                  <a:cubicBezTo>
                    <a:pt x="8755390" y="787028"/>
                    <a:pt x="8766175" y="801989"/>
                    <a:pt x="8778875" y="814689"/>
                  </a:cubicBezTo>
                  <a:cubicBezTo>
                    <a:pt x="8775700" y="827389"/>
                    <a:pt x="8774507" y="840757"/>
                    <a:pt x="8769350" y="852789"/>
                  </a:cubicBezTo>
                  <a:cubicBezTo>
                    <a:pt x="8762322" y="869189"/>
                    <a:pt x="8735457" y="900785"/>
                    <a:pt x="8721725" y="909939"/>
                  </a:cubicBezTo>
                  <a:cubicBezTo>
                    <a:pt x="8713371" y="915508"/>
                    <a:pt x="8702675" y="916289"/>
                    <a:pt x="8693150" y="919464"/>
                  </a:cubicBezTo>
                  <a:cubicBezTo>
                    <a:pt x="8655595" y="975796"/>
                    <a:pt x="8697522" y="923144"/>
                    <a:pt x="8636000" y="967089"/>
                  </a:cubicBezTo>
                  <a:cubicBezTo>
                    <a:pt x="8625039" y="974919"/>
                    <a:pt x="8618386" y="987834"/>
                    <a:pt x="8607425" y="995664"/>
                  </a:cubicBezTo>
                  <a:cubicBezTo>
                    <a:pt x="8595871" y="1003917"/>
                    <a:pt x="8582376" y="1009121"/>
                    <a:pt x="8569325" y="1014714"/>
                  </a:cubicBezTo>
                  <a:cubicBezTo>
                    <a:pt x="8537111" y="1028520"/>
                    <a:pt x="8498079" y="1032716"/>
                    <a:pt x="8464550" y="1033764"/>
                  </a:cubicBezTo>
                  <a:cubicBezTo>
                    <a:pt x="8286808" y="1039318"/>
                    <a:pt x="8108950" y="1040114"/>
                    <a:pt x="7931150" y="1043289"/>
                  </a:cubicBezTo>
                  <a:cubicBezTo>
                    <a:pt x="7886700" y="1046464"/>
                    <a:pt x="7842156" y="1048521"/>
                    <a:pt x="7797800" y="1052814"/>
                  </a:cubicBezTo>
                  <a:cubicBezTo>
                    <a:pt x="7743705" y="1058049"/>
                    <a:pt x="7690147" y="1069008"/>
                    <a:pt x="7635875" y="1071864"/>
                  </a:cubicBezTo>
                  <a:cubicBezTo>
                    <a:pt x="7509011" y="1078541"/>
                    <a:pt x="7381875" y="1078214"/>
                    <a:pt x="7254875" y="1081389"/>
                  </a:cubicBezTo>
                  <a:cubicBezTo>
                    <a:pt x="7197725" y="1075039"/>
                    <a:pt x="7140144" y="1071792"/>
                    <a:pt x="7083425" y="1062339"/>
                  </a:cubicBezTo>
                  <a:cubicBezTo>
                    <a:pt x="7063618" y="1059038"/>
                    <a:pt x="7045325" y="1049639"/>
                    <a:pt x="7026275" y="1043289"/>
                  </a:cubicBezTo>
                  <a:cubicBezTo>
                    <a:pt x="7016750" y="1040114"/>
                    <a:pt x="7007729" y="1034242"/>
                    <a:pt x="6997700" y="1033764"/>
                  </a:cubicBezTo>
                  <a:cubicBezTo>
                    <a:pt x="6756325" y="1022270"/>
                    <a:pt x="6864229" y="1029359"/>
                    <a:pt x="6673850" y="1014714"/>
                  </a:cubicBezTo>
                  <a:cubicBezTo>
                    <a:pt x="6646920" y="1010226"/>
                    <a:pt x="6511796" y="985572"/>
                    <a:pt x="6473825" y="986139"/>
                  </a:cubicBezTo>
                  <a:cubicBezTo>
                    <a:pt x="6289586" y="988889"/>
                    <a:pt x="6105525" y="998839"/>
                    <a:pt x="5921375" y="1005189"/>
                  </a:cubicBezTo>
                  <a:cubicBezTo>
                    <a:pt x="5889625" y="1008364"/>
                    <a:pt x="5857662" y="1009862"/>
                    <a:pt x="5826125" y="1014714"/>
                  </a:cubicBezTo>
                  <a:cubicBezTo>
                    <a:pt x="5816202" y="1016241"/>
                    <a:pt x="5807236" y="1021597"/>
                    <a:pt x="5797550" y="1024239"/>
                  </a:cubicBezTo>
                  <a:cubicBezTo>
                    <a:pt x="5679382" y="1056467"/>
                    <a:pt x="5758547" y="1030890"/>
                    <a:pt x="5692775" y="1052814"/>
                  </a:cubicBezTo>
                  <a:cubicBezTo>
                    <a:pt x="5499100" y="1049639"/>
                    <a:pt x="5305263" y="1051826"/>
                    <a:pt x="5111750" y="1043289"/>
                  </a:cubicBezTo>
                  <a:cubicBezTo>
                    <a:pt x="5088658" y="1042270"/>
                    <a:pt x="5067676" y="1029082"/>
                    <a:pt x="5045075" y="1024239"/>
                  </a:cubicBezTo>
                  <a:cubicBezTo>
                    <a:pt x="5023123" y="1019535"/>
                    <a:pt x="5000625" y="1017889"/>
                    <a:pt x="4978400" y="1014714"/>
                  </a:cubicBezTo>
                  <a:lnTo>
                    <a:pt x="4321175" y="1033764"/>
                  </a:lnTo>
                  <a:cubicBezTo>
                    <a:pt x="4311143" y="1034182"/>
                    <a:pt x="4302254" y="1040531"/>
                    <a:pt x="4292600" y="1043289"/>
                  </a:cubicBezTo>
                  <a:cubicBezTo>
                    <a:pt x="4280013" y="1046885"/>
                    <a:pt x="4267087" y="1049218"/>
                    <a:pt x="4254500" y="1052814"/>
                  </a:cubicBezTo>
                  <a:cubicBezTo>
                    <a:pt x="4158847" y="1080143"/>
                    <a:pt x="4306932" y="1042087"/>
                    <a:pt x="4187825" y="1071864"/>
                  </a:cubicBezTo>
                  <a:cubicBezTo>
                    <a:pt x="4168775" y="1070277"/>
                    <a:pt x="4157662" y="1051226"/>
                    <a:pt x="4140200" y="1043289"/>
                  </a:cubicBezTo>
                  <a:cubicBezTo>
                    <a:pt x="4117574" y="1047814"/>
                    <a:pt x="4114276" y="1030484"/>
                    <a:pt x="4083050" y="1024239"/>
                  </a:cubicBezTo>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 Placeholder 3"/>
          <p:cNvSpPr txBox="1">
            <a:spLocks/>
          </p:cNvSpPr>
          <p:nvPr/>
        </p:nvSpPr>
        <p:spPr>
          <a:xfrm>
            <a:off x="1447007" y="2510195"/>
            <a:ext cx="3087906"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a:solidFill>
                  <a:schemeClr val="tx1"/>
                </a:solidFill>
                <a:cs typeface="+mj-cs"/>
              </a:rPr>
              <a:t>VRM įsakymas dėl VSF ir SVVP pavyzdinių projekto sutarčių tvritinimo</a:t>
            </a:r>
            <a:endParaRPr lang="lt-LT" sz="1200" dirty="0">
              <a:solidFill>
                <a:schemeClr val="tx1"/>
              </a:solidFill>
            </a:endParaRPr>
          </a:p>
        </p:txBody>
      </p:sp>
      <p:sp>
        <p:nvSpPr>
          <p:cNvPr id="15" name="Text Placeholder 3"/>
          <p:cNvSpPr txBox="1">
            <a:spLocks/>
          </p:cNvSpPr>
          <p:nvPr/>
        </p:nvSpPr>
        <p:spPr>
          <a:xfrm>
            <a:off x="1519608" y="3653194"/>
            <a:ext cx="2960265"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7">
              <a:spcBef>
                <a:spcPct val="20000"/>
              </a:spcBef>
              <a:defRPr/>
            </a:pPr>
            <a:r>
              <a:rPr lang="lt-LT" b="1" dirty="0">
                <a:solidFill>
                  <a:schemeClr val="tx1"/>
                </a:solidFill>
                <a:cs typeface="+mj-cs"/>
              </a:rPr>
              <a:t>VRM įsakymas dėl VSF ir SVVP programų valdymo taisyklių patvirtinimo</a:t>
            </a:r>
            <a:endParaRPr lang="lt-LT" sz="1200" dirty="0">
              <a:solidFill>
                <a:schemeClr val="tx1"/>
              </a:solidFill>
            </a:endParaRPr>
          </a:p>
        </p:txBody>
      </p:sp>
      <p:grpSp>
        <p:nvGrpSpPr>
          <p:cNvPr id="28" name="Group 27"/>
          <p:cNvGrpSpPr/>
          <p:nvPr/>
        </p:nvGrpSpPr>
        <p:grpSpPr>
          <a:xfrm>
            <a:off x="685800" y="1328011"/>
            <a:ext cx="762794" cy="677108"/>
            <a:chOff x="838200" y="1366923"/>
            <a:chExt cx="762794" cy="677108"/>
          </a:xfrm>
        </p:grpSpPr>
        <p:cxnSp>
          <p:nvCxnSpPr>
            <p:cNvPr id="29" name="Straight Connector 28"/>
            <p:cNvCxnSpPr/>
            <p:nvPr/>
          </p:nvCxnSpPr>
          <p:spPr>
            <a:xfrm rot="5400000">
              <a:off x="1333500" y="1695450"/>
              <a:ext cx="533400" cy="15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3"/>
            <p:cNvSpPr txBox="1">
              <a:spLocks/>
            </p:cNvSpPr>
            <p:nvPr/>
          </p:nvSpPr>
          <p:spPr>
            <a:xfrm>
              <a:off x="838200" y="1366923"/>
              <a:ext cx="609600"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lt-LT" sz="4400" b="1" dirty="0">
                  <a:solidFill>
                    <a:schemeClr val="accent1"/>
                  </a:solidFill>
                  <a:cs typeface="+mj-cs"/>
                </a:rPr>
                <a:t>1</a:t>
              </a:r>
              <a:endParaRPr lang="en-US" sz="4400" b="1" dirty="0">
                <a:solidFill>
                  <a:schemeClr val="accent1"/>
                </a:solidFill>
                <a:cs typeface="+mj-cs"/>
              </a:endParaRPr>
            </a:p>
          </p:txBody>
        </p:sp>
      </p:grpSp>
      <p:grpSp>
        <p:nvGrpSpPr>
          <p:cNvPr id="31" name="Group 30"/>
          <p:cNvGrpSpPr/>
          <p:nvPr/>
        </p:nvGrpSpPr>
        <p:grpSpPr>
          <a:xfrm>
            <a:off x="685800" y="2509129"/>
            <a:ext cx="762794" cy="677108"/>
            <a:chOff x="838200" y="2548041"/>
            <a:chExt cx="762794" cy="677108"/>
          </a:xfrm>
        </p:grpSpPr>
        <p:cxnSp>
          <p:nvCxnSpPr>
            <p:cNvPr id="32" name="Straight Connector 31"/>
            <p:cNvCxnSpPr/>
            <p:nvPr/>
          </p:nvCxnSpPr>
          <p:spPr>
            <a:xfrm rot="5400000">
              <a:off x="1333500" y="2876568"/>
              <a:ext cx="533400"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
            <p:cNvSpPr txBox="1">
              <a:spLocks/>
            </p:cNvSpPr>
            <p:nvPr/>
          </p:nvSpPr>
          <p:spPr>
            <a:xfrm>
              <a:off x="838200" y="2548041"/>
              <a:ext cx="609600"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lt-LT" sz="4400" b="1" dirty="0">
                  <a:solidFill>
                    <a:schemeClr val="accent2"/>
                  </a:solidFill>
                  <a:cs typeface="+mj-cs"/>
                </a:rPr>
                <a:t>2</a:t>
              </a:r>
              <a:endParaRPr lang="en-US" sz="4400" b="1" dirty="0">
                <a:solidFill>
                  <a:schemeClr val="accent2"/>
                </a:solidFill>
                <a:cs typeface="+mj-cs"/>
              </a:endParaRPr>
            </a:p>
          </p:txBody>
        </p:sp>
      </p:grpSp>
      <p:grpSp>
        <p:nvGrpSpPr>
          <p:cNvPr id="34" name="Group 33"/>
          <p:cNvGrpSpPr/>
          <p:nvPr/>
        </p:nvGrpSpPr>
        <p:grpSpPr>
          <a:xfrm>
            <a:off x="685800" y="3689417"/>
            <a:ext cx="762794" cy="677108"/>
            <a:chOff x="838200" y="3728329"/>
            <a:chExt cx="762794" cy="677108"/>
          </a:xfrm>
        </p:grpSpPr>
        <p:cxnSp>
          <p:nvCxnSpPr>
            <p:cNvPr id="35" name="Straight Connector 34"/>
            <p:cNvCxnSpPr/>
            <p:nvPr/>
          </p:nvCxnSpPr>
          <p:spPr>
            <a:xfrm rot="5400000">
              <a:off x="1333500" y="4056856"/>
              <a:ext cx="533400" cy="158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Text Placeholder 3"/>
            <p:cNvSpPr txBox="1">
              <a:spLocks/>
            </p:cNvSpPr>
            <p:nvPr/>
          </p:nvSpPr>
          <p:spPr>
            <a:xfrm>
              <a:off x="838200" y="3728329"/>
              <a:ext cx="609600" cy="67710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7">
                <a:spcBef>
                  <a:spcPct val="20000"/>
                </a:spcBef>
                <a:defRPr/>
              </a:pPr>
              <a:r>
                <a:rPr lang="lt-LT" sz="4400" b="1" dirty="0">
                  <a:solidFill>
                    <a:schemeClr val="accent3"/>
                  </a:solidFill>
                  <a:cs typeface="+mj-cs"/>
                </a:rPr>
                <a:t>3</a:t>
              </a:r>
              <a:endParaRPr lang="en-US" sz="4400" b="1" dirty="0">
                <a:solidFill>
                  <a:schemeClr val="accent3"/>
                </a:solidFill>
                <a:cs typeface="+mj-cs"/>
              </a:endParaRPr>
            </a:p>
          </p:txBody>
        </p:sp>
      </p:grpSp>
    </p:spTree>
    <p:extLst>
      <p:ext uri="{BB962C8B-B14F-4D97-AF65-F5344CB8AC3E}">
        <p14:creationId xmlns:p14="http://schemas.microsoft.com/office/powerpoint/2010/main" val="53346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8000" decel="48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2" presetClass="entr" presetSubtype="4" accel="48000" decel="48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000"/>
                            </p:stCondLst>
                            <p:childTnLst>
                              <p:par>
                                <p:cTn id="31" presetID="2" presetClass="entr" presetSubtype="4" accel="48000" decel="48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A77F6-21FC-BB81-E702-CD97FC7E7DF4}"/>
              </a:ext>
            </a:extLst>
          </p:cNvPr>
          <p:cNvSpPr>
            <a:spLocks noGrp="1"/>
          </p:cNvSpPr>
          <p:nvPr>
            <p:ph type="title"/>
          </p:nvPr>
        </p:nvSpPr>
        <p:spPr/>
        <p:txBody>
          <a:bodyPr/>
          <a:lstStyle/>
          <a:p>
            <a:r>
              <a:rPr lang="en-US" sz="2800" b="1" dirty="0">
                <a:solidFill>
                  <a:schemeClr val="tx1"/>
                </a:solidFill>
              </a:rPr>
              <a:t>VSFSVVP IS</a:t>
            </a:r>
          </a:p>
        </p:txBody>
      </p:sp>
      <p:pic>
        <p:nvPicPr>
          <p:cNvPr id="7" name="Picture Placeholder 6">
            <a:extLst>
              <a:ext uri="{FF2B5EF4-FFF2-40B4-BE49-F238E27FC236}">
                <a16:creationId xmlns:a16="http://schemas.microsoft.com/office/drawing/2014/main" id="{C0627AA7-E967-EB99-B7CD-725820591F8E}"/>
              </a:ext>
            </a:extLst>
          </p:cNvPr>
          <p:cNvPicPr>
            <a:picLocks noGrp="1" noChangeAspect="1"/>
          </p:cNvPicPr>
          <p:nvPr>
            <p:ph type="pic" sz="quarter" idx="10"/>
          </p:nvPr>
        </p:nvPicPr>
        <p:blipFill rotWithShape="1">
          <a:blip r:embed="rId2"/>
          <a:srcRect l="12904" r="12904"/>
          <a:stretch/>
        </p:blipFill>
        <p:spPr>
          <a:xfrm>
            <a:off x="409074" y="1141656"/>
            <a:ext cx="4467726" cy="3030294"/>
          </a:xfrm>
        </p:spPr>
      </p:pic>
      <p:pic>
        <p:nvPicPr>
          <p:cNvPr id="9" name="Picture Placeholder 8">
            <a:extLst>
              <a:ext uri="{FF2B5EF4-FFF2-40B4-BE49-F238E27FC236}">
                <a16:creationId xmlns:a16="http://schemas.microsoft.com/office/drawing/2014/main" id="{C19E224D-61AA-0561-7673-4723265ABEED}"/>
              </a:ext>
            </a:extLst>
          </p:cNvPr>
          <p:cNvPicPr>
            <a:picLocks noGrp="1" noChangeAspect="1"/>
          </p:cNvPicPr>
          <p:nvPr>
            <p:ph type="pic" sz="quarter" idx="11"/>
          </p:nvPr>
        </p:nvPicPr>
        <p:blipFill rotWithShape="1">
          <a:blip r:embed="rId3"/>
          <a:srcRect l="12904" r="12904"/>
          <a:stretch/>
        </p:blipFill>
        <p:spPr>
          <a:xfrm>
            <a:off x="5105400" y="1141656"/>
            <a:ext cx="3733799" cy="3030294"/>
          </a:xfrm>
        </p:spPr>
      </p:pic>
    </p:spTree>
    <p:extLst>
      <p:ext uri="{BB962C8B-B14F-4D97-AF65-F5344CB8AC3E}">
        <p14:creationId xmlns:p14="http://schemas.microsoft.com/office/powerpoint/2010/main" val="3329724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lt-LT" sz="2400" b="1" dirty="0">
                <a:solidFill>
                  <a:schemeClr val="tx1"/>
                </a:solidFill>
              </a:rPr>
              <a:t>2021-2027 m. projektų įgyvendinimo planų teikimas ir rengimas</a:t>
            </a:r>
            <a:endParaRPr lang="en-US" sz="2400" b="1" dirty="0">
              <a:solidFill>
                <a:schemeClr val="tx1"/>
              </a:solidFill>
            </a:endParaRPr>
          </a:p>
        </p:txBody>
      </p:sp>
      <p:sp>
        <p:nvSpPr>
          <p:cNvPr id="2" name="Rectangle 1"/>
          <p:cNvSpPr/>
          <p:nvPr/>
        </p:nvSpPr>
        <p:spPr>
          <a:xfrm>
            <a:off x="0" y="2610075"/>
            <a:ext cx="9144000" cy="68370"/>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 y="3069415"/>
            <a:ext cx="1656120" cy="2000548"/>
          </a:xfrm>
          <a:prstGeom prst="rect">
            <a:avLst/>
          </a:prstGeom>
          <a:noFill/>
        </p:spPr>
        <p:txBody>
          <a:bodyPr wrap="square" lIns="0" tIns="0" rIns="0" bIns="0" rtlCol="0">
            <a:spAutoFit/>
          </a:bodyPr>
          <a:lstStyle/>
          <a:p>
            <a:pPr algn="ctr"/>
            <a:r>
              <a:rPr lang="lt-LT" sz="1000" dirty="0"/>
              <a:t>Planų teikimo terminas 22-44 d. d. </a:t>
            </a:r>
            <a:r>
              <a:rPr lang="lt-LT" sz="1000" dirty="0">
                <a:solidFill>
                  <a:srgbClr val="FF0000"/>
                </a:solidFill>
              </a:rPr>
              <a:t>Išimtis – iki 60 d.d  projektams nurodytiems Strateginio valdymo metodikos 120.5 papunktyje, kai kartu su projekto įgyvendinimo planu turi būti rengiamas investicijų projektas</a:t>
            </a:r>
            <a:r>
              <a:rPr lang="en-US" sz="1000" dirty="0">
                <a:solidFill>
                  <a:srgbClr val="FF0000"/>
                </a:solidFill>
              </a:rPr>
              <a:t>, </a:t>
            </a:r>
            <a:r>
              <a:rPr lang="lt-LT" sz="1000" dirty="0">
                <a:solidFill>
                  <a:srgbClr val="FF0000"/>
                </a:solidFill>
              </a:rPr>
              <a:t>112 punkte ir Lietuvos Respublikos planuojamos ūkinės veiklos poveikio aplinkai vertinimo įstatymo 2 straipsnio 4 dalyje ir 3 straipsnyje </a:t>
            </a:r>
          </a:p>
        </p:txBody>
      </p:sp>
      <p:sp>
        <p:nvSpPr>
          <p:cNvPr id="21" name="TextBox 20"/>
          <p:cNvSpPr txBox="1"/>
          <p:nvPr/>
        </p:nvSpPr>
        <p:spPr>
          <a:xfrm>
            <a:off x="2562553" y="3170535"/>
            <a:ext cx="1207484" cy="1477328"/>
          </a:xfrm>
          <a:prstGeom prst="rect">
            <a:avLst/>
          </a:prstGeom>
          <a:noFill/>
        </p:spPr>
        <p:txBody>
          <a:bodyPr wrap="square" lIns="0" tIns="0" rIns="0" bIns="0" rtlCol="0">
            <a:spAutoFit/>
          </a:bodyPr>
          <a:lstStyle/>
          <a:p>
            <a:pPr algn="ctr"/>
            <a:r>
              <a:rPr lang="lt-LT" sz="1200" dirty="0">
                <a:solidFill>
                  <a:srgbClr val="FF0000"/>
                </a:solidFill>
              </a:rPr>
              <a:t>TIK VSFSVVP IS. Forma pasikeitusi, detalesnė, ypatingas dėmesys skiriamas programos rodikliams ir  supaprastinimams</a:t>
            </a:r>
          </a:p>
        </p:txBody>
      </p:sp>
      <p:sp>
        <p:nvSpPr>
          <p:cNvPr id="28" name="TextBox 27"/>
          <p:cNvSpPr txBox="1"/>
          <p:nvPr/>
        </p:nvSpPr>
        <p:spPr>
          <a:xfrm>
            <a:off x="4678335" y="3006664"/>
            <a:ext cx="1331447" cy="1538883"/>
          </a:xfrm>
          <a:prstGeom prst="rect">
            <a:avLst/>
          </a:prstGeom>
          <a:noFill/>
        </p:spPr>
        <p:txBody>
          <a:bodyPr wrap="square" lIns="0" tIns="0" rIns="0" bIns="0" rtlCol="0">
            <a:spAutoFit/>
          </a:bodyPr>
          <a:lstStyle/>
          <a:p>
            <a:pPr algn="ctr"/>
            <a:r>
              <a:rPr lang="lt-LT" sz="1000" dirty="0">
                <a:solidFill>
                  <a:schemeClr val="tx1">
                    <a:lumMod val="75000"/>
                    <a:lumOff val="25000"/>
                  </a:schemeClr>
                </a:solidFill>
              </a:rPr>
              <a:t>Administracinė atitikties ir tinkamumo finansuoti vertinimo etapai. Niekas nesikeičia nuo to, kaip yra šiame periode. </a:t>
            </a:r>
          </a:p>
          <a:p>
            <a:pPr algn="ctr"/>
            <a:r>
              <a:rPr lang="lt-LT" sz="1000" dirty="0">
                <a:solidFill>
                  <a:srgbClr val="FF0000"/>
                </a:solidFill>
              </a:rPr>
              <a:t>Teikiant </a:t>
            </a:r>
            <a:r>
              <a:rPr lang="en-US" sz="1000" dirty="0" err="1">
                <a:solidFill>
                  <a:srgbClr val="FF0000"/>
                </a:solidFill>
              </a:rPr>
              <a:t>projekto</a:t>
            </a:r>
            <a:r>
              <a:rPr lang="en-US" sz="1000" dirty="0">
                <a:solidFill>
                  <a:srgbClr val="FF0000"/>
                </a:solidFill>
              </a:rPr>
              <a:t> </a:t>
            </a:r>
            <a:r>
              <a:rPr lang="lt-LT" sz="1000" dirty="0">
                <a:solidFill>
                  <a:srgbClr val="FF0000"/>
                </a:solidFill>
              </a:rPr>
              <a:t>į</a:t>
            </a:r>
            <a:r>
              <a:rPr lang="en-US" sz="1000" dirty="0" err="1">
                <a:solidFill>
                  <a:srgbClr val="FF0000"/>
                </a:solidFill>
              </a:rPr>
              <a:t>gyvendinimo</a:t>
            </a:r>
            <a:r>
              <a:rPr lang="en-US" sz="1000" dirty="0">
                <a:solidFill>
                  <a:srgbClr val="FF0000"/>
                </a:solidFill>
              </a:rPr>
              <a:t> </a:t>
            </a:r>
            <a:r>
              <a:rPr lang="en-US" sz="1000" dirty="0" err="1">
                <a:solidFill>
                  <a:srgbClr val="FF0000"/>
                </a:solidFill>
              </a:rPr>
              <a:t>plano</a:t>
            </a:r>
            <a:r>
              <a:rPr lang="en-US" sz="1000" dirty="0">
                <a:solidFill>
                  <a:srgbClr val="FF0000"/>
                </a:solidFill>
              </a:rPr>
              <a:t> </a:t>
            </a:r>
            <a:r>
              <a:rPr lang="lt-LT" sz="1000" dirty="0">
                <a:solidFill>
                  <a:srgbClr val="FF0000"/>
                </a:solidFill>
              </a:rPr>
              <a:t> biudžeto pagrindimą pagalvoti apie kainų pokytį</a:t>
            </a:r>
            <a:r>
              <a:rPr lang="en-US" sz="1000" dirty="0">
                <a:solidFill>
                  <a:srgbClr val="FF0000"/>
                </a:solidFill>
              </a:rPr>
              <a:t>!!!</a:t>
            </a:r>
            <a:endParaRPr lang="lt-LT" sz="1000" dirty="0">
              <a:solidFill>
                <a:srgbClr val="FF0000"/>
              </a:solidFill>
            </a:endParaRPr>
          </a:p>
        </p:txBody>
      </p:sp>
      <p:sp>
        <p:nvSpPr>
          <p:cNvPr id="35" name="TextBox 34"/>
          <p:cNvSpPr txBox="1"/>
          <p:nvPr/>
        </p:nvSpPr>
        <p:spPr>
          <a:xfrm>
            <a:off x="7475351" y="3158705"/>
            <a:ext cx="1207484" cy="769441"/>
          </a:xfrm>
          <a:prstGeom prst="rect">
            <a:avLst/>
          </a:prstGeom>
          <a:noFill/>
        </p:spPr>
        <p:txBody>
          <a:bodyPr wrap="square" lIns="0" tIns="0" rIns="0" bIns="0" rtlCol="0">
            <a:spAutoFit/>
          </a:bodyPr>
          <a:lstStyle/>
          <a:p>
            <a:pPr algn="ctr"/>
            <a:r>
              <a:rPr lang="lt-LT" sz="1000" dirty="0">
                <a:solidFill>
                  <a:schemeClr val="tx1">
                    <a:lumMod val="75000"/>
                    <a:lumOff val="25000"/>
                  </a:schemeClr>
                </a:solidFill>
              </a:rPr>
              <a:t>Visas procesas toks pats kaip dabar išskyrus tai, kad </a:t>
            </a:r>
            <a:r>
              <a:rPr lang="lt-LT" sz="1000" dirty="0">
                <a:solidFill>
                  <a:srgbClr val="FF0000"/>
                </a:solidFill>
              </a:rPr>
              <a:t>visą informaciją gausite tik per VSFSVVP IS </a:t>
            </a:r>
          </a:p>
        </p:txBody>
      </p:sp>
      <p:sp>
        <p:nvSpPr>
          <p:cNvPr id="32" name="Oval 31"/>
          <p:cNvSpPr/>
          <p:nvPr/>
        </p:nvSpPr>
        <p:spPr>
          <a:xfrm>
            <a:off x="7706529" y="2324289"/>
            <a:ext cx="745128" cy="7451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150"/>
          <p:cNvSpPr>
            <a:spLocks noEditPoints="1"/>
          </p:cNvSpPr>
          <p:nvPr/>
        </p:nvSpPr>
        <p:spPr bwMode="auto">
          <a:xfrm>
            <a:off x="7912491" y="2485632"/>
            <a:ext cx="333204" cy="333203"/>
          </a:xfrm>
          <a:custGeom>
            <a:avLst/>
            <a:gdLst/>
            <a:ahLst/>
            <a:cxnLst>
              <a:cxn ang="0">
                <a:pos x="244" y="256"/>
              </a:cxn>
              <a:cxn ang="0">
                <a:pos x="12" y="256"/>
              </a:cxn>
              <a:cxn ang="0">
                <a:pos x="0" y="244"/>
              </a:cxn>
              <a:cxn ang="0">
                <a:pos x="0" y="44"/>
              </a:cxn>
              <a:cxn ang="0">
                <a:pos x="12" y="32"/>
              </a:cxn>
              <a:cxn ang="0">
                <a:pos x="36" y="32"/>
              </a:cxn>
              <a:cxn ang="0">
                <a:pos x="36" y="44"/>
              </a:cxn>
              <a:cxn ang="0">
                <a:pos x="64" y="72"/>
              </a:cxn>
              <a:cxn ang="0">
                <a:pos x="92" y="44"/>
              </a:cxn>
              <a:cxn ang="0">
                <a:pos x="92" y="32"/>
              </a:cxn>
              <a:cxn ang="0">
                <a:pos x="164" y="32"/>
              </a:cxn>
              <a:cxn ang="0">
                <a:pos x="164" y="44"/>
              </a:cxn>
              <a:cxn ang="0">
                <a:pos x="192" y="72"/>
              </a:cxn>
              <a:cxn ang="0">
                <a:pos x="220" y="44"/>
              </a:cxn>
              <a:cxn ang="0">
                <a:pos x="220" y="32"/>
              </a:cxn>
              <a:cxn ang="0">
                <a:pos x="244" y="32"/>
              </a:cxn>
              <a:cxn ang="0">
                <a:pos x="256" y="44"/>
              </a:cxn>
              <a:cxn ang="0">
                <a:pos x="256" y="244"/>
              </a:cxn>
              <a:cxn ang="0">
                <a:pos x="244" y="256"/>
              </a:cxn>
              <a:cxn ang="0">
                <a:pos x="232" y="96"/>
              </a:cxn>
              <a:cxn ang="0">
                <a:pos x="24" y="96"/>
              </a:cxn>
              <a:cxn ang="0">
                <a:pos x="24" y="232"/>
              </a:cxn>
              <a:cxn ang="0">
                <a:pos x="232" y="232"/>
              </a:cxn>
              <a:cxn ang="0">
                <a:pos x="232" y="96"/>
              </a:cxn>
              <a:cxn ang="0">
                <a:pos x="88" y="152"/>
              </a:cxn>
              <a:cxn ang="0">
                <a:pos x="96" y="156"/>
              </a:cxn>
              <a:cxn ang="0">
                <a:pos x="116" y="175"/>
              </a:cxn>
              <a:cxn ang="0">
                <a:pos x="164" y="128"/>
              </a:cxn>
              <a:cxn ang="0">
                <a:pos x="172" y="124"/>
              </a:cxn>
              <a:cxn ang="0">
                <a:pos x="184" y="136"/>
              </a:cxn>
              <a:cxn ang="0">
                <a:pos x="180" y="144"/>
              </a:cxn>
              <a:cxn ang="0">
                <a:pos x="124" y="200"/>
              </a:cxn>
              <a:cxn ang="0">
                <a:pos x="116" y="204"/>
              </a:cxn>
              <a:cxn ang="0">
                <a:pos x="108" y="200"/>
              </a:cxn>
              <a:cxn ang="0">
                <a:pos x="80" y="172"/>
              </a:cxn>
              <a:cxn ang="0">
                <a:pos x="76" y="164"/>
              </a:cxn>
              <a:cxn ang="0">
                <a:pos x="88" y="152"/>
              </a:cxn>
              <a:cxn ang="0">
                <a:pos x="192" y="56"/>
              </a:cxn>
              <a:cxn ang="0">
                <a:pos x="180" y="44"/>
              </a:cxn>
              <a:cxn ang="0">
                <a:pos x="180" y="12"/>
              </a:cxn>
              <a:cxn ang="0">
                <a:pos x="192" y="0"/>
              </a:cxn>
              <a:cxn ang="0">
                <a:pos x="204" y="12"/>
              </a:cxn>
              <a:cxn ang="0">
                <a:pos x="204" y="44"/>
              </a:cxn>
              <a:cxn ang="0">
                <a:pos x="192" y="56"/>
              </a:cxn>
              <a:cxn ang="0">
                <a:pos x="64" y="56"/>
              </a:cxn>
              <a:cxn ang="0">
                <a:pos x="52" y="44"/>
              </a:cxn>
              <a:cxn ang="0">
                <a:pos x="52" y="12"/>
              </a:cxn>
              <a:cxn ang="0">
                <a:pos x="64" y="0"/>
              </a:cxn>
              <a:cxn ang="0">
                <a:pos x="76" y="12"/>
              </a:cxn>
              <a:cxn ang="0">
                <a:pos x="76" y="44"/>
              </a:cxn>
              <a:cxn ang="0">
                <a:pos x="64" y="56"/>
              </a:cxn>
            </a:cxnLst>
            <a:rect l="0" t="0" r="r" b="b"/>
            <a:pathLst>
              <a:path w="256" h="256">
                <a:moveTo>
                  <a:pt x="244" y="256"/>
                </a:moveTo>
                <a:cubicBezTo>
                  <a:pt x="12" y="256"/>
                  <a:pt x="12" y="256"/>
                  <a:pt x="12" y="256"/>
                </a:cubicBezTo>
                <a:cubicBezTo>
                  <a:pt x="5" y="256"/>
                  <a:pt x="0" y="251"/>
                  <a:pt x="0" y="244"/>
                </a:cubicBezTo>
                <a:cubicBezTo>
                  <a:pt x="0" y="44"/>
                  <a:pt x="0" y="44"/>
                  <a:pt x="0" y="44"/>
                </a:cubicBezTo>
                <a:cubicBezTo>
                  <a:pt x="0" y="37"/>
                  <a:pt x="5" y="32"/>
                  <a:pt x="12" y="32"/>
                </a:cubicBezTo>
                <a:cubicBezTo>
                  <a:pt x="36" y="32"/>
                  <a:pt x="36" y="32"/>
                  <a:pt x="36" y="32"/>
                </a:cubicBezTo>
                <a:cubicBezTo>
                  <a:pt x="36" y="44"/>
                  <a:pt x="36" y="44"/>
                  <a:pt x="36" y="44"/>
                </a:cubicBezTo>
                <a:cubicBezTo>
                  <a:pt x="36" y="59"/>
                  <a:pt x="49" y="72"/>
                  <a:pt x="64" y="72"/>
                </a:cubicBezTo>
                <a:cubicBezTo>
                  <a:pt x="79" y="72"/>
                  <a:pt x="92" y="59"/>
                  <a:pt x="92" y="44"/>
                </a:cubicBezTo>
                <a:cubicBezTo>
                  <a:pt x="92" y="32"/>
                  <a:pt x="92" y="32"/>
                  <a:pt x="92" y="32"/>
                </a:cubicBezTo>
                <a:cubicBezTo>
                  <a:pt x="164" y="32"/>
                  <a:pt x="164" y="32"/>
                  <a:pt x="164" y="32"/>
                </a:cubicBezTo>
                <a:cubicBezTo>
                  <a:pt x="164" y="44"/>
                  <a:pt x="164" y="44"/>
                  <a:pt x="164" y="44"/>
                </a:cubicBezTo>
                <a:cubicBezTo>
                  <a:pt x="164" y="59"/>
                  <a:pt x="177" y="72"/>
                  <a:pt x="192" y="72"/>
                </a:cubicBezTo>
                <a:cubicBezTo>
                  <a:pt x="207" y="72"/>
                  <a:pt x="220" y="59"/>
                  <a:pt x="220" y="44"/>
                </a:cubicBezTo>
                <a:cubicBezTo>
                  <a:pt x="220" y="32"/>
                  <a:pt x="220" y="32"/>
                  <a:pt x="220" y="32"/>
                </a:cubicBezTo>
                <a:cubicBezTo>
                  <a:pt x="244" y="32"/>
                  <a:pt x="244" y="32"/>
                  <a:pt x="244" y="32"/>
                </a:cubicBezTo>
                <a:cubicBezTo>
                  <a:pt x="251" y="32"/>
                  <a:pt x="256" y="37"/>
                  <a:pt x="256" y="44"/>
                </a:cubicBezTo>
                <a:cubicBezTo>
                  <a:pt x="256" y="244"/>
                  <a:pt x="256" y="244"/>
                  <a:pt x="256" y="244"/>
                </a:cubicBezTo>
                <a:cubicBezTo>
                  <a:pt x="256" y="251"/>
                  <a:pt x="251" y="256"/>
                  <a:pt x="244" y="256"/>
                </a:cubicBezTo>
                <a:moveTo>
                  <a:pt x="232" y="96"/>
                </a:moveTo>
                <a:cubicBezTo>
                  <a:pt x="24" y="96"/>
                  <a:pt x="24" y="96"/>
                  <a:pt x="24" y="96"/>
                </a:cubicBezTo>
                <a:cubicBezTo>
                  <a:pt x="24" y="232"/>
                  <a:pt x="24" y="232"/>
                  <a:pt x="24" y="232"/>
                </a:cubicBezTo>
                <a:cubicBezTo>
                  <a:pt x="232" y="232"/>
                  <a:pt x="232" y="232"/>
                  <a:pt x="232" y="232"/>
                </a:cubicBezTo>
                <a:lnTo>
                  <a:pt x="232" y="96"/>
                </a:lnTo>
                <a:close/>
                <a:moveTo>
                  <a:pt x="88" y="152"/>
                </a:moveTo>
                <a:cubicBezTo>
                  <a:pt x="91" y="152"/>
                  <a:pt x="94" y="153"/>
                  <a:pt x="96" y="156"/>
                </a:cubicBezTo>
                <a:cubicBezTo>
                  <a:pt x="116" y="175"/>
                  <a:pt x="116" y="175"/>
                  <a:pt x="116" y="175"/>
                </a:cubicBezTo>
                <a:cubicBezTo>
                  <a:pt x="164" y="128"/>
                  <a:pt x="164" y="128"/>
                  <a:pt x="164" y="128"/>
                </a:cubicBezTo>
                <a:cubicBezTo>
                  <a:pt x="166" y="125"/>
                  <a:pt x="169" y="124"/>
                  <a:pt x="172" y="124"/>
                </a:cubicBezTo>
                <a:cubicBezTo>
                  <a:pt x="179" y="124"/>
                  <a:pt x="184" y="129"/>
                  <a:pt x="184" y="136"/>
                </a:cubicBezTo>
                <a:cubicBezTo>
                  <a:pt x="184" y="139"/>
                  <a:pt x="183" y="142"/>
                  <a:pt x="180" y="144"/>
                </a:cubicBezTo>
                <a:cubicBezTo>
                  <a:pt x="124" y="200"/>
                  <a:pt x="124" y="200"/>
                  <a:pt x="124" y="200"/>
                </a:cubicBezTo>
                <a:cubicBezTo>
                  <a:pt x="122" y="203"/>
                  <a:pt x="119" y="204"/>
                  <a:pt x="116" y="204"/>
                </a:cubicBezTo>
                <a:cubicBezTo>
                  <a:pt x="113" y="204"/>
                  <a:pt x="110" y="203"/>
                  <a:pt x="108" y="200"/>
                </a:cubicBezTo>
                <a:cubicBezTo>
                  <a:pt x="80" y="172"/>
                  <a:pt x="80" y="172"/>
                  <a:pt x="80" y="172"/>
                </a:cubicBezTo>
                <a:cubicBezTo>
                  <a:pt x="77" y="170"/>
                  <a:pt x="76" y="167"/>
                  <a:pt x="76" y="164"/>
                </a:cubicBezTo>
                <a:cubicBezTo>
                  <a:pt x="76" y="157"/>
                  <a:pt x="81" y="152"/>
                  <a:pt x="88" y="152"/>
                </a:cubicBezTo>
                <a:moveTo>
                  <a:pt x="192" y="56"/>
                </a:moveTo>
                <a:cubicBezTo>
                  <a:pt x="185" y="56"/>
                  <a:pt x="180" y="51"/>
                  <a:pt x="180" y="44"/>
                </a:cubicBezTo>
                <a:cubicBezTo>
                  <a:pt x="180" y="12"/>
                  <a:pt x="180" y="12"/>
                  <a:pt x="180" y="12"/>
                </a:cubicBezTo>
                <a:cubicBezTo>
                  <a:pt x="180" y="5"/>
                  <a:pt x="185" y="0"/>
                  <a:pt x="192" y="0"/>
                </a:cubicBezTo>
                <a:cubicBezTo>
                  <a:pt x="199" y="0"/>
                  <a:pt x="204" y="5"/>
                  <a:pt x="204" y="12"/>
                </a:cubicBezTo>
                <a:cubicBezTo>
                  <a:pt x="204" y="44"/>
                  <a:pt x="204" y="44"/>
                  <a:pt x="204" y="44"/>
                </a:cubicBezTo>
                <a:cubicBezTo>
                  <a:pt x="204" y="51"/>
                  <a:pt x="199" y="56"/>
                  <a:pt x="192" y="56"/>
                </a:cubicBezTo>
                <a:moveTo>
                  <a:pt x="64" y="56"/>
                </a:moveTo>
                <a:cubicBezTo>
                  <a:pt x="57" y="56"/>
                  <a:pt x="52" y="51"/>
                  <a:pt x="52" y="44"/>
                </a:cubicBezTo>
                <a:cubicBezTo>
                  <a:pt x="52" y="12"/>
                  <a:pt x="52" y="12"/>
                  <a:pt x="52" y="12"/>
                </a:cubicBezTo>
                <a:cubicBezTo>
                  <a:pt x="52" y="5"/>
                  <a:pt x="57" y="0"/>
                  <a:pt x="64" y="0"/>
                </a:cubicBezTo>
                <a:cubicBezTo>
                  <a:pt x="71" y="0"/>
                  <a:pt x="76" y="5"/>
                  <a:pt x="76" y="12"/>
                </a:cubicBezTo>
                <a:cubicBezTo>
                  <a:pt x="76" y="44"/>
                  <a:pt x="76" y="44"/>
                  <a:pt x="76" y="44"/>
                </a:cubicBezTo>
                <a:cubicBezTo>
                  <a:pt x="76" y="51"/>
                  <a:pt x="71" y="56"/>
                  <a:pt x="64" y="56"/>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Oval 17"/>
          <p:cNvSpPr/>
          <p:nvPr/>
        </p:nvSpPr>
        <p:spPr>
          <a:xfrm>
            <a:off x="2793731" y="2255113"/>
            <a:ext cx="745128" cy="7451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179"/>
          <p:cNvSpPr>
            <a:spLocks noEditPoints="1"/>
          </p:cNvSpPr>
          <p:nvPr/>
        </p:nvSpPr>
        <p:spPr bwMode="auto">
          <a:xfrm>
            <a:off x="2999693" y="2470719"/>
            <a:ext cx="333204" cy="334524"/>
          </a:xfrm>
          <a:custGeom>
            <a:avLst/>
            <a:gdLst/>
            <a:ahLst/>
            <a:cxnLst>
              <a:cxn ang="0">
                <a:pos x="140" y="116"/>
              </a:cxn>
              <a:cxn ang="0">
                <a:pos x="140" y="0"/>
              </a:cxn>
              <a:cxn ang="0">
                <a:pos x="256" y="116"/>
              </a:cxn>
              <a:cxn ang="0">
                <a:pos x="140" y="116"/>
              </a:cxn>
              <a:cxn ang="0">
                <a:pos x="116" y="256"/>
              </a:cxn>
              <a:cxn ang="0">
                <a:pos x="0" y="140"/>
              </a:cxn>
              <a:cxn ang="0">
                <a:pos x="116" y="24"/>
              </a:cxn>
              <a:cxn ang="0">
                <a:pos x="116" y="140"/>
              </a:cxn>
              <a:cxn ang="0">
                <a:pos x="232" y="140"/>
              </a:cxn>
              <a:cxn ang="0">
                <a:pos x="116" y="256"/>
              </a:cxn>
            </a:cxnLst>
            <a:rect l="0" t="0" r="r" b="b"/>
            <a:pathLst>
              <a:path w="256" h="256">
                <a:moveTo>
                  <a:pt x="140" y="116"/>
                </a:moveTo>
                <a:cubicBezTo>
                  <a:pt x="140" y="0"/>
                  <a:pt x="140" y="0"/>
                  <a:pt x="140" y="0"/>
                </a:cubicBezTo>
                <a:cubicBezTo>
                  <a:pt x="204" y="0"/>
                  <a:pt x="256" y="52"/>
                  <a:pt x="256" y="116"/>
                </a:cubicBezTo>
                <a:lnTo>
                  <a:pt x="140" y="116"/>
                </a:lnTo>
                <a:close/>
                <a:moveTo>
                  <a:pt x="116" y="256"/>
                </a:moveTo>
                <a:cubicBezTo>
                  <a:pt x="52" y="256"/>
                  <a:pt x="0" y="204"/>
                  <a:pt x="0" y="140"/>
                </a:cubicBezTo>
                <a:cubicBezTo>
                  <a:pt x="0" y="76"/>
                  <a:pt x="52" y="24"/>
                  <a:pt x="116" y="24"/>
                </a:cubicBezTo>
                <a:cubicBezTo>
                  <a:pt x="116" y="140"/>
                  <a:pt x="116" y="140"/>
                  <a:pt x="116" y="140"/>
                </a:cubicBezTo>
                <a:cubicBezTo>
                  <a:pt x="232" y="140"/>
                  <a:pt x="232" y="140"/>
                  <a:pt x="232" y="140"/>
                </a:cubicBezTo>
                <a:cubicBezTo>
                  <a:pt x="232" y="204"/>
                  <a:pt x="180" y="256"/>
                  <a:pt x="116" y="256"/>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Oval 7"/>
          <p:cNvSpPr/>
          <p:nvPr/>
        </p:nvSpPr>
        <p:spPr>
          <a:xfrm>
            <a:off x="486383" y="2271697"/>
            <a:ext cx="745128" cy="7451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191"/>
          <p:cNvSpPr>
            <a:spLocks/>
          </p:cNvSpPr>
          <p:nvPr/>
        </p:nvSpPr>
        <p:spPr bwMode="auto">
          <a:xfrm>
            <a:off x="692343" y="2482946"/>
            <a:ext cx="333207" cy="322626"/>
          </a:xfrm>
          <a:custGeom>
            <a:avLst/>
            <a:gdLst/>
            <a:ahLst/>
            <a:cxnLst>
              <a:cxn ang="0">
                <a:pos x="256" y="236"/>
              </a:cxn>
              <a:cxn ang="0">
                <a:pos x="256" y="236"/>
              </a:cxn>
              <a:cxn ang="0">
                <a:pos x="244" y="248"/>
              </a:cxn>
              <a:cxn ang="0">
                <a:pos x="12" y="248"/>
              </a:cxn>
              <a:cxn ang="0">
                <a:pos x="0" y="236"/>
              </a:cxn>
              <a:cxn ang="0">
                <a:pos x="0" y="236"/>
              </a:cxn>
              <a:cxn ang="0">
                <a:pos x="0" y="236"/>
              </a:cxn>
              <a:cxn ang="0">
                <a:pos x="32" y="176"/>
              </a:cxn>
              <a:cxn ang="0">
                <a:pos x="69" y="164"/>
              </a:cxn>
              <a:cxn ang="0">
                <a:pos x="100" y="150"/>
              </a:cxn>
              <a:cxn ang="0">
                <a:pos x="100" y="127"/>
              </a:cxn>
              <a:cxn ang="0">
                <a:pos x="88" y="97"/>
              </a:cxn>
              <a:cxn ang="0">
                <a:pos x="80" y="85"/>
              </a:cxn>
              <a:cxn ang="0">
                <a:pos x="84" y="65"/>
              </a:cxn>
              <a:cxn ang="0">
                <a:pos x="82" y="39"/>
              </a:cxn>
              <a:cxn ang="0">
                <a:pos x="128" y="0"/>
              </a:cxn>
              <a:cxn ang="0">
                <a:pos x="175" y="39"/>
              </a:cxn>
              <a:cxn ang="0">
                <a:pos x="172" y="65"/>
              </a:cxn>
              <a:cxn ang="0">
                <a:pos x="176" y="85"/>
              </a:cxn>
              <a:cxn ang="0">
                <a:pos x="168" y="97"/>
              </a:cxn>
              <a:cxn ang="0">
                <a:pos x="156" y="126"/>
              </a:cxn>
              <a:cxn ang="0">
                <a:pos x="156" y="150"/>
              </a:cxn>
              <a:cxn ang="0">
                <a:pos x="187" y="164"/>
              </a:cxn>
              <a:cxn ang="0">
                <a:pos x="224" y="176"/>
              </a:cxn>
              <a:cxn ang="0">
                <a:pos x="256" y="236"/>
              </a:cxn>
            </a:cxnLst>
            <a:rect l="0" t="0" r="r" b="b"/>
            <a:pathLst>
              <a:path w="256" h="248">
                <a:moveTo>
                  <a:pt x="256" y="236"/>
                </a:moveTo>
                <a:cubicBezTo>
                  <a:pt x="256" y="236"/>
                  <a:pt x="256" y="236"/>
                  <a:pt x="256" y="236"/>
                </a:cubicBezTo>
                <a:cubicBezTo>
                  <a:pt x="256" y="243"/>
                  <a:pt x="251" y="248"/>
                  <a:pt x="244" y="248"/>
                </a:cubicBezTo>
                <a:cubicBezTo>
                  <a:pt x="12" y="248"/>
                  <a:pt x="12" y="248"/>
                  <a:pt x="12" y="248"/>
                </a:cubicBezTo>
                <a:cubicBezTo>
                  <a:pt x="5" y="248"/>
                  <a:pt x="0" y="243"/>
                  <a:pt x="0" y="236"/>
                </a:cubicBezTo>
                <a:cubicBezTo>
                  <a:pt x="0" y="236"/>
                  <a:pt x="0" y="236"/>
                  <a:pt x="0" y="236"/>
                </a:cubicBezTo>
                <a:cubicBezTo>
                  <a:pt x="0" y="236"/>
                  <a:pt x="0" y="236"/>
                  <a:pt x="0" y="236"/>
                </a:cubicBezTo>
                <a:cubicBezTo>
                  <a:pt x="0" y="236"/>
                  <a:pt x="0" y="192"/>
                  <a:pt x="32" y="176"/>
                </a:cubicBezTo>
                <a:cubicBezTo>
                  <a:pt x="52" y="166"/>
                  <a:pt x="44" y="174"/>
                  <a:pt x="69" y="164"/>
                </a:cubicBezTo>
                <a:cubicBezTo>
                  <a:pt x="94" y="154"/>
                  <a:pt x="100" y="150"/>
                  <a:pt x="100" y="150"/>
                </a:cubicBezTo>
                <a:cubicBezTo>
                  <a:pt x="100" y="127"/>
                  <a:pt x="100" y="127"/>
                  <a:pt x="100" y="127"/>
                </a:cubicBezTo>
                <a:cubicBezTo>
                  <a:pt x="100" y="127"/>
                  <a:pt x="91" y="119"/>
                  <a:pt x="88" y="97"/>
                </a:cubicBezTo>
                <a:cubicBezTo>
                  <a:pt x="82" y="99"/>
                  <a:pt x="80" y="90"/>
                  <a:pt x="80" y="85"/>
                </a:cubicBezTo>
                <a:cubicBezTo>
                  <a:pt x="80" y="80"/>
                  <a:pt x="77" y="63"/>
                  <a:pt x="84" y="65"/>
                </a:cubicBezTo>
                <a:cubicBezTo>
                  <a:pt x="82" y="54"/>
                  <a:pt x="81" y="44"/>
                  <a:pt x="82" y="39"/>
                </a:cubicBezTo>
                <a:cubicBezTo>
                  <a:pt x="83" y="21"/>
                  <a:pt x="101" y="1"/>
                  <a:pt x="128" y="0"/>
                </a:cubicBezTo>
                <a:cubicBezTo>
                  <a:pt x="160" y="1"/>
                  <a:pt x="173" y="21"/>
                  <a:pt x="175" y="39"/>
                </a:cubicBezTo>
                <a:cubicBezTo>
                  <a:pt x="175" y="44"/>
                  <a:pt x="174" y="54"/>
                  <a:pt x="172" y="65"/>
                </a:cubicBezTo>
                <a:cubicBezTo>
                  <a:pt x="180" y="63"/>
                  <a:pt x="177" y="80"/>
                  <a:pt x="176" y="85"/>
                </a:cubicBezTo>
                <a:cubicBezTo>
                  <a:pt x="176" y="90"/>
                  <a:pt x="174" y="99"/>
                  <a:pt x="168" y="97"/>
                </a:cubicBezTo>
                <a:cubicBezTo>
                  <a:pt x="165" y="119"/>
                  <a:pt x="156" y="126"/>
                  <a:pt x="156" y="126"/>
                </a:cubicBezTo>
                <a:cubicBezTo>
                  <a:pt x="156" y="150"/>
                  <a:pt x="156" y="150"/>
                  <a:pt x="156" y="150"/>
                </a:cubicBezTo>
                <a:cubicBezTo>
                  <a:pt x="156" y="150"/>
                  <a:pt x="162" y="153"/>
                  <a:pt x="187" y="164"/>
                </a:cubicBezTo>
                <a:cubicBezTo>
                  <a:pt x="212" y="174"/>
                  <a:pt x="204" y="166"/>
                  <a:pt x="224" y="176"/>
                </a:cubicBezTo>
                <a:cubicBezTo>
                  <a:pt x="256" y="192"/>
                  <a:pt x="256" y="236"/>
                  <a:pt x="256" y="23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Oval 24"/>
          <p:cNvSpPr/>
          <p:nvPr/>
        </p:nvSpPr>
        <p:spPr>
          <a:xfrm>
            <a:off x="4908777" y="2295602"/>
            <a:ext cx="745128" cy="7451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221"/>
          <p:cNvSpPr>
            <a:spLocks noEditPoints="1"/>
          </p:cNvSpPr>
          <p:nvPr/>
        </p:nvSpPr>
        <p:spPr bwMode="auto">
          <a:xfrm>
            <a:off x="5148939" y="2501563"/>
            <a:ext cx="249903" cy="333203"/>
          </a:xfrm>
          <a:custGeom>
            <a:avLst/>
            <a:gdLst/>
            <a:ahLst/>
            <a:cxnLst>
              <a:cxn ang="0">
                <a:pos x="96" y="256"/>
              </a:cxn>
              <a:cxn ang="0">
                <a:pos x="0" y="96"/>
              </a:cxn>
              <a:cxn ang="0">
                <a:pos x="96" y="0"/>
              </a:cxn>
              <a:cxn ang="0">
                <a:pos x="192" y="96"/>
              </a:cxn>
              <a:cxn ang="0">
                <a:pos x="96" y="256"/>
              </a:cxn>
              <a:cxn ang="0">
                <a:pos x="96" y="32"/>
              </a:cxn>
              <a:cxn ang="0">
                <a:pos x="32" y="96"/>
              </a:cxn>
              <a:cxn ang="0">
                <a:pos x="96" y="160"/>
              </a:cxn>
              <a:cxn ang="0">
                <a:pos x="160" y="96"/>
              </a:cxn>
              <a:cxn ang="0">
                <a:pos x="96" y="32"/>
              </a:cxn>
              <a:cxn ang="0">
                <a:pos x="96" y="128"/>
              </a:cxn>
              <a:cxn ang="0">
                <a:pos x="64" y="96"/>
              </a:cxn>
              <a:cxn ang="0">
                <a:pos x="96" y="64"/>
              </a:cxn>
              <a:cxn ang="0">
                <a:pos x="128" y="96"/>
              </a:cxn>
              <a:cxn ang="0">
                <a:pos x="96" y="128"/>
              </a:cxn>
            </a:cxnLst>
            <a:rect l="0" t="0" r="r" b="b"/>
            <a:pathLst>
              <a:path w="192" h="256">
                <a:moveTo>
                  <a:pt x="96" y="256"/>
                </a:moveTo>
                <a:cubicBezTo>
                  <a:pt x="96" y="256"/>
                  <a:pt x="0" y="149"/>
                  <a:pt x="0" y="96"/>
                </a:cubicBezTo>
                <a:cubicBezTo>
                  <a:pt x="0" y="43"/>
                  <a:pt x="43" y="0"/>
                  <a:pt x="96" y="0"/>
                </a:cubicBezTo>
                <a:cubicBezTo>
                  <a:pt x="149" y="0"/>
                  <a:pt x="192" y="43"/>
                  <a:pt x="192" y="96"/>
                </a:cubicBezTo>
                <a:cubicBezTo>
                  <a:pt x="192" y="149"/>
                  <a:pt x="96" y="256"/>
                  <a:pt x="96" y="256"/>
                </a:cubicBezTo>
                <a:moveTo>
                  <a:pt x="96" y="32"/>
                </a:moveTo>
                <a:cubicBezTo>
                  <a:pt x="61" y="32"/>
                  <a:pt x="32" y="61"/>
                  <a:pt x="32" y="96"/>
                </a:cubicBezTo>
                <a:cubicBezTo>
                  <a:pt x="32" y="131"/>
                  <a:pt x="61" y="160"/>
                  <a:pt x="96" y="160"/>
                </a:cubicBezTo>
                <a:cubicBezTo>
                  <a:pt x="131" y="160"/>
                  <a:pt x="160" y="131"/>
                  <a:pt x="160" y="96"/>
                </a:cubicBezTo>
                <a:cubicBezTo>
                  <a:pt x="160" y="61"/>
                  <a:pt x="131" y="32"/>
                  <a:pt x="96" y="32"/>
                </a:cubicBezTo>
                <a:moveTo>
                  <a:pt x="96" y="128"/>
                </a:moveTo>
                <a:cubicBezTo>
                  <a:pt x="78" y="128"/>
                  <a:pt x="64" y="114"/>
                  <a:pt x="64" y="96"/>
                </a:cubicBezTo>
                <a:cubicBezTo>
                  <a:pt x="64" y="78"/>
                  <a:pt x="78" y="64"/>
                  <a:pt x="96" y="64"/>
                </a:cubicBezTo>
                <a:cubicBezTo>
                  <a:pt x="114" y="64"/>
                  <a:pt x="128" y="78"/>
                  <a:pt x="128" y="96"/>
                </a:cubicBezTo>
                <a:cubicBezTo>
                  <a:pt x="128" y="114"/>
                  <a:pt x="114" y="128"/>
                  <a:pt x="96" y="12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TextBox 55"/>
          <p:cNvSpPr txBox="1"/>
          <p:nvPr/>
        </p:nvSpPr>
        <p:spPr>
          <a:xfrm>
            <a:off x="255205" y="1487107"/>
            <a:ext cx="1207484" cy="738664"/>
          </a:xfrm>
          <a:prstGeom prst="rect">
            <a:avLst/>
          </a:prstGeom>
          <a:noFill/>
        </p:spPr>
        <p:txBody>
          <a:bodyPr wrap="square" lIns="0" tIns="0" rIns="0" bIns="0" rtlCol="0">
            <a:spAutoFit/>
          </a:bodyPr>
          <a:lstStyle/>
          <a:p>
            <a:pPr algn="ctr"/>
            <a:r>
              <a:rPr lang="lt-LT" sz="1200" b="1" dirty="0">
                <a:solidFill>
                  <a:schemeClr val="accent1"/>
                </a:solidFill>
              </a:rPr>
              <a:t>Kvietimas teikti projektų įgyvendinimo planus</a:t>
            </a:r>
            <a:endParaRPr lang="en-US" sz="1200" dirty="0">
              <a:solidFill>
                <a:schemeClr val="accent1"/>
              </a:solidFill>
            </a:endParaRPr>
          </a:p>
        </p:txBody>
      </p:sp>
      <p:sp>
        <p:nvSpPr>
          <p:cNvPr id="57" name="TextBox 56"/>
          <p:cNvSpPr txBox="1"/>
          <p:nvPr/>
        </p:nvSpPr>
        <p:spPr>
          <a:xfrm>
            <a:off x="2484002" y="1946794"/>
            <a:ext cx="1207484" cy="184666"/>
          </a:xfrm>
          <a:prstGeom prst="rect">
            <a:avLst/>
          </a:prstGeom>
          <a:noFill/>
        </p:spPr>
        <p:txBody>
          <a:bodyPr wrap="square" lIns="0" tIns="0" rIns="0" bIns="0" rtlCol="0">
            <a:spAutoFit/>
          </a:bodyPr>
          <a:lstStyle/>
          <a:p>
            <a:pPr algn="ctr"/>
            <a:r>
              <a:rPr lang="en-US" sz="1200" b="1" dirty="0">
                <a:solidFill>
                  <a:schemeClr val="accent2"/>
                </a:solidFill>
              </a:rPr>
              <a:t>Plan</a:t>
            </a:r>
            <a:r>
              <a:rPr lang="lt-LT" sz="1200" b="1" dirty="0">
                <a:solidFill>
                  <a:schemeClr val="accent2"/>
                </a:solidFill>
              </a:rPr>
              <a:t>ų</a:t>
            </a:r>
            <a:r>
              <a:rPr lang="en-US" sz="1200" b="1" dirty="0">
                <a:solidFill>
                  <a:schemeClr val="accent2"/>
                </a:solidFill>
              </a:rPr>
              <a:t> </a:t>
            </a:r>
            <a:r>
              <a:rPr lang="en-US" sz="1200" b="1" dirty="0" err="1">
                <a:solidFill>
                  <a:schemeClr val="accent2"/>
                </a:solidFill>
              </a:rPr>
              <a:t>teikimas</a:t>
            </a:r>
            <a:endParaRPr lang="en-US" sz="1200" b="1" dirty="0">
              <a:solidFill>
                <a:schemeClr val="accent2"/>
              </a:solidFill>
            </a:endParaRPr>
          </a:p>
        </p:txBody>
      </p:sp>
      <p:sp>
        <p:nvSpPr>
          <p:cNvPr id="58" name="TextBox 57"/>
          <p:cNvSpPr txBox="1"/>
          <p:nvPr/>
        </p:nvSpPr>
        <p:spPr>
          <a:xfrm>
            <a:off x="4786529" y="1928272"/>
            <a:ext cx="1207484" cy="184666"/>
          </a:xfrm>
          <a:prstGeom prst="rect">
            <a:avLst/>
          </a:prstGeom>
          <a:noFill/>
        </p:spPr>
        <p:txBody>
          <a:bodyPr wrap="square" lIns="0" tIns="0" rIns="0" bIns="0" rtlCol="0">
            <a:spAutoFit/>
          </a:bodyPr>
          <a:lstStyle/>
          <a:p>
            <a:pPr algn="ctr"/>
            <a:r>
              <a:rPr lang="lt-LT" sz="1200" b="1" dirty="0">
                <a:solidFill>
                  <a:schemeClr val="accent3"/>
                </a:solidFill>
              </a:rPr>
              <a:t>Planų vertinimas</a:t>
            </a:r>
            <a:endParaRPr lang="en-US" sz="1200" b="1" dirty="0">
              <a:solidFill>
                <a:schemeClr val="accent3"/>
              </a:solidFill>
            </a:endParaRPr>
          </a:p>
        </p:txBody>
      </p:sp>
      <p:sp>
        <p:nvSpPr>
          <p:cNvPr id="59" name="TextBox 58"/>
          <p:cNvSpPr txBox="1"/>
          <p:nvPr/>
        </p:nvSpPr>
        <p:spPr>
          <a:xfrm>
            <a:off x="7541880" y="1452549"/>
            <a:ext cx="1207484" cy="738664"/>
          </a:xfrm>
          <a:prstGeom prst="rect">
            <a:avLst/>
          </a:prstGeom>
          <a:noFill/>
        </p:spPr>
        <p:txBody>
          <a:bodyPr wrap="square" lIns="0" tIns="0" rIns="0" bIns="0" rtlCol="0">
            <a:spAutoFit/>
          </a:bodyPr>
          <a:lstStyle/>
          <a:p>
            <a:pPr algn="ctr"/>
            <a:r>
              <a:rPr lang="lt-LT" sz="1200" b="1" dirty="0">
                <a:solidFill>
                  <a:schemeClr val="accent4"/>
                </a:solidFill>
              </a:rPr>
              <a:t>Sprendimo dėl projektų finansavimo priėmimas</a:t>
            </a:r>
            <a:endParaRPr lang="en-US" sz="1200" b="1" dirty="0">
              <a:solidFill>
                <a:schemeClr val="accent4"/>
              </a:solidFill>
            </a:endParaRPr>
          </a:p>
        </p:txBody>
      </p:sp>
    </p:spTree>
    <p:extLst>
      <p:ext uri="{BB962C8B-B14F-4D97-AF65-F5344CB8AC3E}">
        <p14:creationId xmlns:p14="http://schemas.microsoft.com/office/powerpoint/2010/main" val="8027343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45"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ppt_w</p:attrName>
                                            </p:attrNameLst>
                                          </p:cBhvr>
                                          <p:tavLst>
                                            <p:tav tm="0" fmla="#ppt_w*sin(2.5*pi*$)">
                                              <p:val>
                                                <p:fltVal val="0"/>
                                              </p:val>
                                            </p:tav>
                                            <p:tav tm="100000">
                                              <p:val>
                                                <p:fltVal val="1"/>
                                              </p:val>
                                            </p:tav>
                                          </p:tavLst>
                                        </p:anim>
                                        <p:anim calcmode="lin" valueType="num">
                                          <p:cBhvr>
                                            <p:cTn id="19" dur="1000" fill="hold"/>
                                            <p:tgtEl>
                                              <p:spTgt spid="44"/>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500" fill="hold"/>
                                            <p:tgtEl>
                                              <p:spTgt spid="56"/>
                                            </p:tgtEl>
                                            <p:attrNameLst>
                                              <p:attrName>ppt_w</p:attrName>
                                            </p:attrNameLst>
                                          </p:cBhvr>
                                          <p:tavLst>
                                            <p:tav tm="0">
                                              <p:val>
                                                <p:fltVal val="0"/>
                                              </p:val>
                                            </p:tav>
                                            <p:tav tm="100000">
                                              <p:val>
                                                <p:strVal val="#ppt_w"/>
                                              </p:val>
                                            </p:tav>
                                          </p:tavLst>
                                        </p:anim>
                                        <p:anim calcmode="lin" valueType="num">
                                          <p:cBhvr>
                                            <p:cTn id="24" dur="500" fill="hold"/>
                                            <p:tgtEl>
                                              <p:spTgt spid="56"/>
                                            </p:tgtEl>
                                            <p:attrNameLst>
                                              <p:attrName>ppt_h</p:attrName>
                                            </p:attrNameLst>
                                          </p:cBhvr>
                                          <p:tavLst>
                                            <p:tav tm="0">
                                              <p:val>
                                                <p:fltVal val="0"/>
                                              </p:val>
                                            </p:tav>
                                            <p:tav tm="100000">
                                              <p:val>
                                                <p:strVal val="#ppt_h"/>
                                              </p:val>
                                            </p:tav>
                                          </p:tavLst>
                                        </p:anim>
                                        <p:animEffect transition="in" filter="fade">
                                          <p:cBhvr>
                                            <p:cTn id="25" dur="500"/>
                                            <p:tgtEl>
                                              <p:spTgt spid="56"/>
                                            </p:tgtEl>
                                          </p:cBhvr>
                                        </p:animEffect>
                                      </p:childTnLst>
                                    </p:cTn>
                                  </p:par>
                                  <p:par>
                                    <p:cTn id="26" presetID="2" presetClass="entr" presetSubtype="4" accel="40000" fill="hold" grpId="0" nodeType="withEffect" p14:presetBounceEnd="20000">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14:bounceEnd="20000">
                                          <p:cBhvr additive="base">
                                            <p:cTn id="28" dur="500" fill="hold"/>
                                            <p:tgtEl>
                                              <p:spTgt spid="13"/>
                                            </p:tgtEl>
                                            <p:attrNameLst>
                                              <p:attrName>ppt_x</p:attrName>
                                            </p:attrNameLst>
                                          </p:cBhvr>
                                          <p:tavLst>
                                            <p:tav tm="0">
                                              <p:val>
                                                <p:strVal val="#ppt_x"/>
                                              </p:val>
                                            </p:tav>
                                            <p:tav tm="100000">
                                              <p:val>
                                                <p:strVal val="#ppt_x"/>
                                              </p:val>
                                            </p:tav>
                                          </p:tavLst>
                                        </p:anim>
                                        <p:anim calcmode="lin" valueType="num" p14:bounceEnd="20000">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par>
                              <p:cTn id="36" fill="hold">
                                <p:stCondLst>
                                  <p:cond delay="3000"/>
                                </p:stCondLst>
                                <p:childTnLst>
                                  <p:par>
                                    <p:cTn id="37" presetID="45" presetClass="entr" presetSubtype="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ppt_w</p:attrName>
                                            </p:attrNameLst>
                                          </p:cBhvr>
                                          <p:tavLst>
                                            <p:tav tm="0" fmla="#ppt_w*sin(2.5*pi*$)">
                                              <p:val>
                                                <p:fltVal val="0"/>
                                              </p:val>
                                            </p:tav>
                                            <p:tav tm="100000">
                                              <p:val>
                                                <p:fltVal val="1"/>
                                              </p:val>
                                            </p:tav>
                                          </p:tavLst>
                                        </p:anim>
                                        <p:anim calcmode="lin" valueType="num">
                                          <p:cBhvr>
                                            <p:cTn id="41" dur="1000" fill="hold"/>
                                            <p:tgtEl>
                                              <p:spTgt spid="43"/>
                                            </p:tgtEl>
                                            <p:attrNameLst>
                                              <p:attrName>ppt_h</p:attrName>
                                            </p:attrNameLst>
                                          </p:cBhvr>
                                          <p:tavLst>
                                            <p:tav tm="0">
                                              <p:val>
                                                <p:strVal val="#ppt_h"/>
                                              </p:val>
                                            </p:tav>
                                            <p:tav tm="100000">
                                              <p:val>
                                                <p:strVal val="#ppt_h"/>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2" presetClass="entr" presetSubtype="4" accel="40000" fill="hold" grpId="0" nodeType="withEffect" p14:presetBounceEnd="20000">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14:bounceEnd="20000">
                                          <p:cBhvr additive="base">
                                            <p:cTn id="50" dur="500" fill="hold"/>
                                            <p:tgtEl>
                                              <p:spTgt spid="21"/>
                                            </p:tgtEl>
                                            <p:attrNameLst>
                                              <p:attrName>ppt_x</p:attrName>
                                            </p:attrNameLst>
                                          </p:cBhvr>
                                          <p:tavLst>
                                            <p:tav tm="0">
                                              <p:val>
                                                <p:strVal val="#ppt_x"/>
                                              </p:val>
                                            </p:tav>
                                            <p:tav tm="100000">
                                              <p:val>
                                                <p:strVal val="#ppt_x"/>
                                              </p:val>
                                            </p:tav>
                                          </p:tavLst>
                                        </p:anim>
                                        <p:anim calcmode="lin" valueType="num" p14:bounceEnd="20000">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par>
                              <p:cTn id="58" fill="hold">
                                <p:stCondLst>
                                  <p:cond delay="5000"/>
                                </p:stCondLst>
                                <p:childTnLst>
                                  <p:par>
                                    <p:cTn id="59" presetID="45" presetClass="entr" presetSubtype="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ppt_w</p:attrName>
                                            </p:attrNameLst>
                                          </p:cBhvr>
                                          <p:tavLst>
                                            <p:tav tm="0" fmla="#ppt_w*sin(2.5*pi*$)">
                                              <p:val>
                                                <p:fltVal val="0"/>
                                              </p:val>
                                            </p:tav>
                                            <p:tav tm="100000">
                                              <p:val>
                                                <p:fltVal val="1"/>
                                              </p:val>
                                            </p:tav>
                                          </p:tavLst>
                                        </p:anim>
                                        <p:anim calcmode="lin" valueType="num">
                                          <p:cBhvr>
                                            <p:cTn id="63" dur="1000" fill="hold"/>
                                            <p:tgtEl>
                                              <p:spTgt spid="45"/>
                                            </p:tgtEl>
                                            <p:attrNameLst>
                                              <p:attrName>ppt_h</p:attrName>
                                            </p:attrNameLst>
                                          </p:cBhvr>
                                          <p:tavLst>
                                            <p:tav tm="0">
                                              <p:val>
                                                <p:strVal val="#ppt_h"/>
                                              </p:val>
                                            </p:tav>
                                            <p:tav tm="100000">
                                              <p:val>
                                                <p:strVal val="#ppt_h"/>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par>
                                    <p:cTn id="70" presetID="2" presetClass="entr" presetSubtype="4" accel="40000" fill="hold" grpId="0" nodeType="withEffect" p14:presetBounceEnd="20000">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14:bounceEnd="20000">
                                          <p:cBhvr additive="base">
                                            <p:cTn id="72" dur="500" fill="hold"/>
                                            <p:tgtEl>
                                              <p:spTgt spid="28"/>
                                            </p:tgtEl>
                                            <p:attrNameLst>
                                              <p:attrName>ppt_x</p:attrName>
                                            </p:attrNameLst>
                                          </p:cBhvr>
                                          <p:tavLst>
                                            <p:tav tm="0">
                                              <p:val>
                                                <p:strVal val="#ppt_x"/>
                                              </p:val>
                                            </p:tav>
                                            <p:tav tm="100000">
                                              <p:val>
                                                <p:strVal val="#ppt_x"/>
                                              </p:val>
                                            </p:tav>
                                          </p:tavLst>
                                        </p:anim>
                                        <p:anim calcmode="lin" valueType="num" p14:bounceEnd="20000">
                                          <p:cBhvr additive="base">
                                            <p:cTn id="73" dur="500" fill="hold"/>
                                            <p:tgtEl>
                                              <p:spTgt spid="28"/>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p:cTn id="77" dur="500" fill="hold"/>
                                            <p:tgtEl>
                                              <p:spTgt spid="32"/>
                                            </p:tgtEl>
                                            <p:attrNameLst>
                                              <p:attrName>ppt_w</p:attrName>
                                            </p:attrNameLst>
                                          </p:cBhvr>
                                          <p:tavLst>
                                            <p:tav tm="0">
                                              <p:val>
                                                <p:fltVal val="0"/>
                                              </p:val>
                                            </p:tav>
                                            <p:tav tm="100000">
                                              <p:val>
                                                <p:strVal val="#ppt_w"/>
                                              </p:val>
                                            </p:tav>
                                          </p:tavLst>
                                        </p:anim>
                                        <p:anim calcmode="lin" valueType="num">
                                          <p:cBhvr>
                                            <p:cTn id="78" dur="500" fill="hold"/>
                                            <p:tgtEl>
                                              <p:spTgt spid="32"/>
                                            </p:tgtEl>
                                            <p:attrNameLst>
                                              <p:attrName>ppt_h</p:attrName>
                                            </p:attrNameLst>
                                          </p:cBhvr>
                                          <p:tavLst>
                                            <p:tav tm="0">
                                              <p:val>
                                                <p:fltVal val="0"/>
                                              </p:val>
                                            </p:tav>
                                            <p:tav tm="100000">
                                              <p:val>
                                                <p:strVal val="#ppt_h"/>
                                              </p:val>
                                            </p:tav>
                                          </p:tavLst>
                                        </p:anim>
                                        <p:animEffect transition="in" filter="fade">
                                          <p:cBhvr>
                                            <p:cTn id="79" dur="500"/>
                                            <p:tgtEl>
                                              <p:spTgt spid="32"/>
                                            </p:tgtEl>
                                          </p:cBhvr>
                                        </p:animEffect>
                                      </p:childTnLst>
                                    </p:cTn>
                                  </p:par>
                                </p:childTnLst>
                              </p:cTn>
                            </p:par>
                            <p:par>
                              <p:cTn id="80" fill="hold">
                                <p:stCondLst>
                                  <p:cond delay="7000"/>
                                </p:stCondLst>
                                <p:childTnLst>
                                  <p:par>
                                    <p:cTn id="81" presetID="45" presetClass="entr" presetSubtype="0"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1000"/>
                                            <p:tgtEl>
                                              <p:spTgt spid="42"/>
                                            </p:tgtEl>
                                          </p:cBhvr>
                                        </p:animEffect>
                                        <p:anim calcmode="lin" valueType="num">
                                          <p:cBhvr>
                                            <p:cTn id="84" dur="1000" fill="hold"/>
                                            <p:tgtEl>
                                              <p:spTgt spid="42"/>
                                            </p:tgtEl>
                                            <p:attrNameLst>
                                              <p:attrName>ppt_w</p:attrName>
                                            </p:attrNameLst>
                                          </p:cBhvr>
                                          <p:tavLst>
                                            <p:tav tm="0" fmla="#ppt_w*sin(2.5*pi*$)">
                                              <p:val>
                                                <p:fltVal val="0"/>
                                              </p:val>
                                            </p:tav>
                                            <p:tav tm="100000">
                                              <p:val>
                                                <p:fltVal val="1"/>
                                              </p:val>
                                            </p:tav>
                                          </p:tavLst>
                                        </p:anim>
                                        <p:anim calcmode="lin" valueType="num">
                                          <p:cBhvr>
                                            <p:cTn id="85" dur="1000" fill="hold"/>
                                            <p:tgtEl>
                                              <p:spTgt spid="42"/>
                                            </p:tgtEl>
                                            <p:attrNameLst>
                                              <p:attrName>ppt_h</p:attrName>
                                            </p:attrNameLst>
                                          </p:cBhvr>
                                          <p:tavLst>
                                            <p:tav tm="0">
                                              <p:val>
                                                <p:strVal val="#ppt_h"/>
                                              </p:val>
                                            </p:tav>
                                            <p:tav tm="100000">
                                              <p:val>
                                                <p:strVal val="#ppt_h"/>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 calcmode="lin" valueType="num">
                                          <p:cBhvr>
                                            <p:cTn id="89" dur="500" fill="hold"/>
                                            <p:tgtEl>
                                              <p:spTgt spid="59"/>
                                            </p:tgtEl>
                                            <p:attrNameLst>
                                              <p:attrName>ppt_w</p:attrName>
                                            </p:attrNameLst>
                                          </p:cBhvr>
                                          <p:tavLst>
                                            <p:tav tm="0">
                                              <p:val>
                                                <p:fltVal val="0"/>
                                              </p:val>
                                            </p:tav>
                                            <p:tav tm="100000">
                                              <p:val>
                                                <p:strVal val="#ppt_w"/>
                                              </p:val>
                                            </p:tav>
                                          </p:tavLst>
                                        </p:anim>
                                        <p:anim calcmode="lin" valueType="num">
                                          <p:cBhvr>
                                            <p:cTn id="90" dur="500" fill="hold"/>
                                            <p:tgtEl>
                                              <p:spTgt spid="59"/>
                                            </p:tgtEl>
                                            <p:attrNameLst>
                                              <p:attrName>ppt_h</p:attrName>
                                            </p:attrNameLst>
                                          </p:cBhvr>
                                          <p:tavLst>
                                            <p:tav tm="0">
                                              <p:val>
                                                <p:fltVal val="0"/>
                                              </p:val>
                                            </p:tav>
                                            <p:tav tm="100000">
                                              <p:val>
                                                <p:strVal val="#ppt_h"/>
                                              </p:val>
                                            </p:tav>
                                          </p:tavLst>
                                        </p:anim>
                                        <p:animEffect transition="in" filter="fade">
                                          <p:cBhvr>
                                            <p:cTn id="91" dur="500"/>
                                            <p:tgtEl>
                                              <p:spTgt spid="59"/>
                                            </p:tgtEl>
                                          </p:cBhvr>
                                        </p:animEffect>
                                      </p:childTnLst>
                                    </p:cTn>
                                  </p:par>
                                  <p:par>
                                    <p:cTn id="92" presetID="2" presetClass="entr" presetSubtype="4" accel="40000" fill="hold" grpId="0" nodeType="withEffect" p14:presetBounceEnd="20000">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14:bounceEnd="20000">
                                          <p:cBhvr additive="base">
                                            <p:cTn id="94" dur="500" fill="hold"/>
                                            <p:tgtEl>
                                              <p:spTgt spid="35"/>
                                            </p:tgtEl>
                                            <p:attrNameLst>
                                              <p:attrName>ppt_x</p:attrName>
                                            </p:attrNameLst>
                                          </p:cBhvr>
                                          <p:tavLst>
                                            <p:tav tm="0">
                                              <p:val>
                                                <p:strVal val="#ppt_x"/>
                                              </p:val>
                                            </p:tav>
                                            <p:tav tm="100000">
                                              <p:val>
                                                <p:strVal val="#ppt_x"/>
                                              </p:val>
                                            </p:tav>
                                          </p:tavLst>
                                        </p:anim>
                                        <p:anim calcmode="lin" valueType="num" p14:bounceEnd="20000">
                                          <p:cBhvr additive="base">
                                            <p:cTn id="9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21" grpId="0"/>
          <p:bldP spid="28" grpId="0"/>
          <p:bldP spid="35" grpId="0"/>
          <p:bldP spid="32" grpId="0" animBg="1"/>
          <p:bldP spid="42" grpId="0" animBg="1"/>
          <p:bldP spid="18" grpId="0" animBg="1"/>
          <p:bldP spid="43" grpId="0" animBg="1"/>
          <p:bldP spid="8" grpId="0" animBg="1"/>
          <p:bldP spid="44" grpId="0" animBg="1"/>
          <p:bldP spid="25" grpId="0" animBg="1"/>
          <p:bldP spid="45" grpId="0" animBg="1"/>
          <p:bldP spid="56" grpId="0"/>
          <p:bldP spid="57" grpId="0"/>
          <p:bldP spid="58" grpId="0"/>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45"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ppt_w</p:attrName>
                                            </p:attrNameLst>
                                          </p:cBhvr>
                                          <p:tavLst>
                                            <p:tav tm="0" fmla="#ppt_w*sin(2.5*pi*$)">
                                              <p:val>
                                                <p:fltVal val="0"/>
                                              </p:val>
                                            </p:tav>
                                            <p:tav tm="100000">
                                              <p:val>
                                                <p:fltVal val="1"/>
                                              </p:val>
                                            </p:tav>
                                          </p:tavLst>
                                        </p:anim>
                                        <p:anim calcmode="lin" valueType="num">
                                          <p:cBhvr>
                                            <p:cTn id="19" dur="1000" fill="hold"/>
                                            <p:tgtEl>
                                              <p:spTgt spid="44"/>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500" fill="hold"/>
                                            <p:tgtEl>
                                              <p:spTgt spid="56"/>
                                            </p:tgtEl>
                                            <p:attrNameLst>
                                              <p:attrName>ppt_w</p:attrName>
                                            </p:attrNameLst>
                                          </p:cBhvr>
                                          <p:tavLst>
                                            <p:tav tm="0">
                                              <p:val>
                                                <p:fltVal val="0"/>
                                              </p:val>
                                            </p:tav>
                                            <p:tav tm="100000">
                                              <p:val>
                                                <p:strVal val="#ppt_w"/>
                                              </p:val>
                                            </p:tav>
                                          </p:tavLst>
                                        </p:anim>
                                        <p:anim calcmode="lin" valueType="num">
                                          <p:cBhvr>
                                            <p:cTn id="24" dur="500" fill="hold"/>
                                            <p:tgtEl>
                                              <p:spTgt spid="56"/>
                                            </p:tgtEl>
                                            <p:attrNameLst>
                                              <p:attrName>ppt_h</p:attrName>
                                            </p:attrNameLst>
                                          </p:cBhvr>
                                          <p:tavLst>
                                            <p:tav tm="0">
                                              <p:val>
                                                <p:fltVal val="0"/>
                                              </p:val>
                                            </p:tav>
                                            <p:tav tm="100000">
                                              <p:val>
                                                <p:strVal val="#ppt_h"/>
                                              </p:val>
                                            </p:tav>
                                          </p:tavLst>
                                        </p:anim>
                                        <p:animEffect transition="in" filter="fade">
                                          <p:cBhvr>
                                            <p:cTn id="25" dur="500"/>
                                            <p:tgtEl>
                                              <p:spTgt spid="56"/>
                                            </p:tgtEl>
                                          </p:cBhvr>
                                        </p:animEffect>
                                      </p:childTnLst>
                                    </p:cTn>
                                  </p:par>
                                  <p:par>
                                    <p:cTn id="26" presetID="2" presetClass="entr" presetSubtype="4" accel="4000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par>
                              <p:cTn id="36" fill="hold">
                                <p:stCondLst>
                                  <p:cond delay="3000"/>
                                </p:stCondLst>
                                <p:childTnLst>
                                  <p:par>
                                    <p:cTn id="37" presetID="45" presetClass="entr" presetSubtype="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ppt_w</p:attrName>
                                            </p:attrNameLst>
                                          </p:cBhvr>
                                          <p:tavLst>
                                            <p:tav tm="0" fmla="#ppt_w*sin(2.5*pi*$)">
                                              <p:val>
                                                <p:fltVal val="0"/>
                                              </p:val>
                                            </p:tav>
                                            <p:tav tm="100000">
                                              <p:val>
                                                <p:fltVal val="1"/>
                                              </p:val>
                                            </p:tav>
                                          </p:tavLst>
                                        </p:anim>
                                        <p:anim calcmode="lin" valueType="num">
                                          <p:cBhvr>
                                            <p:cTn id="41" dur="1000" fill="hold"/>
                                            <p:tgtEl>
                                              <p:spTgt spid="43"/>
                                            </p:tgtEl>
                                            <p:attrNameLst>
                                              <p:attrName>ppt_h</p:attrName>
                                            </p:attrNameLst>
                                          </p:cBhvr>
                                          <p:tavLst>
                                            <p:tav tm="0">
                                              <p:val>
                                                <p:strVal val="#ppt_h"/>
                                              </p:val>
                                            </p:tav>
                                            <p:tav tm="100000">
                                              <p:val>
                                                <p:strVal val="#ppt_h"/>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2" presetClass="entr" presetSubtype="4" accel="4000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par>
                              <p:cTn id="58" fill="hold">
                                <p:stCondLst>
                                  <p:cond delay="5000"/>
                                </p:stCondLst>
                                <p:childTnLst>
                                  <p:par>
                                    <p:cTn id="59" presetID="45" presetClass="entr" presetSubtype="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ppt_w</p:attrName>
                                            </p:attrNameLst>
                                          </p:cBhvr>
                                          <p:tavLst>
                                            <p:tav tm="0" fmla="#ppt_w*sin(2.5*pi*$)">
                                              <p:val>
                                                <p:fltVal val="0"/>
                                              </p:val>
                                            </p:tav>
                                            <p:tav tm="100000">
                                              <p:val>
                                                <p:fltVal val="1"/>
                                              </p:val>
                                            </p:tav>
                                          </p:tavLst>
                                        </p:anim>
                                        <p:anim calcmode="lin" valueType="num">
                                          <p:cBhvr>
                                            <p:cTn id="63" dur="1000" fill="hold"/>
                                            <p:tgtEl>
                                              <p:spTgt spid="45"/>
                                            </p:tgtEl>
                                            <p:attrNameLst>
                                              <p:attrName>ppt_h</p:attrName>
                                            </p:attrNameLst>
                                          </p:cBhvr>
                                          <p:tavLst>
                                            <p:tav tm="0">
                                              <p:val>
                                                <p:strVal val="#ppt_h"/>
                                              </p:val>
                                            </p:tav>
                                            <p:tav tm="100000">
                                              <p:val>
                                                <p:strVal val="#ppt_h"/>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par>
                                    <p:cTn id="70" presetID="2" presetClass="entr" presetSubtype="4" accel="4000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p:cTn id="77" dur="500" fill="hold"/>
                                            <p:tgtEl>
                                              <p:spTgt spid="32"/>
                                            </p:tgtEl>
                                            <p:attrNameLst>
                                              <p:attrName>ppt_w</p:attrName>
                                            </p:attrNameLst>
                                          </p:cBhvr>
                                          <p:tavLst>
                                            <p:tav tm="0">
                                              <p:val>
                                                <p:fltVal val="0"/>
                                              </p:val>
                                            </p:tav>
                                            <p:tav tm="100000">
                                              <p:val>
                                                <p:strVal val="#ppt_w"/>
                                              </p:val>
                                            </p:tav>
                                          </p:tavLst>
                                        </p:anim>
                                        <p:anim calcmode="lin" valueType="num">
                                          <p:cBhvr>
                                            <p:cTn id="78" dur="500" fill="hold"/>
                                            <p:tgtEl>
                                              <p:spTgt spid="32"/>
                                            </p:tgtEl>
                                            <p:attrNameLst>
                                              <p:attrName>ppt_h</p:attrName>
                                            </p:attrNameLst>
                                          </p:cBhvr>
                                          <p:tavLst>
                                            <p:tav tm="0">
                                              <p:val>
                                                <p:fltVal val="0"/>
                                              </p:val>
                                            </p:tav>
                                            <p:tav tm="100000">
                                              <p:val>
                                                <p:strVal val="#ppt_h"/>
                                              </p:val>
                                            </p:tav>
                                          </p:tavLst>
                                        </p:anim>
                                        <p:animEffect transition="in" filter="fade">
                                          <p:cBhvr>
                                            <p:cTn id="79" dur="500"/>
                                            <p:tgtEl>
                                              <p:spTgt spid="32"/>
                                            </p:tgtEl>
                                          </p:cBhvr>
                                        </p:animEffect>
                                      </p:childTnLst>
                                    </p:cTn>
                                  </p:par>
                                </p:childTnLst>
                              </p:cTn>
                            </p:par>
                            <p:par>
                              <p:cTn id="80" fill="hold">
                                <p:stCondLst>
                                  <p:cond delay="7000"/>
                                </p:stCondLst>
                                <p:childTnLst>
                                  <p:par>
                                    <p:cTn id="81" presetID="45" presetClass="entr" presetSubtype="0"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1000"/>
                                            <p:tgtEl>
                                              <p:spTgt spid="42"/>
                                            </p:tgtEl>
                                          </p:cBhvr>
                                        </p:animEffect>
                                        <p:anim calcmode="lin" valueType="num">
                                          <p:cBhvr>
                                            <p:cTn id="84" dur="1000" fill="hold"/>
                                            <p:tgtEl>
                                              <p:spTgt spid="42"/>
                                            </p:tgtEl>
                                            <p:attrNameLst>
                                              <p:attrName>ppt_w</p:attrName>
                                            </p:attrNameLst>
                                          </p:cBhvr>
                                          <p:tavLst>
                                            <p:tav tm="0" fmla="#ppt_w*sin(2.5*pi*$)">
                                              <p:val>
                                                <p:fltVal val="0"/>
                                              </p:val>
                                            </p:tav>
                                            <p:tav tm="100000">
                                              <p:val>
                                                <p:fltVal val="1"/>
                                              </p:val>
                                            </p:tav>
                                          </p:tavLst>
                                        </p:anim>
                                        <p:anim calcmode="lin" valueType="num">
                                          <p:cBhvr>
                                            <p:cTn id="85" dur="1000" fill="hold"/>
                                            <p:tgtEl>
                                              <p:spTgt spid="42"/>
                                            </p:tgtEl>
                                            <p:attrNameLst>
                                              <p:attrName>ppt_h</p:attrName>
                                            </p:attrNameLst>
                                          </p:cBhvr>
                                          <p:tavLst>
                                            <p:tav tm="0">
                                              <p:val>
                                                <p:strVal val="#ppt_h"/>
                                              </p:val>
                                            </p:tav>
                                            <p:tav tm="100000">
                                              <p:val>
                                                <p:strVal val="#ppt_h"/>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 calcmode="lin" valueType="num">
                                          <p:cBhvr>
                                            <p:cTn id="89" dur="500" fill="hold"/>
                                            <p:tgtEl>
                                              <p:spTgt spid="59"/>
                                            </p:tgtEl>
                                            <p:attrNameLst>
                                              <p:attrName>ppt_w</p:attrName>
                                            </p:attrNameLst>
                                          </p:cBhvr>
                                          <p:tavLst>
                                            <p:tav tm="0">
                                              <p:val>
                                                <p:fltVal val="0"/>
                                              </p:val>
                                            </p:tav>
                                            <p:tav tm="100000">
                                              <p:val>
                                                <p:strVal val="#ppt_w"/>
                                              </p:val>
                                            </p:tav>
                                          </p:tavLst>
                                        </p:anim>
                                        <p:anim calcmode="lin" valueType="num">
                                          <p:cBhvr>
                                            <p:cTn id="90" dur="500" fill="hold"/>
                                            <p:tgtEl>
                                              <p:spTgt spid="59"/>
                                            </p:tgtEl>
                                            <p:attrNameLst>
                                              <p:attrName>ppt_h</p:attrName>
                                            </p:attrNameLst>
                                          </p:cBhvr>
                                          <p:tavLst>
                                            <p:tav tm="0">
                                              <p:val>
                                                <p:fltVal val="0"/>
                                              </p:val>
                                            </p:tav>
                                            <p:tav tm="100000">
                                              <p:val>
                                                <p:strVal val="#ppt_h"/>
                                              </p:val>
                                            </p:tav>
                                          </p:tavLst>
                                        </p:anim>
                                        <p:animEffect transition="in" filter="fade">
                                          <p:cBhvr>
                                            <p:cTn id="91" dur="500"/>
                                            <p:tgtEl>
                                              <p:spTgt spid="59"/>
                                            </p:tgtEl>
                                          </p:cBhvr>
                                        </p:animEffect>
                                      </p:childTnLst>
                                    </p:cTn>
                                  </p:par>
                                  <p:par>
                                    <p:cTn id="92" presetID="2" presetClass="entr" presetSubtype="4" accel="4000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additive="base">
                                            <p:cTn id="94" dur="500" fill="hold"/>
                                            <p:tgtEl>
                                              <p:spTgt spid="35"/>
                                            </p:tgtEl>
                                            <p:attrNameLst>
                                              <p:attrName>ppt_x</p:attrName>
                                            </p:attrNameLst>
                                          </p:cBhvr>
                                          <p:tavLst>
                                            <p:tav tm="0">
                                              <p:val>
                                                <p:strVal val="#ppt_x"/>
                                              </p:val>
                                            </p:tav>
                                            <p:tav tm="100000">
                                              <p:val>
                                                <p:strVal val="#ppt_x"/>
                                              </p:val>
                                            </p:tav>
                                          </p:tavLst>
                                        </p:anim>
                                        <p:anim calcmode="lin" valueType="num">
                                          <p:cBhvr additive="base">
                                            <p:cTn id="9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21" grpId="0"/>
          <p:bldP spid="28" grpId="0"/>
          <p:bldP spid="35" grpId="0"/>
          <p:bldP spid="32" grpId="0" animBg="1"/>
          <p:bldP spid="42" grpId="0" animBg="1"/>
          <p:bldP spid="18" grpId="0" animBg="1"/>
          <p:bldP spid="43" grpId="0" animBg="1"/>
          <p:bldP spid="8" grpId="0" animBg="1"/>
          <p:bldP spid="44" grpId="0" animBg="1"/>
          <p:bldP spid="25" grpId="0" animBg="1"/>
          <p:bldP spid="45" grpId="0" animBg="1"/>
          <p:bldP spid="56" grpId="0"/>
          <p:bldP spid="57" grpId="0"/>
          <p:bldP spid="58" grpId="0"/>
          <p:bldP spid="5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t-LT" b="1" dirty="0">
                <a:solidFill>
                  <a:schemeClr val="tx1"/>
                </a:solidFill>
              </a:rPr>
              <a:t>2021-2027 m. projekto sutartys ir susitarimai</a:t>
            </a:r>
            <a:endParaRPr lang="en-US" b="1" dirty="0">
              <a:solidFill>
                <a:schemeClr val="tx1"/>
              </a:solidFill>
            </a:endParaRPr>
          </a:p>
        </p:txBody>
      </p:sp>
      <p:sp>
        <p:nvSpPr>
          <p:cNvPr id="42" name="Rounded Rectangle 41"/>
          <p:cNvSpPr/>
          <p:nvPr/>
        </p:nvSpPr>
        <p:spPr>
          <a:xfrm>
            <a:off x="5314950" y="3561287"/>
            <a:ext cx="3028950" cy="1009650"/>
          </a:xfrm>
          <a:prstGeom prst="roundRect">
            <a:avLst>
              <a:gd name="adj" fmla="val 6734"/>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897853" y="2836424"/>
            <a:ext cx="3028950" cy="1009650"/>
          </a:xfrm>
          <a:prstGeom prst="roundRect">
            <a:avLst>
              <a:gd name="adj" fmla="val 6734"/>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172075" y="1247775"/>
            <a:ext cx="3028950" cy="1009650"/>
          </a:xfrm>
          <a:prstGeom prst="roundRect">
            <a:avLst>
              <a:gd name="adj" fmla="val 6734"/>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5810250" y="2331599"/>
            <a:ext cx="3028950" cy="1009650"/>
          </a:xfrm>
          <a:prstGeom prst="roundRect">
            <a:avLst>
              <a:gd name="adj" fmla="val 6734"/>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58826" y="1219722"/>
            <a:ext cx="3028950" cy="1009650"/>
          </a:xfrm>
          <a:prstGeom prst="roundRect">
            <a:avLst>
              <a:gd name="adj" fmla="val 673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63619" y="2227419"/>
            <a:ext cx="1217952" cy="121801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lt-LT" sz="1400" b="1" dirty="0"/>
              <a:t>Bendros vertybės</a:t>
            </a:r>
            <a:endParaRPr lang="en-US" sz="1400" b="1" dirty="0"/>
          </a:p>
        </p:txBody>
      </p:sp>
      <p:sp>
        <p:nvSpPr>
          <p:cNvPr id="49" name="Teardrop 48"/>
          <p:cNvSpPr/>
          <p:nvPr/>
        </p:nvSpPr>
        <p:spPr>
          <a:xfrm rot="2700000">
            <a:off x="3286085" y="1644548"/>
            <a:ext cx="814634" cy="81467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dirty="0"/>
          </a:p>
        </p:txBody>
      </p:sp>
      <p:sp>
        <p:nvSpPr>
          <p:cNvPr id="50" name="Freeform 6"/>
          <p:cNvSpPr>
            <a:spLocks/>
          </p:cNvSpPr>
          <p:nvPr/>
        </p:nvSpPr>
        <p:spPr bwMode="auto">
          <a:xfrm>
            <a:off x="3640006" y="1840074"/>
            <a:ext cx="245455" cy="387345"/>
          </a:xfrm>
          <a:custGeom>
            <a:avLst/>
            <a:gdLst/>
            <a:ahLst/>
            <a:cxnLst>
              <a:cxn ang="0">
                <a:pos x="168" y="17"/>
              </a:cxn>
              <a:cxn ang="0">
                <a:pos x="183" y="37"/>
              </a:cxn>
              <a:cxn ang="0">
                <a:pos x="202" y="46"/>
              </a:cxn>
              <a:cxn ang="0">
                <a:pos x="238" y="66"/>
              </a:cxn>
              <a:cxn ang="0">
                <a:pos x="266" y="94"/>
              </a:cxn>
              <a:cxn ang="0">
                <a:pos x="286" y="129"/>
              </a:cxn>
              <a:cxn ang="0">
                <a:pos x="299" y="173"/>
              </a:cxn>
              <a:cxn ang="0">
                <a:pos x="300" y="220"/>
              </a:cxn>
              <a:cxn ang="0">
                <a:pos x="291" y="265"/>
              </a:cxn>
              <a:cxn ang="0">
                <a:pos x="272" y="330"/>
              </a:cxn>
              <a:cxn ang="0">
                <a:pos x="261" y="382"/>
              </a:cxn>
              <a:cxn ang="0">
                <a:pos x="270" y="393"/>
              </a:cxn>
              <a:cxn ang="0">
                <a:pos x="278" y="401"/>
              </a:cxn>
              <a:cxn ang="0">
                <a:pos x="283" y="410"/>
              </a:cxn>
              <a:cxn ang="0">
                <a:pos x="292" y="417"/>
              </a:cxn>
              <a:cxn ang="0">
                <a:pos x="41" y="475"/>
              </a:cxn>
              <a:cxn ang="0">
                <a:pos x="44" y="414"/>
              </a:cxn>
              <a:cxn ang="0">
                <a:pos x="54" y="409"/>
              </a:cxn>
              <a:cxn ang="0">
                <a:pos x="57" y="398"/>
              </a:cxn>
              <a:cxn ang="0">
                <a:pos x="67" y="393"/>
              </a:cxn>
              <a:cxn ang="0">
                <a:pos x="68" y="371"/>
              </a:cxn>
              <a:cxn ang="0">
                <a:pos x="73" y="337"/>
              </a:cxn>
              <a:cxn ang="0">
                <a:pos x="88" y="305"/>
              </a:cxn>
              <a:cxn ang="0">
                <a:pos x="117" y="262"/>
              </a:cxn>
              <a:cxn ang="0">
                <a:pos x="155" y="220"/>
              </a:cxn>
              <a:cxn ang="0">
                <a:pos x="164" y="211"/>
              </a:cxn>
              <a:cxn ang="0">
                <a:pos x="135" y="212"/>
              </a:cxn>
              <a:cxn ang="0">
                <a:pos x="109" y="206"/>
              </a:cxn>
              <a:cxn ang="0">
                <a:pos x="92" y="205"/>
              </a:cxn>
              <a:cxn ang="0">
                <a:pos x="78" y="214"/>
              </a:cxn>
              <a:cxn ang="0">
                <a:pos x="55" y="229"/>
              </a:cxn>
              <a:cxn ang="0">
                <a:pos x="31" y="229"/>
              </a:cxn>
              <a:cxn ang="0">
                <a:pos x="12" y="220"/>
              </a:cxn>
              <a:cxn ang="0">
                <a:pos x="3" y="205"/>
              </a:cxn>
              <a:cxn ang="0">
                <a:pos x="0" y="190"/>
              </a:cxn>
              <a:cxn ang="0">
                <a:pos x="0" y="176"/>
              </a:cxn>
              <a:cxn ang="0">
                <a:pos x="2" y="166"/>
              </a:cxn>
              <a:cxn ang="0">
                <a:pos x="11" y="158"/>
              </a:cxn>
              <a:cxn ang="0">
                <a:pos x="65" y="111"/>
              </a:cxn>
              <a:cxn ang="0">
                <a:pos x="81" y="90"/>
              </a:cxn>
              <a:cxn ang="0">
                <a:pos x="96" y="79"/>
              </a:cxn>
              <a:cxn ang="0">
                <a:pos x="116" y="71"/>
              </a:cxn>
              <a:cxn ang="0">
                <a:pos x="123" y="65"/>
              </a:cxn>
              <a:cxn ang="0">
                <a:pos x="125" y="54"/>
              </a:cxn>
              <a:cxn ang="0">
                <a:pos x="139" y="46"/>
              </a:cxn>
              <a:cxn ang="0">
                <a:pos x="148" y="42"/>
              </a:cxn>
              <a:cxn ang="0">
                <a:pos x="150" y="32"/>
              </a:cxn>
              <a:cxn ang="0">
                <a:pos x="150" y="8"/>
              </a:cxn>
            </a:cxnLst>
            <a:rect l="0" t="0" r="r" b="b"/>
            <a:pathLst>
              <a:path w="301" h="475">
                <a:moveTo>
                  <a:pt x="151" y="0"/>
                </a:moveTo>
                <a:lnTo>
                  <a:pt x="157" y="6"/>
                </a:lnTo>
                <a:lnTo>
                  <a:pt x="163" y="11"/>
                </a:lnTo>
                <a:lnTo>
                  <a:pt x="168" y="17"/>
                </a:lnTo>
                <a:lnTo>
                  <a:pt x="173" y="23"/>
                </a:lnTo>
                <a:lnTo>
                  <a:pt x="177" y="29"/>
                </a:lnTo>
                <a:lnTo>
                  <a:pt x="181" y="35"/>
                </a:lnTo>
                <a:lnTo>
                  <a:pt x="183" y="37"/>
                </a:lnTo>
                <a:lnTo>
                  <a:pt x="185" y="40"/>
                </a:lnTo>
                <a:lnTo>
                  <a:pt x="188" y="42"/>
                </a:lnTo>
                <a:lnTo>
                  <a:pt x="191" y="43"/>
                </a:lnTo>
                <a:lnTo>
                  <a:pt x="202" y="46"/>
                </a:lnTo>
                <a:lnTo>
                  <a:pt x="212" y="50"/>
                </a:lnTo>
                <a:lnTo>
                  <a:pt x="221" y="55"/>
                </a:lnTo>
                <a:lnTo>
                  <a:pt x="230" y="60"/>
                </a:lnTo>
                <a:lnTo>
                  <a:pt x="238" y="66"/>
                </a:lnTo>
                <a:lnTo>
                  <a:pt x="246" y="72"/>
                </a:lnTo>
                <a:lnTo>
                  <a:pt x="253" y="79"/>
                </a:lnTo>
                <a:lnTo>
                  <a:pt x="260" y="86"/>
                </a:lnTo>
                <a:lnTo>
                  <a:pt x="266" y="94"/>
                </a:lnTo>
                <a:lnTo>
                  <a:pt x="272" y="102"/>
                </a:lnTo>
                <a:lnTo>
                  <a:pt x="277" y="111"/>
                </a:lnTo>
                <a:lnTo>
                  <a:pt x="282" y="120"/>
                </a:lnTo>
                <a:lnTo>
                  <a:pt x="286" y="129"/>
                </a:lnTo>
                <a:lnTo>
                  <a:pt x="290" y="139"/>
                </a:lnTo>
                <a:lnTo>
                  <a:pt x="294" y="150"/>
                </a:lnTo>
                <a:lnTo>
                  <a:pt x="297" y="161"/>
                </a:lnTo>
                <a:lnTo>
                  <a:pt x="299" y="173"/>
                </a:lnTo>
                <a:lnTo>
                  <a:pt x="300" y="185"/>
                </a:lnTo>
                <a:lnTo>
                  <a:pt x="301" y="196"/>
                </a:lnTo>
                <a:lnTo>
                  <a:pt x="301" y="208"/>
                </a:lnTo>
                <a:lnTo>
                  <a:pt x="300" y="220"/>
                </a:lnTo>
                <a:lnTo>
                  <a:pt x="299" y="231"/>
                </a:lnTo>
                <a:lnTo>
                  <a:pt x="297" y="242"/>
                </a:lnTo>
                <a:lnTo>
                  <a:pt x="294" y="254"/>
                </a:lnTo>
                <a:lnTo>
                  <a:pt x="291" y="265"/>
                </a:lnTo>
                <a:lnTo>
                  <a:pt x="288" y="277"/>
                </a:lnTo>
                <a:lnTo>
                  <a:pt x="285" y="288"/>
                </a:lnTo>
                <a:lnTo>
                  <a:pt x="278" y="309"/>
                </a:lnTo>
                <a:lnTo>
                  <a:pt x="272" y="330"/>
                </a:lnTo>
                <a:lnTo>
                  <a:pt x="267" y="351"/>
                </a:lnTo>
                <a:lnTo>
                  <a:pt x="262" y="372"/>
                </a:lnTo>
                <a:lnTo>
                  <a:pt x="261" y="377"/>
                </a:lnTo>
                <a:lnTo>
                  <a:pt x="261" y="382"/>
                </a:lnTo>
                <a:lnTo>
                  <a:pt x="261" y="387"/>
                </a:lnTo>
                <a:lnTo>
                  <a:pt x="261" y="393"/>
                </a:lnTo>
                <a:lnTo>
                  <a:pt x="267" y="393"/>
                </a:lnTo>
                <a:lnTo>
                  <a:pt x="270" y="393"/>
                </a:lnTo>
                <a:lnTo>
                  <a:pt x="273" y="394"/>
                </a:lnTo>
                <a:lnTo>
                  <a:pt x="275" y="396"/>
                </a:lnTo>
                <a:lnTo>
                  <a:pt x="277" y="398"/>
                </a:lnTo>
                <a:lnTo>
                  <a:pt x="278" y="401"/>
                </a:lnTo>
                <a:lnTo>
                  <a:pt x="279" y="404"/>
                </a:lnTo>
                <a:lnTo>
                  <a:pt x="279" y="409"/>
                </a:lnTo>
                <a:lnTo>
                  <a:pt x="280" y="409"/>
                </a:lnTo>
                <a:lnTo>
                  <a:pt x="283" y="410"/>
                </a:lnTo>
                <a:lnTo>
                  <a:pt x="286" y="411"/>
                </a:lnTo>
                <a:lnTo>
                  <a:pt x="288" y="412"/>
                </a:lnTo>
                <a:lnTo>
                  <a:pt x="290" y="414"/>
                </a:lnTo>
                <a:lnTo>
                  <a:pt x="292" y="417"/>
                </a:lnTo>
                <a:lnTo>
                  <a:pt x="293" y="419"/>
                </a:lnTo>
                <a:lnTo>
                  <a:pt x="293" y="423"/>
                </a:lnTo>
                <a:lnTo>
                  <a:pt x="293" y="475"/>
                </a:lnTo>
                <a:lnTo>
                  <a:pt x="41" y="475"/>
                </a:lnTo>
                <a:lnTo>
                  <a:pt x="41" y="423"/>
                </a:lnTo>
                <a:lnTo>
                  <a:pt x="41" y="419"/>
                </a:lnTo>
                <a:lnTo>
                  <a:pt x="42" y="417"/>
                </a:lnTo>
                <a:lnTo>
                  <a:pt x="44" y="414"/>
                </a:lnTo>
                <a:lnTo>
                  <a:pt x="46" y="412"/>
                </a:lnTo>
                <a:lnTo>
                  <a:pt x="48" y="411"/>
                </a:lnTo>
                <a:lnTo>
                  <a:pt x="51" y="410"/>
                </a:lnTo>
                <a:lnTo>
                  <a:pt x="54" y="409"/>
                </a:lnTo>
                <a:lnTo>
                  <a:pt x="56" y="409"/>
                </a:lnTo>
                <a:lnTo>
                  <a:pt x="56" y="404"/>
                </a:lnTo>
                <a:lnTo>
                  <a:pt x="56" y="401"/>
                </a:lnTo>
                <a:lnTo>
                  <a:pt x="57" y="398"/>
                </a:lnTo>
                <a:lnTo>
                  <a:pt x="59" y="396"/>
                </a:lnTo>
                <a:lnTo>
                  <a:pt x="62" y="394"/>
                </a:lnTo>
                <a:lnTo>
                  <a:pt x="64" y="393"/>
                </a:lnTo>
                <a:lnTo>
                  <a:pt x="67" y="393"/>
                </a:lnTo>
                <a:lnTo>
                  <a:pt x="70" y="393"/>
                </a:lnTo>
                <a:lnTo>
                  <a:pt x="69" y="385"/>
                </a:lnTo>
                <a:lnTo>
                  <a:pt x="68" y="378"/>
                </a:lnTo>
                <a:lnTo>
                  <a:pt x="68" y="371"/>
                </a:lnTo>
                <a:lnTo>
                  <a:pt x="68" y="362"/>
                </a:lnTo>
                <a:lnTo>
                  <a:pt x="69" y="353"/>
                </a:lnTo>
                <a:lnTo>
                  <a:pt x="71" y="345"/>
                </a:lnTo>
                <a:lnTo>
                  <a:pt x="73" y="337"/>
                </a:lnTo>
                <a:lnTo>
                  <a:pt x="76" y="328"/>
                </a:lnTo>
                <a:lnTo>
                  <a:pt x="80" y="320"/>
                </a:lnTo>
                <a:lnTo>
                  <a:pt x="83" y="313"/>
                </a:lnTo>
                <a:lnTo>
                  <a:pt x="88" y="305"/>
                </a:lnTo>
                <a:lnTo>
                  <a:pt x="92" y="297"/>
                </a:lnTo>
                <a:lnTo>
                  <a:pt x="100" y="285"/>
                </a:lnTo>
                <a:lnTo>
                  <a:pt x="108" y="273"/>
                </a:lnTo>
                <a:lnTo>
                  <a:pt x="117" y="262"/>
                </a:lnTo>
                <a:lnTo>
                  <a:pt x="126" y="251"/>
                </a:lnTo>
                <a:lnTo>
                  <a:pt x="135" y="241"/>
                </a:lnTo>
                <a:lnTo>
                  <a:pt x="145" y="230"/>
                </a:lnTo>
                <a:lnTo>
                  <a:pt x="155" y="220"/>
                </a:lnTo>
                <a:lnTo>
                  <a:pt x="157" y="218"/>
                </a:lnTo>
                <a:lnTo>
                  <a:pt x="159" y="216"/>
                </a:lnTo>
                <a:lnTo>
                  <a:pt x="161" y="214"/>
                </a:lnTo>
                <a:lnTo>
                  <a:pt x="164" y="211"/>
                </a:lnTo>
                <a:lnTo>
                  <a:pt x="156" y="212"/>
                </a:lnTo>
                <a:lnTo>
                  <a:pt x="149" y="213"/>
                </a:lnTo>
                <a:lnTo>
                  <a:pt x="142" y="213"/>
                </a:lnTo>
                <a:lnTo>
                  <a:pt x="135" y="212"/>
                </a:lnTo>
                <a:lnTo>
                  <a:pt x="128" y="211"/>
                </a:lnTo>
                <a:lnTo>
                  <a:pt x="122" y="210"/>
                </a:lnTo>
                <a:lnTo>
                  <a:pt x="115" y="208"/>
                </a:lnTo>
                <a:lnTo>
                  <a:pt x="109" y="206"/>
                </a:lnTo>
                <a:lnTo>
                  <a:pt x="104" y="204"/>
                </a:lnTo>
                <a:lnTo>
                  <a:pt x="100" y="204"/>
                </a:lnTo>
                <a:lnTo>
                  <a:pt x="96" y="204"/>
                </a:lnTo>
                <a:lnTo>
                  <a:pt x="92" y="205"/>
                </a:lnTo>
                <a:lnTo>
                  <a:pt x="88" y="206"/>
                </a:lnTo>
                <a:lnTo>
                  <a:pt x="85" y="208"/>
                </a:lnTo>
                <a:lnTo>
                  <a:pt x="81" y="210"/>
                </a:lnTo>
                <a:lnTo>
                  <a:pt x="78" y="214"/>
                </a:lnTo>
                <a:lnTo>
                  <a:pt x="73" y="219"/>
                </a:lnTo>
                <a:lnTo>
                  <a:pt x="67" y="223"/>
                </a:lnTo>
                <a:lnTo>
                  <a:pt x="61" y="226"/>
                </a:lnTo>
                <a:lnTo>
                  <a:pt x="55" y="229"/>
                </a:lnTo>
                <a:lnTo>
                  <a:pt x="50" y="230"/>
                </a:lnTo>
                <a:lnTo>
                  <a:pt x="44" y="231"/>
                </a:lnTo>
                <a:lnTo>
                  <a:pt x="37" y="230"/>
                </a:lnTo>
                <a:lnTo>
                  <a:pt x="31" y="229"/>
                </a:lnTo>
                <a:lnTo>
                  <a:pt x="24" y="227"/>
                </a:lnTo>
                <a:lnTo>
                  <a:pt x="17" y="224"/>
                </a:lnTo>
                <a:lnTo>
                  <a:pt x="14" y="222"/>
                </a:lnTo>
                <a:lnTo>
                  <a:pt x="12" y="220"/>
                </a:lnTo>
                <a:lnTo>
                  <a:pt x="9" y="217"/>
                </a:lnTo>
                <a:lnTo>
                  <a:pt x="7" y="213"/>
                </a:lnTo>
                <a:lnTo>
                  <a:pt x="4" y="209"/>
                </a:lnTo>
                <a:lnTo>
                  <a:pt x="3" y="205"/>
                </a:lnTo>
                <a:lnTo>
                  <a:pt x="1" y="201"/>
                </a:lnTo>
                <a:lnTo>
                  <a:pt x="0" y="197"/>
                </a:lnTo>
                <a:lnTo>
                  <a:pt x="0" y="194"/>
                </a:lnTo>
                <a:lnTo>
                  <a:pt x="0" y="190"/>
                </a:lnTo>
                <a:lnTo>
                  <a:pt x="2" y="184"/>
                </a:lnTo>
                <a:lnTo>
                  <a:pt x="2" y="182"/>
                </a:lnTo>
                <a:lnTo>
                  <a:pt x="1" y="180"/>
                </a:lnTo>
                <a:lnTo>
                  <a:pt x="0" y="176"/>
                </a:lnTo>
                <a:lnTo>
                  <a:pt x="0" y="173"/>
                </a:lnTo>
                <a:lnTo>
                  <a:pt x="0" y="171"/>
                </a:lnTo>
                <a:lnTo>
                  <a:pt x="1" y="168"/>
                </a:lnTo>
                <a:lnTo>
                  <a:pt x="2" y="166"/>
                </a:lnTo>
                <a:lnTo>
                  <a:pt x="4" y="164"/>
                </a:lnTo>
                <a:lnTo>
                  <a:pt x="6" y="162"/>
                </a:lnTo>
                <a:lnTo>
                  <a:pt x="8" y="160"/>
                </a:lnTo>
                <a:lnTo>
                  <a:pt x="11" y="158"/>
                </a:lnTo>
                <a:lnTo>
                  <a:pt x="27" y="144"/>
                </a:lnTo>
                <a:lnTo>
                  <a:pt x="44" y="130"/>
                </a:lnTo>
                <a:lnTo>
                  <a:pt x="60" y="115"/>
                </a:lnTo>
                <a:lnTo>
                  <a:pt x="65" y="111"/>
                </a:lnTo>
                <a:lnTo>
                  <a:pt x="69" y="106"/>
                </a:lnTo>
                <a:lnTo>
                  <a:pt x="73" y="100"/>
                </a:lnTo>
                <a:lnTo>
                  <a:pt x="77" y="95"/>
                </a:lnTo>
                <a:lnTo>
                  <a:pt x="81" y="90"/>
                </a:lnTo>
                <a:lnTo>
                  <a:pt x="86" y="85"/>
                </a:lnTo>
                <a:lnTo>
                  <a:pt x="89" y="83"/>
                </a:lnTo>
                <a:lnTo>
                  <a:pt x="92" y="81"/>
                </a:lnTo>
                <a:lnTo>
                  <a:pt x="96" y="79"/>
                </a:lnTo>
                <a:lnTo>
                  <a:pt x="100" y="77"/>
                </a:lnTo>
                <a:lnTo>
                  <a:pt x="108" y="74"/>
                </a:lnTo>
                <a:lnTo>
                  <a:pt x="112" y="72"/>
                </a:lnTo>
                <a:lnTo>
                  <a:pt x="116" y="71"/>
                </a:lnTo>
                <a:lnTo>
                  <a:pt x="118" y="70"/>
                </a:lnTo>
                <a:lnTo>
                  <a:pt x="120" y="68"/>
                </a:lnTo>
                <a:lnTo>
                  <a:pt x="122" y="67"/>
                </a:lnTo>
                <a:lnTo>
                  <a:pt x="123" y="65"/>
                </a:lnTo>
                <a:lnTo>
                  <a:pt x="124" y="63"/>
                </a:lnTo>
                <a:lnTo>
                  <a:pt x="124" y="60"/>
                </a:lnTo>
                <a:lnTo>
                  <a:pt x="124" y="57"/>
                </a:lnTo>
                <a:lnTo>
                  <a:pt x="125" y="54"/>
                </a:lnTo>
                <a:lnTo>
                  <a:pt x="125" y="49"/>
                </a:lnTo>
                <a:lnTo>
                  <a:pt x="129" y="48"/>
                </a:lnTo>
                <a:lnTo>
                  <a:pt x="134" y="46"/>
                </a:lnTo>
                <a:lnTo>
                  <a:pt x="139" y="46"/>
                </a:lnTo>
                <a:lnTo>
                  <a:pt x="142" y="45"/>
                </a:lnTo>
                <a:lnTo>
                  <a:pt x="145" y="44"/>
                </a:lnTo>
                <a:lnTo>
                  <a:pt x="147" y="43"/>
                </a:lnTo>
                <a:lnTo>
                  <a:pt x="148" y="42"/>
                </a:lnTo>
                <a:lnTo>
                  <a:pt x="149" y="40"/>
                </a:lnTo>
                <a:lnTo>
                  <a:pt x="150" y="38"/>
                </a:lnTo>
                <a:lnTo>
                  <a:pt x="150" y="35"/>
                </a:lnTo>
                <a:lnTo>
                  <a:pt x="150" y="32"/>
                </a:lnTo>
                <a:lnTo>
                  <a:pt x="149" y="23"/>
                </a:lnTo>
                <a:lnTo>
                  <a:pt x="149" y="14"/>
                </a:lnTo>
                <a:lnTo>
                  <a:pt x="150" y="12"/>
                </a:lnTo>
                <a:lnTo>
                  <a:pt x="150" y="8"/>
                </a:lnTo>
                <a:lnTo>
                  <a:pt x="150" y="5"/>
                </a:lnTo>
                <a:lnTo>
                  <a:pt x="1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Teardrop 52"/>
          <p:cNvSpPr/>
          <p:nvPr/>
        </p:nvSpPr>
        <p:spPr>
          <a:xfrm rot="16200000" flipH="1">
            <a:off x="4782812" y="1345263"/>
            <a:ext cx="814634" cy="81467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dirty="0"/>
          </a:p>
        </p:txBody>
      </p:sp>
      <p:sp>
        <p:nvSpPr>
          <p:cNvPr id="54" name="Freeform 16"/>
          <p:cNvSpPr>
            <a:spLocks noEditPoints="1"/>
          </p:cNvSpPr>
          <p:nvPr/>
        </p:nvSpPr>
        <p:spPr bwMode="auto">
          <a:xfrm>
            <a:off x="5001570" y="1601295"/>
            <a:ext cx="351461" cy="302610"/>
          </a:xfrm>
          <a:custGeom>
            <a:avLst/>
            <a:gdLst/>
            <a:ahLst/>
            <a:cxnLst>
              <a:cxn ang="0">
                <a:pos x="618" y="515"/>
              </a:cxn>
              <a:cxn ang="0">
                <a:pos x="620" y="658"/>
              </a:cxn>
              <a:cxn ang="0">
                <a:pos x="762" y="666"/>
              </a:cxn>
              <a:cxn ang="0">
                <a:pos x="780" y="643"/>
              </a:cxn>
              <a:cxn ang="0">
                <a:pos x="767" y="503"/>
              </a:cxn>
              <a:cxn ang="0">
                <a:pos x="337" y="503"/>
              </a:cxn>
              <a:cxn ang="0">
                <a:pos x="324" y="643"/>
              </a:cxn>
              <a:cxn ang="0">
                <a:pos x="342" y="666"/>
              </a:cxn>
              <a:cxn ang="0">
                <a:pos x="483" y="658"/>
              </a:cxn>
              <a:cxn ang="0">
                <a:pos x="486" y="515"/>
              </a:cxn>
              <a:cxn ang="0">
                <a:pos x="348" y="501"/>
              </a:cxn>
              <a:cxn ang="0">
                <a:pos x="34" y="515"/>
              </a:cxn>
              <a:cxn ang="0">
                <a:pos x="37" y="658"/>
              </a:cxn>
              <a:cxn ang="0">
                <a:pos x="179" y="666"/>
              </a:cxn>
              <a:cxn ang="0">
                <a:pos x="198" y="643"/>
              </a:cxn>
              <a:cxn ang="0">
                <a:pos x="184" y="503"/>
              </a:cxn>
              <a:cxn ang="0">
                <a:pos x="337" y="35"/>
              </a:cxn>
              <a:cxn ang="0">
                <a:pos x="324" y="174"/>
              </a:cxn>
              <a:cxn ang="0">
                <a:pos x="342" y="198"/>
              </a:cxn>
              <a:cxn ang="0">
                <a:pos x="483" y="189"/>
              </a:cxn>
              <a:cxn ang="0">
                <a:pos x="486" y="46"/>
              </a:cxn>
              <a:cxn ang="0">
                <a:pos x="348" y="32"/>
              </a:cxn>
              <a:cxn ang="0">
                <a:pos x="504" y="8"/>
              </a:cxn>
              <a:cxn ang="0">
                <a:pos x="522" y="44"/>
              </a:cxn>
              <a:cxn ang="0">
                <a:pos x="510" y="220"/>
              </a:cxn>
              <a:cxn ang="0">
                <a:pos x="435" y="233"/>
              </a:cxn>
              <a:cxn ang="0">
                <a:pos x="701" y="331"/>
              </a:cxn>
              <a:cxn ang="0">
                <a:pos x="725" y="379"/>
              </a:cxn>
              <a:cxn ang="0">
                <a:pos x="794" y="474"/>
              </a:cxn>
              <a:cxn ang="0">
                <a:pos x="813" y="510"/>
              </a:cxn>
              <a:cxn ang="0">
                <a:pos x="800" y="687"/>
              </a:cxn>
              <a:cxn ang="0">
                <a:pos x="624" y="700"/>
              </a:cxn>
              <a:cxn ang="0">
                <a:pos x="589" y="681"/>
              </a:cxn>
              <a:cxn ang="0">
                <a:pos x="581" y="503"/>
              </a:cxn>
              <a:cxn ang="0">
                <a:pos x="604" y="471"/>
              </a:cxn>
              <a:cxn ang="0">
                <a:pos x="435" y="379"/>
              </a:cxn>
              <a:cxn ang="0">
                <a:pos x="504" y="474"/>
              </a:cxn>
              <a:cxn ang="0">
                <a:pos x="522" y="510"/>
              </a:cxn>
              <a:cxn ang="0">
                <a:pos x="510" y="687"/>
              </a:cxn>
              <a:cxn ang="0">
                <a:pos x="334" y="700"/>
              </a:cxn>
              <a:cxn ang="0">
                <a:pos x="298" y="681"/>
              </a:cxn>
              <a:cxn ang="0">
                <a:pos x="291" y="503"/>
              </a:cxn>
              <a:cxn ang="0">
                <a:pos x="314" y="471"/>
              </a:cxn>
              <a:cxn ang="0">
                <a:pos x="145" y="379"/>
              </a:cxn>
              <a:cxn ang="0">
                <a:pos x="214" y="474"/>
              </a:cxn>
              <a:cxn ang="0">
                <a:pos x="232" y="510"/>
              </a:cxn>
              <a:cxn ang="0">
                <a:pos x="220" y="687"/>
              </a:cxn>
              <a:cxn ang="0">
                <a:pos x="44" y="700"/>
              </a:cxn>
              <a:cxn ang="0">
                <a:pos x="8" y="681"/>
              </a:cxn>
              <a:cxn ang="0">
                <a:pos x="1" y="503"/>
              </a:cxn>
              <a:cxn ang="0">
                <a:pos x="24" y="471"/>
              </a:cxn>
              <a:cxn ang="0">
                <a:pos x="88" y="369"/>
              </a:cxn>
              <a:cxn ang="0">
                <a:pos x="119" y="327"/>
              </a:cxn>
              <a:cxn ang="0">
                <a:pos x="334" y="233"/>
              </a:cxn>
              <a:cxn ang="0">
                <a:pos x="298" y="215"/>
              </a:cxn>
              <a:cxn ang="0">
                <a:pos x="291" y="36"/>
              </a:cxn>
              <a:cxn ang="0">
                <a:pos x="314" y="4"/>
              </a:cxn>
            </a:cxnLst>
            <a:rect l="0" t="0" r="r" b="b"/>
            <a:pathLst>
              <a:path w="813" h="700">
                <a:moveTo>
                  <a:pt x="639" y="501"/>
                </a:moveTo>
                <a:lnTo>
                  <a:pt x="634" y="502"/>
                </a:lnTo>
                <a:lnTo>
                  <a:pt x="629" y="503"/>
                </a:lnTo>
                <a:lnTo>
                  <a:pt x="624" y="506"/>
                </a:lnTo>
                <a:lnTo>
                  <a:pt x="620" y="510"/>
                </a:lnTo>
                <a:lnTo>
                  <a:pt x="618" y="515"/>
                </a:lnTo>
                <a:lnTo>
                  <a:pt x="616" y="520"/>
                </a:lnTo>
                <a:lnTo>
                  <a:pt x="615" y="525"/>
                </a:lnTo>
                <a:lnTo>
                  <a:pt x="615" y="643"/>
                </a:lnTo>
                <a:lnTo>
                  <a:pt x="616" y="648"/>
                </a:lnTo>
                <a:lnTo>
                  <a:pt x="618" y="654"/>
                </a:lnTo>
                <a:lnTo>
                  <a:pt x="620" y="658"/>
                </a:lnTo>
                <a:lnTo>
                  <a:pt x="624" y="662"/>
                </a:lnTo>
                <a:lnTo>
                  <a:pt x="629" y="665"/>
                </a:lnTo>
                <a:lnTo>
                  <a:pt x="634" y="666"/>
                </a:lnTo>
                <a:lnTo>
                  <a:pt x="639" y="667"/>
                </a:lnTo>
                <a:lnTo>
                  <a:pt x="756" y="667"/>
                </a:lnTo>
                <a:lnTo>
                  <a:pt x="762" y="666"/>
                </a:lnTo>
                <a:lnTo>
                  <a:pt x="767" y="665"/>
                </a:lnTo>
                <a:lnTo>
                  <a:pt x="771" y="662"/>
                </a:lnTo>
                <a:lnTo>
                  <a:pt x="775" y="658"/>
                </a:lnTo>
                <a:lnTo>
                  <a:pt x="778" y="654"/>
                </a:lnTo>
                <a:lnTo>
                  <a:pt x="780" y="648"/>
                </a:lnTo>
                <a:lnTo>
                  <a:pt x="780" y="643"/>
                </a:lnTo>
                <a:lnTo>
                  <a:pt x="780" y="525"/>
                </a:lnTo>
                <a:lnTo>
                  <a:pt x="780" y="520"/>
                </a:lnTo>
                <a:lnTo>
                  <a:pt x="778" y="515"/>
                </a:lnTo>
                <a:lnTo>
                  <a:pt x="775" y="510"/>
                </a:lnTo>
                <a:lnTo>
                  <a:pt x="771" y="506"/>
                </a:lnTo>
                <a:lnTo>
                  <a:pt x="767" y="503"/>
                </a:lnTo>
                <a:lnTo>
                  <a:pt x="762" y="502"/>
                </a:lnTo>
                <a:lnTo>
                  <a:pt x="756" y="501"/>
                </a:lnTo>
                <a:lnTo>
                  <a:pt x="639" y="501"/>
                </a:lnTo>
                <a:close/>
                <a:moveTo>
                  <a:pt x="348" y="501"/>
                </a:moveTo>
                <a:lnTo>
                  <a:pt x="342" y="502"/>
                </a:lnTo>
                <a:lnTo>
                  <a:pt x="337" y="503"/>
                </a:lnTo>
                <a:lnTo>
                  <a:pt x="333" y="506"/>
                </a:lnTo>
                <a:lnTo>
                  <a:pt x="329" y="510"/>
                </a:lnTo>
                <a:lnTo>
                  <a:pt x="326" y="515"/>
                </a:lnTo>
                <a:lnTo>
                  <a:pt x="324" y="520"/>
                </a:lnTo>
                <a:lnTo>
                  <a:pt x="324" y="525"/>
                </a:lnTo>
                <a:lnTo>
                  <a:pt x="324" y="643"/>
                </a:lnTo>
                <a:lnTo>
                  <a:pt x="324" y="648"/>
                </a:lnTo>
                <a:lnTo>
                  <a:pt x="326" y="654"/>
                </a:lnTo>
                <a:lnTo>
                  <a:pt x="329" y="658"/>
                </a:lnTo>
                <a:lnTo>
                  <a:pt x="333" y="662"/>
                </a:lnTo>
                <a:lnTo>
                  <a:pt x="337" y="665"/>
                </a:lnTo>
                <a:lnTo>
                  <a:pt x="342" y="666"/>
                </a:lnTo>
                <a:lnTo>
                  <a:pt x="348" y="667"/>
                </a:lnTo>
                <a:lnTo>
                  <a:pt x="465" y="667"/>
                </a:lnTo>
                <a:lnTo>
                  <a:pt x="470" y="666"/>
                </a:lnTo>
                <a:lnTo>
                  <a:pt x="475" y="665"/>
                </a:lnTo>
                <a:lnTo>
                  <a:pt x="480" y="662"/>
                </a:lnTo>
                <a:lnTo>
                  <a:pt x="483" y="658"/>
                </a:lnTo>
                <a:lnTo>
                  <a:pt x="486" y="654"/>
                </a:lnTo>
                <a:lnTo>
                  <a:pt x="488" y="648"/>
                </a:lnTo>
                <a:lnTo>
                  <a:pt x="489" y="643"/>
                </a:lnTo>
                <a:lnTo>
                  <a:pt x="489" y="525"/>
                </a:lnTo>
                <a:lnTo>
                  <a:pt x="488" y="520"/>
                </a:lnTo>
                <a:lnTo>
                  <a:pt x="486" y="515"/>
                </a:lnTo>
                <a:lnTo>
                  <a:pt x="483" y="510"/>
                </a:lnTo>
                <a:lnTo>
                  <a:pt x="480" y="506"/>
                </a:lnTo>
                <a:lnTo>
                  <a:pt x="475" y="503"/>
                </a:lnTo>
                <a:lnTo>
                  <a:pt x="470" y="502"/>
                </a:lnTo>
                <a:lnTo>
                  <a:pt x="465" y="501"/>
                </a:lnTo>
                <a:lnTo>
                  <a:pt x="348" y="501"/>
                </a:lnTo>
                <a:close/>
                <a:moveTo>
                  <a:pt x="56" y="501"/>
                </a:moveTo>
                <a:lnTo>
                  <a:pt x="51" y="502"/>
                </a:lnTo>
                <a:lnTo>
                  <a:pt x="46" y="503"/>
                </a:lnTo>
                <a:lnTo>
                  <a:pt x="41" y="506"/>
                </a:lnTo>
                <a:lnTo>
                  <a:pt x="37" y="510"/>
                </a:lnTo>
                <a:lnTo>
                  <a:pt x="34" y="515"/>
                </a:lnTo>
                <a:lnTo>
                  <a:pt x="33" y="520"/>
                </a:lnTo>
                <a:lnTo>
                  <a:pt x="32" y="525"/>
                </a:lnTo>
                <a:lnTo>
                  <a:pt x="32" y="643"/>
                </a:lnTo>
                <a:lnTo>
                  <a:pt x="33" y="648"/>
                </a:lnTo>
                <a:lnTo>
                  <a:pt x="34" y="654"/>
                </a:lnTo>
                <a:lnTo>
                  <a:pt x="37" y="658"/>
                </a:lnTo>
                <a:lnTo>
                  <a:pt x="41" y="662"/>
                </a:lnTo>
                <a:lnTo>
                  <a:pt x="46" y="665"/>
                </a:lnTo>
                <a:lnTo>
                  <a:pt x="51" y="666"/>
                </a:lnTo>
                <a:lnTo>
                  <a:pt x="56" y="667"/>
                </a:lnTo>
                <a:lnTo>
                  <a:pt x="173" y="667"/>
                </a:lnTo>
                <a:lnTo>
                  <a:pt x="179" y="666"/>
                </a:lnTo>
                <a:lnTo>
                  <a:pt x="184" y="665"/>
                </a:lnTo>
                <a:lnTo>
                  <a:pt x="188" y="662"/>
                </a:lnTo>
                <a:lnTo>
                  <a:pt x="192" y="658"/>
                </a:lnTo>
                <a:lnTo>
                  <a:pt x="195" y="654"/>
                </a:lnTo>
                <a:lnTo>
                  <a:pt x="197" y="648"/>
                </a:lnTo>
                <a:lnTo>
                  <a:pt x="198" y="643"/>
                </a:lnTo>
                <a:lnTo>
                  <a:pt x="198" y="525"/>
                </a:lnTo>
                <a:lnTo>
                  <a:pt x="197" y="520"/>
                </a:lnTo>
                <a:lnTo>
                  <a:pt x="195" y="515"/>
                </a:lnTo>
                <a:lnTo>
                  <a:pt x="192" y="510"/>
                </a:lnTo>
                <a:lnTo>
                  <a:pt x="188" y="506"/>
                </a:lnTo>
                <a:lnTo>
                  <a:pt x="184" y="503"/>
                </a:lnTo>
                <a:lnTo>
                  <a:pt x="179" y="502"/>
                </a:lnTo>
                <a:lnTo>
                  <a:pt x="173" y="501"/>
                </a:lnTo>
                <a:lnTo>
                  <a:pt x="56" y="501"/>
                </a:lnTo>
                <a:close/>
                <a:moveTo>
                  <a:pt x="348" y="32"/>
                </a:moveTo>
                <a:lnTo>
                  <a:pt x="342" y="33"/>
                </a:lnTo>
                <a:lnTo>
                  <a:pt x="337" y="35"/>
                </a:lnTo>
                <a:lnTo>
                  <a:pt x="333" y="38"/>
                </a:lnTo>
                <a:lnTo>
                  <a:pt x="329" y="42"/>
                </a:lnTo>
                <a:lnTo>
                  <a:pt x="326" y="46"/>
                </a:lnTo>
                <a:lnTo>
                  <a:pt x="324" y="51"/>
                </a:lnTo>
                <a:lnTo>
                  <a:pt x="324" y="57"/>
                </a:lnTo>
                <a:lnTo>
                  <a:pt x="324" y="174"/>
                </a:lnTo>
                <a:lnTo>
                  <a:pt x="324" y="180"/>
                </a:lnTo>
                <a:lnTo>
                  <a:pt x="326" y="185"/>
                </a:lnTo>
                <a:lnTo>
                  <a:pt x="329" y="189"/>
                </a:lnTo>
                <a:lnTo>
                  <a:pt x="333" y="193"/>
                </a:lnTo>
                <a:lnTo>
                  <a:pt x="337" y="196"/>
                </a:lnTo>
                <a:lnTo>
                  <a:pt x="342" y="198"/>
                </a:lnTo>
                <a:lnTo>
                  <a:pt x="348" y="199"/>
                </a:lnTo>
                <a:lnTo>
                  <a:pt x="465" y="199"/>
                </a:lnTo>
                <a:lnTo>
                  <a:pt x="470" y="198"/>
                </a:lnTo>
                <a:lnTo>
                  <a:pt x="475" y="196"/>
                </a:lnTo>
                <a:lnTo>
                  <a:pt x="480" y="193"/>
                </a:lnTo>
                <a:lnTo>
                  <a:pt x="483" y="189"/>
                </a:lnTo>
                <a:lnTo>
                  <a:pt x="486" y="185"/>
                </a:lnTo>
                <a:lnTo>
                  <a:pt x="488" y="180"/>
                </a:lnTo>
                <a:lnTo>
                  <a:pt x="489" y="174"/>
                </a:lnTo>
                <a:lnTo>
                  <a:pt x="489" y="57"/>
                </a:lnTo>
                <a:lnTo>
                  <a:pt x="488" y="51"/>
                </a:lnTo>
                <a:lnTo>
                  <a:pt x="486" y="46"/>
                </a:lnTo>
                <a:lnTo>
                  <a:pt x="483" y="42"/>
                </a:lnTo>
                <a:lnTo>
                  <a:pt x="480" y="38"/>
                </a:lnTo>
                <a:lnTo>
                  <a:pt x="475" y="35"/>
                </a:lnTo>
                <a:lnTo>
                  <a:pt x="470" y="33"/>
                </a:lnTo>
                <a:lnTo>
                  <a:pt x="465" y="32"/>
                </a:lnTo>
                <a:lnTo>
                  <a:pt x="348" y="32"/>
                </a:lnTo>
                <a:close/>
                <a:moveTo>
                  <a:pt x="334" y="0"/>
                </a:moveTo>
                <a:lnTo>
                  <a:pt x="479" y="0"/>
                </a:lnTo>
                <a:lnTo>
                  <a:pt x="486" y="0"/>
                </a:lnTo>
                <a:lnTo>
                  <a:pt x="492" y="2"/>
                </a:lnTo>
                <a:lnTo>
                  <a:pt x="499" y="4"/>
                </a:lnTo>
                <a:lnTo>
                  <a:pt x="504" y="8"/>
                </a:lnTo>
                <a:lnTo>
                  <a:pt x="510" y="12"/>
                </a:lnTo>
                <a:lnTo>
                  <a:pt x="514" y="18"/>
                </a:lnTo>
                <a:lnTo>
                  <a:pt x="518" y="24"/>
                </a:lnTo>
                <a:lnTo>
                  <a:pt x="520" y="30"/>
                </a:lnTo>
                <a:lnTo>
                  <a:pt x="522" y="36"/>
                </a:lnTo>
                <a:lnTo>
                  <a:pt x="522" y="44"/>
                </a:lnTo>
                <a:lnTo>
                  <a:pt x="522" y="189"/>
                </a:lnTo>
                <a:lnTo>
                  <a:pt x="522" y="196"/>
                </a:lnTo>
                <a:lnTo>
                  <a:pt x="520" y="203"/>
                </a:lnTo>
                <a:lnTo>
                  <a:pt x="518" y="209"/>
                </a:lnTo>
                <a:lnTo>
                  <a:pt x="514" y="215"/>
                </a:lnTo>
                <a:lnTo>
                  <a:pt x="510" y="220"/>
                </a:lnTo>
                <a:lnTo>
                  <a:pt x="504" y="225"/>
                </a:lnTo>
                <a:lnTo>
                  <a:pt x="499" y="229"/>
                </a:lnTo>
                <a:lnTo>
                  <a:pt x="492" y="231"/>
                </a:lnTo>
                <a:lnTo>
                  <a:pt x="486" y="232"/>
                </a:lnTo>
                <a:lnTo>
                  <a:pt x="479" y="233"/>
                </a:lnTo>
                <a:lnTo>
                  <a:pt x="435" y="233"/>
                </a:lnTo>
                <a:lnTo>
                  <a:pt x="435" y="320"/>
                </a:lnTo>
                <a:lnTo>
                  <a:pt x="667" y="320"/>
                </a:lnTo>
                <a:lnTo>
                  <a:pt x="676" y="321"/>
                </a:lnTo>
                <a:lnTo>
                  <a:pt x="685" y="323"/>
                </a:lnTo>
                <a:lnTo>
                  <a:pt x="693" y="327"/>
                </a:lnTo>
                <a:lnTo>
                  <a:pt x="701" y="331"/>
                </a:lnTo>
                <a:lnTo>
                  <a:pt x="708" y="338"/>
                </a:lnTo>
                <a:lnTo>
                  <a:pt x="714" y="345"/>
                </a:lnTo>
                <a:lnTo>
                  <a:pt x="719" y="353"/>
                </a:lnTo>
                <a:lnTo>
                  <a:pt x="723" y="361"/>
                </a:lnTo>
                <a:lnTo>
                  <a:pt x="725" y="369"/>
                </a:lnTo>
                <a:lnTo>
                  <a:pt x="725" y="379"/>
                </a:lnTo>
                <a:lnTo>
                  <a:pt x="725" y="466"/>
                </a:lnTo>
                <a:lnTo>
                  <a:pt x="769" y="466"/>
                </a:lnTo>
                <a:lnTo>
                  <a:pt x="776" y="467"/>
                </a:lnTo>
                <a:lnTo>
                  <a:pt x="783" y="468"/>
                </a:lnTo>
                <a:lnTo>
                  <a:pt x="789" y="471"/>
                </a:lnTo>
                <a:lnTo>
                  <a:pt x="794" y="474"/>
                </a:lnTo>
                <a:lnTo>
                  <a:pt x="800" y="479"/>
                </a:lnTo>
                <a:lnTo>
                  <a:pt x="804" y="484"/>
                </a:lnTo>
                <a:lnTo>
                  <a:pt x="808" y="490"/>
                </a:lnTo>
                <a:lnTo>
                  <a:pt x="811" y="496"/>
                </a:lnTo>
                <a:lnTo>
                  <a:pt x="812" y="503"/>
                </a:lnTo>
                <a:lnTo>
                  <a:pt x="813" y="510"/>
                </a:lnTo>
                <a:lnTo>
                  <a:pt x="813" y="656"/>
                </a:lnTo>
                <a:lnTo>
                  <a:pt x="812" y="663"/>
                </a:lnTo>
                <a:lnTo>
                  <a:pt x="811" y="669"/>
                </a:lnTo>
                <a:lnTo>
                  <a:pt x="808" y="676"/>
                </a:lnTo>
                <a:lnTo>
                  <a:pt x="804" y="681"/>
                </a:lnTo>
                <a:lnTo>
                  <a:pt x="800" y="687"/>
                </a:lnTo>
                <a:lnTo>
                  <a:pt x="794" y="691"/>
                </a:lnTo>
                <a:lnTo>
                  <a:pt x="789" y="695"/>
                </a:lnTo>
                <a:lnTo>
                  <a:pt x="783" y="697"/>
                </a:lnTo>
                <a:lnTo>
                  <a:pt x="776" y="699"/>
                </a:lnTo>
                <a:lnTo>
                  <a:pt x="769" y="700"/>
                </a:lnTo>
                <a:lnTo>
                  <a:pt x="624" y="700"/>
                </a:lnTo>
                <a:lnTo>
                  <a:pt x="617" y="699"/>
                </a:lnTo>
                <a:lnTo>
                  <a:pt x="610" y="697"/>
                </a:lnTo>
                <a:lnTo>
                  <a:pt x="604" y="695"/>
                </a:lnTo>
                <a:lnTo>
                  <a:pt x="598" y="691"/>
                </a:lnTo>
                <a:lnTo>
                  <a:pt x="593" y="687"/>
                </a:lnTo>
                <a:lnTo>
                  <a:pt x="589" y="681"/>
                </a:lnTo>
                <a:lnTo>
                  <a:pt x="585" y="675"/>
                </a:lnTo>
                <a:lnTo>
                  <a:pt x="582" y="669"/>
                </a:lnTo>
                <a:lnTo>
                  <a:pt x="581" y="663"/>
                </a:lnTo>
                <a:lnTo>
                  <a:pt x="580" y="656"/>
                </a:lnTo>
                <a:lnTo>
                  <a:pt x="580" y="510"/>
                </a:lnTo>
                <a:lnTo>
                  <a:pt x="581" y="503"/>
                </a:lnTo>
                <a:lnTo>
                  <a:pt x="582" y="496"/>
                </a:lnTo>
                <a:lnTo>
                  <a:pt x="585" y="490"/>
                </a:lnTo>
                <a:lnTo>
                  <a:pt x="589" y="484"/>
                </a:lnTo>
                <a:lnTo>
                  <a:pt x="593" y="479"/>
                </a:lnTo>
                <a:lnTo>
                  <a:pt x="598" y="474"/>
                </a:lnTo>
                <a:lnTo>
                  <a:pt x="604" y="471"/>
                </a:lnTo>
                <a:lnTo>
                  <a:pt x="610" y="468"/>
                </a:lnTo>
                <a:lnTo>
                  <a:pt x="617" y="467"/>
                </a:lnTo>
                <a:lnTo>
                  <a:pt x="624" y="466"/>
                </a:lnTo>
                <a:lnTo>
                  <a:pt x="667" y="466"/>
                </a:lnTo>
                <a:lnTo>
                  <a:pt x="667" y="379"/>
                </a:lnTo>
                <a:lnTo>
                  <a:pt x="435" y="379"/>
                </a:lnTo>
                <a:lnTo>
                  <a:pt x="435" y="466"/>
                </a:lnTo>
                <a:lnTo>
                  <a:pt x="479" y="466"/>
                </a:lnTo>
                <a:lnTo>
                  <a:pt x="486" y="467"/>
                </a:lnTo>
                <a:lnTo>
                  <a:pt x="492" y="468"/>
                </a:lnTo>
                <a:lnTo>
                  <a:pt x="499" y="471"/>
                </a:lnTo>
                <a:lnTo>
                  <a:pt x="504" y="474"/>
                </a:lnTo>
                <a:lnTo>
                  <a:pt x="510" y="479"/>
                </a:lnTo>
                <a:lnTo>
                  <a:pt x="514" y="484"/>
                </a:lnTo>
                <a:lnTo>
                  <a:pt x="518" y="490"/>
                </a:lnTo>
                <a:lnTo>
                  <a:pt x="520" y="496"/>
                </a:lnTo>
                <a:lnTo>
                  <a:pt x="522" y="503"/>
                </a:lnTo>
                <a:lnTo>
                  <a:pt x="522" y="510"/>
                </a:lnTo>
                <a:lnTo>
                  <a:pt x="522" y="656"/>
                </a:lnTo>
                <a:lnTo>
                  <a:pt x="522" y="663"/>
                </a:lnTo>
                <a:lnTo>
                  <a:pt x="520" y="669"/>
                </a:lnTo>
                <a:lnTo>
                  <a:pt x="518" y="676"/>
                </a:lnTo>
                <a:lnTo>
                  <a:pt x="514" y="681"/>
                </a:lnTo>
                <a:lnTo>
                  <a:pt x="510" y="687"/>
                </a:lnTo>
                <a:lnTo>
                  <a:pt x="504" y="691"/>
                </a:lnTo>
                <a:lnTo>
                  <a:pt x="499" y="695"/>
                </a:lnTo>
                <a:lnTo>
                  <a:pt x="492" y="697"/>
                </a:lnTo>
                <a:lnTo>
                  <a:pt x="486" y="699"/>
                </a:lnTo>
                <a:lnTo>
                  <a:pt x="479" y="700"/>
                </a:lnTo>
                <a:lnTo>
                  <a:pt x="334" y="700"/>
                </a:lnTo>
                <a:lnTo>
                  <a:pt x="327" y="699"/>
                </a:lnTo>
                <a:lnTo>
                  <a:pt x="320" y="697"/>
                </a:lnTo>
                <a:lnTo>
                  <a:pt x="314" y="695"/>
                </a:lnTo>
                <a:lnTo>
                  <a:pt x="308" y="691"/>
                </a:lnTo>
                <a:lnTo>
                  <a:pt x="303" y="687"/>
                </a:lnTo>
                <a:lnTo>
                  <a:pt x="298" y="681"/>
                </a:lnTo>
                <a:lnTo>
                  <a:pt x="295" y="675"/>
                </a:lnTo>
                <a:lnTo>
                  <a:pt x="292" y="669"/>
                </a:lnTo>
                <a:lnTo>
                  <a:pt x="291" y="663"/>
                </a:lnTo>
                <a:lnTo>
                  <a:pt x="290" y="656"/>
                </a:lnTo>
                <a:lnTo>
                  <a:pt x="290" y="510"/>
                </a:lnTo>
                <a:lnTo>
                  <a:pt x="291" y="503"/>
                </a:lnTo>
                <a:lnTo>
                  <a:pt x="292" y="496"/>
                </a:lnTo>
                <a:lnTo>
                  <a:pt x="295" y="490"/>
                </a:lnTo>
                <a:lnTo>
                  <a:pt x="298" y="484"/>
                </a:lnTo>
                <a:lnTo>
                  <a:pt x="303" y="479"/>
                </a:lnTo>
                <a:lnTo>
                  <a:pt x="308" y="474"/>
                </a:lnTo>
                <a:lnTo>
                  <a:pt x="314" y="471"/>
                </a:lnTo>
                <a:lnTo>
                  <a:pt x="320" y="468"/>
                </a:lnTo>
                <a:lnTo>
                  <a:pt x="327" y="467"/>
                </a:lnTo>
                <a:lnTo>
                  <a:pt x="334" y="466"/>
                </a:lnTo>
                <a:lnTo>
                  <a:pt x="377" y="466"/>
                </a:lnTo>
                <a:lnTo>
                  <a:pt x="377" y="379"/>
                </a:lnTo>
                <a:lnTo>
                  <a:pt x="145" y="379"/>
                </a:lnTo>
                <a:lnTo>
                  <a:pt x="145" y="466"/>
                </a:lnTo>
                <a:lnTo>
                  <a:pt x="189" y="466"/>
                </a:lnTo>
                <a:lnTo>
                  <a:pt x="196" y="467"/>
                </a:lnTo>
                <a:lnTo>
                  <a:pt x="202" y="468"/>
                </a:lnTo>
                <a:lnTo>
                  <a:pt x="208" y="471"/>
                </a:lnTo>
                <a:lnTo>
                  <a:pt x="214" y="474"/>
                </a:lnTo>
                <a:lnTo>
                  <a:pt x="220" y="479"/>
                </a:lnTo>
                <a:lnTo>
                  <a:pt x="224" y="484"/>
                </a:lnTo>
                <a:lnTo>
                  <a:pt x="228" y="490"/>
                </a:lnTo>
                <a:lnTo>
                  <a:pt x="230" y="496"/>
                </a:lnTo>
                <a:lnTo>
                  <a:pt x="232" y="503"/>
                </a:lnTo>
                <a:lnTo>
                  <a:pt x="232" y="510"/>
                </a:lnTo>
                <a:lnTo>
                  <a:pt x="232" y="656"/>
                </a:lnTo>
                <a:lnTo>
                  <a:pt x="232" y="663"/>
                </a:lnTo>
                <a:lnTo>
                  <a:pt x="230" y="669"/>
                </a:lnTo>
                <a:lnTo>
                  <a:pt x="228" y="676"/>
                </a:lnTo>
                <a:lnTo>
                  <a:pt x="224" y="681"/>
                </a:lnTo>
                <a:lnTo>
                  <a:pt x="220" y="687"/>
                </a:lnTo>
                <a:lnTo>
                  <a:pt x="214" y="691"/>
                </a:lnTo>
                <a:lnTo>
                  <a:pt x="208" y="695"/>
                </a:lnTo>
                <a:lnTo>
                  <a:pt x="202" y="697"/>
                </a:lnTo>
                <a:lnTo>
                  <a:pt x="196" y="699"/>
                </a:lnTo>
                <a:lnTo>
                  <a:pt x="189" y="700"/>
                </a:lnTo>
                <a:lnTo>
                  <a:pt x="44" y="700"/>
                </a:lnTo>
                <a:lnTo>
                  <a:pt x="36" y="699"/>
                </a:lnTo>
                <a:lnTo>
                  <a:pt x="30" y="697"/>
                </a:lnTo>
                <a:lnTo>
                  <a:pt x="24" y="695"/>
                </a:lnTo>
                <a:lnTo>
                  <a:pt x="18" y="691"/>
                </a:lnTo>
                <a:lnTo>
                  <a:pt x="13" y="687"/>
                </a:lnTo>
                <a:lnTo>
                  <a:pt x="8" y="681"/>
                </a:lnTo>
                <a:lnTo>
                  <a:pt x="5" y="675"/>
                </a:lnTo>
                <a:lnTo>
                  <a:pt x="2" y="669"/>
                </a:lnTo>
                <a:lnTo>
                  <a:pt x="1" y="663"/>
                </a:lnTo>
                <a:lnTo>
                  <a:pt x="0" y="656"/>
                </a:lnTo>
                <a:lnTo>
                  <a:pt x="0" y="510"/>
                </a:lnTo>
                <a:lnTo>
                  <a:pt x="1" y="503"/>
                </a:lnTo>
                <a:lnTo>
                  <a:pt x="2" y="496"/>
                </a:lnTo>
                <a:lnTo>
                  <a:pt x="5" y="490"/>
                </a:lnTo>
                <a:lnTo>
                  <a:pt x="8" y="484"/>
                </a:lnTo>
                <a:lnTo>
                  <a:pt x="13" y="479"/>
                </a:lnTo>
                <a:lnTo>
                  <a:pt x="18" y="474"/>
                </a:lnTo>
                <a:lnTo>
                  <a:pt x="24" y="471"/>
                </a:lnTo>
                <a:lnTo>
                  <a:pt x="30" y="468"/>
                </a:lnTo>
                <a:lnTo>
                  <a:pt x="36" y="467"/>
                </a:lnTo>
                <a:lnTo>
                  <a:pt x="44" y="466"/>
                </a:lnTo>
                <a:lnTo>
                  <a:pt x="87" y="466"/>
                </a:lnTo>
                <a:lnTo>
                  <a:pt x="87" y="379"/>
                </a:lnTo>
                <a:lnTo>
                  <a:pt x="88" y="369"/>
                </a:lnTo>
                <a:lnTo>
                  <a:pt x="90" y="361"/>
                </a:lnTo>
                <a:lnTo>
                  <a:pt x="93" y="353"/>
                </a:lnTo>
                <a:lnTo>
                  <a:pt x="98" y="345"/>
                </a:lnTo>
                <a:lnTo>
                  <a:pt x="104" y="338"/>
                </a:lnTo>
                <a:lnTo>
                  <a:pt x="111" y="331"/>
                </a:lnTo>
                <a:lnTo>
                  <a:pt x="119" y="327"/>
                </a:lnTo>
                <a:lnTo>
                  <a:pt x="127" y="323"/>
                </a:lnTo>
                <a:lnTo>
                  <a:pt x="136" y="321"/>
                </a:lnTo>
                <a:lnTo>
                  <a:pt x="145" y="320"/>
                </a:lnTo>
                <a:lnTo>
                  <a:pt x="377" y="320"/>
                </a:lnTo>
                <a:lnTo>
                  <a:pt x="377" y="233"/>
                </a:lnTo>
                <a:lnTo>
                  <a:pt x="334" y="233"/>
                </a:lnTo>
                <a:lnTo>
                  <a:pt x="327" y="232"/>
                </a:lnTo>
                <a:lnTo>
                  <a:pt x="320" y="231"/>
                </a:lnTo>
                <a:lnTo>
                  <a:pt x="314" y="229"/>
                </a:lnTo>
                <a:lnTo>
                  <a:pt x="308" y="225"/>
                </a:lnTo>
                <a:lnTo>
                  <a:pt x="303" y="220"/>
                </a:lnTo>
                <a:lnTo>
                  <a:pt x="298" y="215"/>
                </a:lnTo>
                <a:lnTo>
                  <a:pt x="295" y="209"/>
                </a:lnTo>
                <a:lnTo>
                  <a:pt x="292" y="203"/>
                </a:lnTo>
                <a:lnTo>
                  <a:pt x="291" y="196"/>
                </a:lnTo>
                <a:lnTo>
                  <a:pt x="290" y="189"/>
                </a:lnTo>
                <a:lnTo>
                  <a:pt x="290" y="44"/>
                </a:lnTo>
                <a:lnTo>
                  <a:pt x="291" y="36"/>
                </a:lnTo>
                <a:lnTo>
                  <a:pt x="292" y="30"/>
                </a:lnTo>
                <a:lnTo>
                  <a:pt x="295" y="24"/>
                </a:lnTo>
                <a:lnTo>
                  <a:pt x="298" y="18"/>
                </a:lnTo>
                <a:lnTo>
                  <a:pt x="303" y="12"/>
                </a:lnTo>
                <a:lnTo>
                  <a:pt x="308" y="8"/>
                </a:lnTo>
                <a:lnTo>
                  <a:pt x="314" y="4"/>
                </a:lnTo>
                <a:lnTo>
                  <a:pt x="320" y="2"/>
                </a:lnTo>
                <a:lnTo>
                  <a:pt x="327" y="0"/>
                </a:lnTo>
                <a:lnTo>
                  <a:pt x="33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Teardrop 54"/>
          <p:cNvSpPr/>
          <p:nvPr/>
        </p:nvSpPr>
        <p:spPr>
          <a:xfrm rot="13500000">
            <a:off x="5464433" y="2429087"/>
            <a:ext cx="814634" cy="81467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dirty="0"/>
          </a:p>
        </p:txBody>
      </p:sp>
      <p:grpSp>
        <p:nvGrpSpPr>
          <p:cNvPr id="56" name="Group 39"/>
          <p:cNvGrpSpPr/>
          <p:nvPr/>
        </p:nvGrpSpPr>
        <p:grpSpPr>
          <a:xfrm>
            <a:off x="5665920" y="2636166"/>
            <a:ext cx="405052" cy="400517"/>
            <a:chOff x="6477000" y="1354138"/>
            <a:chExt cx="992188" cy="981075"/>
          </a:xfrm>
          <a:solidFill>
            <a:schemeClr val="bg1"/>
          </a:solidFill>
        </p:grpSpPr>
        <p:sp>
          <p:nvSpPr>
            <p:cNvPr id="57" name="Freeform 21"/>
            <p:cNvSpPr>
              <a:spLocks noEditPoints="1"/>
            </p:cNvSpPr>
            <p:nvPr/>
          </p:nvSpPr>
          <p:spPr bwMode="auto">
            <a:xfrm>
              <a:off x="6477000" y="1354138"/>
              <a:ext cx="587375" cy="587375"/>
            </a:xfrm>
            <a:custGeom>
              <a:avLst/>
              <a:gdLst/>
              <a:ahLst/>
              <a:cxnLst>
                <a:cxn ang="0">
                  <a:pos x="162" y="122"/>
                </a:cxn>
                <a:cxn ang="0">
                  <a:pos x="137" y="139"/>
                </a:cxn>
                <a:cxn ang="0">
                  <a:pos x="122" y="167"/>
                </a:cxn>
                <a:cxn ang="0">
                  <a:pos x="122" y="200"/>
                </a:cxn>
                <a:cxn ang="0">
                  <a:pos x="137" y="227"/>
                </a:cxn>
                <a:cxn ang="0">
                  <a:pos x="162" y="245"/>
                </a:cxn>
                <a:cxn ang="0">
                  <a:pos x="194" y="249"/>
                </a:cxn>
                <a:cxn ang="0">
                  <a:pos x="224" y="238"/>
                </a:cxn>
                <a:cxn ang="0">
                  <a:pos x="244" y="214"/>
                </a:cxn>
                <a:cxn ang="0">
                  <a:pos x="252" y="183"/>
                </a:cxn>
                <a:cxn ang="0">
                  <a:pos x="244" y="152"/>
                </a:cxn>
                <a:cxn ang="0">
                  <a:pos x="224" y="129"/>
                </a:cxn>
                <a:cxn ang="0">
                  <a:pos x="194" y="118"/>
                </a:cxn>
                <a:cxn ang="0">
                  <a:pos x="210" y="0"/>
                </a:cxn>
                <a:cxn ang="0">
                  <a:pos x="222" y="11"/>
                </a:cxn>
                <a:cxn ang="0">
                  <a:pos x="244" y="44"/>
                </a:cxn>
                <a:cxn ang="0">
                  <a:pos x="283" y="37"/>
                </a:cxn>
                <a:cxn ang="0">
                  <a:pos x="297" y="36"/>
                </a:cxn>
                <a:cxn ang="0">
                  <a:pos x="333" y="72"/>
                </a:cxn>
                <a:cxn ang="0">
                  <a:pos x="334" y="87"/>
                </a:cxn>
                <a:cxn ang="0">
                  <a:pos x="326" y="126"/>
                </a:cxn>
                <a:cxn ang="0">
                  <a:pos x="359" y="148"/>
                </a:cxn>
                <a:cxn ang="0">
                  <a:pos x="370" y="160"/>
                </a:cxn>
                <a:cxn ang="0">
                  <a:pos x="368" y="212"/>
                </a:cxn>
                <a:cxn ang="0">
                  <a:pos x="355" y="221"/>
                </a:cxn>
                <a:cxn ang="0">
                  <a:pos x="321" y="250"/>
                </a:cxn>
                <a:cxn ang="0">
                  <a:pos x="335" y="285"/>
                </a:cxn>
                <a:cxn ang="0">
                  <a:pos x="333" y="298"/>
                </a:cxn>
                <a:cxn ang="0">
                  <a:pos x="297" y="333"/>
                </a:cxn>
                <a:cxn ang="0">
                  <a:pos x="283" y="332"/>
                </a:cxn>
                <a:cxn ang="0">
                  <a:pos x="243" y="323"/>
                </a:cxn>
                <a:cxn ang="0">
                  <a:pos x="220" y="359"/>
                </a:cxn>
                <a:cxn ang="0">
                  <a:pos x="209" y="369"/>
                </a:cxn>
                <a:cxn ang="0">
                  <a:pos x="156" y="368"/>
                </a:cxn>
                <a:cxn ang="0">
                  <a:pos x="148" y="355"/>
                </a:cxn>
                <a:cxn ang="0">
                  <a:pos x="111" y="314"/>
                </a:cxn>
                <a:cxn ang="0">
                  <a:pos x="81" y="334"/>
                </a:cxn>
                <a:cxn ang="0">
                  <a:pos x="68" y="329"/>
                </a:cxn>
                <a:cxn ang="0">
                  <a:pos x="35" y="290"/>
                </a:cxn>
                <a:cxn ang="0">
                  <a:pos x="55" y="258"/>
                </a:cxn>
                <a:cxn ang="0">
                  <a:pos x="15" y="222"/>
                </a:cxn>
                <a:cxn ang="0">
                  <a:pos x="2" y="214"/>
                </a:cxn>
                <a:cxn ang="0">
                  <a:pos x="1" y="161"/>
                </a:cxn>
                <a:cxn ang="0">
                  <a:pos x="11" y="150"/>
                </a:cxn>
                <a:cxn ang="0">
                  <a:pos x="46" y="128"/>
                </a:cxn>
                <a:cxn ang="0">
                  <a:pos x="36" y="88"/>
                </a:cxn>
                <a:cxn ang="0">
                  <a:pos x="36" y="74"/>
                </a:cxn>
                <a:cxn ang="0">
                  <a:pos x="71" y="38"/>
                </a:cxn>
                <a:cxn ang="0">
                  <a:pos x="84" y="36"/>
                </a:cxn>
                <a:cxn ang="0">
                  <a:pos x="118" y="49"/>
                </a:cxn>
                <a:cxn ang="0">
                  <a:pos x="149" y="15"/>
                </a:cxn>
                <a:cxn ang="0">
                  <a:pos x="158" y="2"/>
                </a:cxn>
              </a:cxnLst>
              <a:rect l="0" t="0" r="r" b="b"/>
              <a:pathLst>
                <a:path w="370" h="370">
                  <a:moveTo>
                    <a:pt x="186" y="117"/>
                  </a:moveTo>
                  <a:lnTo>
                    <a:pt x="178" y="118"/>
                  </a:lnTo>
                  <a:lnTo>
                    <a:pt x="170" y="119"/>
                  </a:lnTo>
                  <a:lnTo>
                    <a:pt x="162" y="122"/>
                  </a:lnTo>
                  <a:lnTo>
                    <a:pt x="155" y="125"/>
                  </a:lnTo>
                  <a:lnTo>
                    <a:pt x="148" y="129"/>
                  </a:lnTo>
                  <a:lnTo>
                    <a:pt x="142" y="134"/>
                  </a:lnTo>
                  <a:lnTo>
                    <a:pt x="137" y="139"/>
                  </a:lnTo>
                  <a:lnTo>
                    <a:pt x="132" y="146"/>
                  </a:lnTo>
                  <a:lnTo>
                    <a:pt x="128" y="152"/>
                  </a:lnTo>
                  <a:lnTo>
                    <a:pt x="124" y="160"/>
                  </a:lnTo>
                  <a:lnTo>
                    <a:pt x="122" y="167"/>
                  </a:lnTo>
                  <a:lnTo>
                    <a:pt x="121" y="175"/>
                  </a:lnTo>
                  <a:lnTo>
                    <a:pt x="120" y="183"/>
                  </a:lnTo>
                  <a:lnTo>
                    <a:pt x="121" y="192"/>
                  </a:lnTo>
                  <a:lnTo>
                    <a:pt x="122" y="200"/>
                  </a:lnTo>
                  <a:lnTo>
                    <a:pt x="124" y="207"/>
                  </a:lnTo>
                  <a:lnTo>
                    <a:pt x="128" y="214"/>
                  </a:lnTo>
                  <a:lnTo>
                    <a:pt x="132" y="221"/>
                  </a:lnTo>
                  <a:lnTo>
                    <a:pt x="137" y="227"/>
                  </a:lnTo>
                  <a:lnTo>
                    <a:pt x="142" y="233"/>
                  </a:lnTo>
                  <a:lnTo>
                    <a:pt x="148" y="238"/>
                  </a:lnTo>
                  <a:lnTo>
                    <a:pt x="155" y="242"/>
                  </a:lnTo>
                  <a:lnTo>
                    <a:pt x="162" y="245"/>
                  </a:lnTo>
                  <a:lnTo>
                    <a:pt x="170" y="247"/>
                  </a:lnTo>
                  <a:lnTo>
                    <a:pt x="178" y="249"/>
                  </a:lnTo>
                  <a:lnTo>
                    <a:pt x="186" y="250"/>
                  </a:lnTo>
                  <a:lnTo>
                    <a:pt x="194" y="249"/>
                  </a:lnTo>
                  <a:lnTo>
                    <a:pt x="202" y="247"/>
                  </a:lnTo>
                  <a:lnTo>
                    <a:pt x="210" y="245"/>
                  </a:lnTo>
                  <a:lnTo>
                    <a:pt x="217" y="242"/>
                  </a:lnTo>
                  <a:lnTo>
                    <a:pt x="224" y="238"/>
                  </a:lnTo>
                  <a:lnTo>
                    <a:pt x="230" y="233"/>
                  </a:lnTo>
                  <a:lnTo>
                    <a:pt x="235" y="227"/>
                  </a:lnTo>
                  <a:lnTo>
                    <a:pt x="240" y="221"/>
                  </a:lnTo>
                  <a:lnTo>
                    <a:pt x="244" y="214"/>
                  </a:lnTo>
                  <a:lnTo>
                    <a:pt x="248" y="207"/>
                  </a:lnTo>
                  <a:lnTo>
                    <a:pt x="250" y="200"/>
                  </a:lnTo>
                  <a:lnTo>
                    <a:pt x="252" y="192"/>
                  </a:lnTo>
                  <a:lnTo>
                    <a:pt x="252" y="183"/>
                  </a:lnTo>
                  <a:lnTo>
                    <a:pt x="252" y="175"/>
                  </a:lnTo>
                  <a:lnTo>
                    <a:pt x="250" y="167"/>
                  </a:lnTo>
                  <a:lnTo>
                    <a:pt x="248" y="160"/>
                  </a:lnTo>
                  <a:lnTo>
                    <a:pt x="244" y="152"/>
                  </a:lnTo>
                  <a:lnTo>
                    <a:pt x="240" y="146"/>
                  </a:lnTo>
                  <a:lnTo>
                    <a:pt x="235" y="139"/>
                  </a:lnTo>
                  <a:lnTo>
                    <a:pt x="230" y="134"/>
                  </a:lnTo>
                  <a:lnTo>
                    <a:pt x="224" y="129"/>
                  </a:lnTo>
                  <a:lnTo>
                    <a:pt x="217" y="125"/>
                  </a:lnTo>
                  <a:lnTo>
                    <a:pt x="210" y="122"/>
                  </a:lnTo>
                  <a:lnTo>
                    <a:pt x="202" y="119"/>
                  </a:lnTo>
                  <a:lnTo>
                    <a:pt x="194" y="118"/>
                  </a:lnTo>
                  <a:lnTo>
                    <a:pt x="186" y="117"/>
                  </a:lnTo>
                  <a:close/>
                  <a:moveTo>
                    <a:pt x="166" y="0"/>
                  </a:moveTo>
                  <a:lnTo>
                    <a:pt x="206" y="0"/>
                  </a:lnTo>
                  <a:lnTo>
                    <a:pt x="210" y="0"/>
                  </a:lnTo>
                  <a:lnTo>
                    <a:pt x="214" y="2"/>
                  </a:lnTo>
                  <a:lnTo>
                    <a:pt x="217" y="4"/>
                  </a:lnTo>
                  <a:lnTo>
                    <a:pt x="220" y="7"/>
                  </a:lnTo>
                  <a:lnTo>
                    <a:pt x="222" y="11"/>
                  </a:lnTo>
                  <a:lnTo>
                    <a:pt x="223" y="15"/>
                  </a:lnTo>
                  <a:lnTo>
                    <a:pt x="225" y="38"/>
                  </a:lnTo>
                  <a:lnTo>
                    <a:pt x="235" y="41"/>
                  </a:lnTo>
                  <a:lnTo>
                    <a:pt x="244" y="44"/>
                  </a:lnTo>
                  <a:lnTo>
                    <a:pt x="253" y="48"/>
                  </a:lnTo>
                  <a:lnTo>
                    <a:pt x="262" y="53"/>
                  </a:lnTo>
                  <a:lnTo>
                    <a:pt x="280" y="39"/>
                  </a:lnTo>
                  <a:lnTo>
                    <a:pt x="283" y="37"/>
                  </a:lnTo>
                  <a:lnTo>
                    <a:pt x="286" y="36"/>
                  </a:lnTo>
                  <a:lnTo>
                    <a:pt x="290" y="35"/>
                  </a:lnTo>
                  <a:lnTo>
                    <a:pt x="293" y="35"/>
                  </a:lnTo>
                  <a:lnTo>
                    <a:pt x="297" y="36"/>
                  </a:lnTo>
                  <a:lnTo>
                    <a:pt x="300" y="38"/>
                  </a:lnTo>
                  <a:lnTo>
                    <a:pt x="303" y="40"/>
                  </a:lnTo>
                  <a:lnTo>
                    <a:pt x="331" y="68"/>
                  </a:lnTo>
                  <a:lnTo>
                    <a:pt x="333" y="72"/>
                  </a:lnTo>
                  <a:lnTo>
                    <a:pt x="335" y="76"/>
                  </a:lnTo>
                  <a:lnTo>
                    <a:pt x="336" y="80"/>
                  </a:lnTo>
                  <a:lnTo>
                    <a:pt x="335" y="84"/>
                  </a:lnTo>
                  <a:lnTo>
                    <a:pt x="334" y="87"/>
                  </a:lnTo>
                  <a:lnTo>
                    <a:pt x="332" y="91"/>
                  </a:lnTo>
                  <a:lnTo>
                    <a:pt x="318" y="109"/>
                  </a:lnTo>
                  <a:lnTo>
                    <a:pt x="322" y="118"/>
                  </a:lnTo>
                  <a:lnTo>
                    <a:pt x="326" y="126"/>
                  </a:lnTo>
                  <a:lnTo>
                    <a:pt x="329" y="135"/>
                  </a:lnTo>
                  <a:lnTo>
                    <a:pt x="332" y="144"/>
                  </a:lnTo>
                  <a:lnTo>
                    <a:pt x="355" y="147"/>
                  </a:lnTo>
                  <a:lnTo>
                    <a:pt x="359" y="148"/>
                  </a:lnTo>
                  <a:lnTo>
                    <a:pt x="363" y="150"/>
                  </a:lnTo>
                  <a:lnTo>
                    <a:pt x="366" y="153"/>
                  </a:lnTo>
                  <a:lnTo>
                    <a:pt x="368" y="156"/>
                  </a:lnTo>
                  <a:lnTo>
                    <a:pt x="370" y="160"/>
                  </a:lnTo>
                  <a:lnTo>
                    <a:pt x="370" y="164"/>
                  </a:lnTo>
                  <a:lnTo>
                    <a:pt x="370" y="204"/>
                  </a:lnTo>
                  <a:lnTo>
                    <a:pt x="370" y="208"/>
                  </a:lnTo>
                  <a:lnTo>
                    <a:pt x="368" y="212"/>
                  </a:lnTo>
                  <a:lnTo>
                    <a:pt x="366" y="215"/>
                  </a:lnTo>
                  <a:lnTo>
                    <a:pt x="363" y="218"/>
                  </a:lnTo>
                  <a:lnTo>
                    <a:pt x="359" y="220"/>
                  </a:lnTo>
                  <a:lnTo>
                    <a:pt x="355" y="221"/>
                  </a:lnTo>
                  <a:lnTo>
                    <a:pt x="331" y="224"/>
                  </a:lnTo>
                  <a:lnTo>
                    <a:pt x="329" y="233"/>
                  </a:lnTo>
                  <a:lnTo>
                    <a:pt x="325" y="242"/>
                  </a:lnTo>
                  <a:lnTo>
                    <a:pt x="321" y="250"/>
                  </a:lnTo>
                  <a:lnTo>
                    <a:pt x="317" y="259"/>
                  </a:lnTo>
                  <a:lnTo>
                    <a:pt x="332" y="279"/>
                  </a:lnTo>
                  <a:lnTo>
                    <a:pt x="334" y="282"/>
                  </a:lnTo>
                  <a:lnTo>
                    <a:pt x="335" y="285"/>
                  </a:lnTo>
                  <a:lnTo>
                    <a:pt x="336" y="288"/>
                  </a:lnTo>
                  <a:lnTo>
                    <a:pt x="336" y="292"/>
                  </a:lnTo>
                  <a:lnTo>
                    <a:pt x="335" y="295"/>
                  </a:lnTo>
                  <a:lnTo>
                    <a:pt x="333" y="298"/>
                  </a:lnTo>
                  <a:lnTo>
                    <a:pt x="331" y="301"/>
                  </a:lnTo>
                  <a:lnTo>
                    <a:pt x="303" y="329"/>
                  </a:lnTo>
                  <a:lnTo>
                    <a:pt x="300" y="331"/>
                  </a:lnTo>
                  <a:lnTo>
                    <a:pt x="297" y="333"/>
                  </a:lnTo>
                  <a:lnTo>
                    <a:pt x="293" y="334"/>
                  </a:lnTo>
                  <a:lnTo>
                    <a:pt x="290" y="334"/>
                  </a:lnTo>
                  <a:lnTo>
                    <a:pt x="286" y="334"/>
                  </a:lnTo>
                  <a:lnTo>
                    <a:pt x="283" y="332"/>
                  </a:lnTo>
                  <a:lnTo>
                    <a:pt x="280" y="331"/>
                  </a:lnTo>
                  <a:lnTo>
                    <a:pt x="260" y="315"/>
                  </a:lnTo>
                  <a:lnTo>
                    <a:pt x="252" y="319"/>
                  </a:lnTo>
                  <a:lnTo>
                    <a:pt x="243" y="323"/>
                  </a:lnTo>
                  <a:lnTo>
                    <a:pt x="234" y="327"/>
                  </a:lnTo>
                  <a:lnTo>
                    <a:pt x="224" y="329"/>
                  </a:lnTo>
                  <a:lnTo>
                    <a:pt x="221" y="355"/>
                  </a:lnTo>
                  <a:lnTo>
                    <a:pt x="220" y="359"/>
                  </a:lnTo>
                  <a:lnTo>
                    <a:pt x="218" y="363"/>
                  </a:lnTo>
                  <a:lnTo>
                    <a:pt x="216" y="366"/>
                  </a:lnTo>
                  <a:lnTo>
                    <a:pt x="212" y="368"/>
                  </a:lnTo>
                  <a:lnTo>
                    <a:pt x="209" y="369"/>
                  </a:lnTo>
                  <a:lnTo>
                    <a:pt x="204" y="370"/>
                  </a:lnTo>
                  <a:lnTo>
                    <a:pt x="164" y="370"/>
                  </a:lnTo>
                  <a:lnTo>
                    <a:pt x="160" y="369"/>
                  </a:lnTo>
                  <a:lnTo>
                    <a:pt x="156" y="368"/>
                  </a:lnTo>
                  <a:lnTo>
                    <a:pt x="153" y="366"/>
                  </a:lnTo>
                  <a:lnTo>
                    <a:pt x="150" y="363"/>
                  </a:lnTo>
                  <a:lnTo>
                    <a:pt x="149" y="359"/>
                  </a:lnTo>
                  <a:lnTo>
                    <a:pt x="148" y="355"/>
                  </a:lnTo>
                  <a:lnTo>
                    <a:pt x="145" y="328"/>
                  </a:lnTo>
                  <a:lnTo>
                    <a:pt x="133" y="325"/>
                  </a:lnTo>
                  <a:lnTo>
                    <a:pt x="122" y="320"/>
                  </a:lnTo>
                  <a:lnTo>
                    <a:pt x="111" y="314"/>
                  </a:lnTo>
                  <a:lnTo>
                    <a:pt x="90" y="331"/>
                  </a:lnTo>
                  <a:lnTo>
                    <a:pt x="87" y="332"/>
                  </a:lnTo>
                  <a:lnTo>
                    <a:pt x="84" y="334"/>
                  </a:lnTo>
                  <a:lnTo>
                    <a:pt x="81" y="334"/>
                  </a:lnTo>
                  <a:lnTo>
                    <a:pt x="77" y="334"/>
                  </a:lnTo>
                  <a:lnTo>
                    <a:pt x="74" y="333"/>
                  </a:lnTo>
                  <a:lnTo>
                    <a:pt x="71" y="331"/>
                  </a:lnTo>
                  <a:lnTo>
                    <a:pt x="68" y="329"/>
                  </a:lnTo>
                  <a:lnTo>
                    <a:pt x="39" y="301"/>
                  </a:lnTo>
                  <a:lnTo>
                    <a:pt x="37" y="298"/>
                  </a:lnTo>
                  <a:lnTo>
                    <a:pt x="35" y="294"/>
                  </a:lnTo>
                  <a:lnTo>
                    <a:pt x="35" y="290"/>
                  </a:lnTo>
                  <a:lnTo>
                    <a:pt x="35" y="286"/>
                  </a:lnTo>
                  <a:lnTo>
                    <a:pt x="36" y="282"/>
                  </a:lnTo>
                  <a:lnTo>
                    <a:pt x="38" y="279"/>
                  </a:lnTo>
                  <a:lnTo>
                    <a:pt x="55" y="258"/>
                  </a:lnTo>
                  <a:lnTo>
                    <a:pt x="49" y="247"/>
                  </a:lnTo>
                  <a:lnTo>
                    <a:pt x="45" y="237"/>
                  </a:lnTo>
                  <a:lnTo>
                    <a:pt x="41" y="225"/>
                  </a:lnTo>
                  <a:lnTo>
                    <a:pt x="15" y="222"/>
                  </a:lnTo>
                  <a:lnTo>
                    <a:pt x="11" y="221"/>
                  </a:lnTo>
                  <a:lnTo>
                    <a:pt x="7" y="220"/>
                  </a:lnTo>
                  <a:lnTo>
                    <a:pt x="4" y="217"/>
                  </a:lnTo>
                  <a:lnTo>
                    <a:pt x="2" y="214"/>
                  </a:lnTo>
                  <a:lnTo>
                    <a:pt x="1" y="210"/>
                  </a:lnTo>
                  <a:lnTo>
                    <a:pt x="0" y="206"/>
                  </a:lnTo>
                  <a:lnTo>
                    <a:pt x="0" y="166"/>
                  </a:lnTo>
                  <a:lnTo>
                    <a:pt x="1" y="161"/>
                  </a:lnTo>
                  <a:lnTo>
                    <a:pt x="2" y="158"/>
                  </a:lnTo>
                  <a:lnTo>
                    <a:pt x="4" y="154"/>
                  </a:lnTo>
                  <a:lnTo>
                    <a:pt x="7" y="152"/>
                  </a:lnTo>
                  <a:lnTo>
                    <a:pt x="11" y="150"/>
                  </a:lnTo>
                  <a:lnTo>
                    <a:pt x="15" y="149"/>
                  </a:lnTo>
                  <a:lnTo>
                    <a:pt x="40" y="146"/>
                  </a:lnTo>
                  <a:lnTo>
                    <a:pt x="42" y="137"/>
                  </a:lnTo>
                  <a:lnTo>
                    <a:pt x="46" y="128"/>
                  </a:lnTo>
                  <a:lnTo>
                    <a:pt x="49" y="119"/>
                  </a:lnTo>
                  <a:lnTo>
                    <a:pt x="54" y="111"/>
                  </a:lnTo>
                  <a:lnTo>
                    <a:pt x="38" y="91"/>
                  </a:lnTo>
                  <a:lnTo>
                    <a:pt x="36" y="88"/>
                  </a:lnTo>
                  <a:lnTo>
                    <a:pt x="35" y="85"/>
                  </a:lnTo>
                  <a:lnTo>
                    <a:pt x="35" y="81"/>
                  </a:lnTo>
                  <a:lnTo>
                    <a:pt x="35" y="78"/>
                  </a:lnTo>
                  <a:lnTo>
                    <a:pt x="36" y="74"/>
                  </a:lnTo>
                  <a:lnTo>
                    <a:pt x="37" y="71"/>
                  </a:lnTo>
                  <a:lnTo>
                    <a:pt x="39" y="69"/>
                  </a:lnTo>
                  <a:lnTo>
                    <a:pt x="68" y="40"/>
                  </a:lnTo>
                  <a:lnTo>
                    <a:pt x="71" y="38"/>
                  </a:lnTo>
                  <a:lnTo>
                    <a:pt x="74" y="36"/>
                  </a:lnTo>
                  <a:lnTo>
                    <a:pt x="77" y="35"/>
                  </a:lnTo>
                  <a:lnTo>
                    <a:pt x="81" y="35"/>
                  </a:lnTo>
                  <a:lnTo>
                    <a:pt x="84" y="36"/>
                  </a:lnTo>
                  <a:lnTo>
                    <a:pt x="87" y="37"/>
                  </a:lnTo>
                  <a:lnTo>
                    <a:pt x="90" y="39"/>
                  </a:lnTo>
                  <a:lnTo>
                    <a:pt x="109" y="54"/>
                  </a:lnTo>
                  <a:lnTo>
                    <a:pt x="118" y="49"/>
                  </a:lnTo>
                  <a:lnTo>
                    <a:pt x="127" y="44"/>
                  </a:lnTo>
                  <a:lnTo>
                    <a:pt x="137" y="41"/>
                  </a:lnTo>
                  <a:lnTo>
                    <a:pt x="146" y="38"/>
                  </a:lnTo>
                  <a:lnTo>
                    <a:pt x="149" y="15"/>
                  </a:lnTo>
                  <a:lnTo>
                    <a:pt x="150" y="11"/>
                  </a:lnTo>
                  <a:lnTo>
                    <a:pt x="152" y="7"/>
                  </a:lnTo>
                  <a:lnTo>
                    <a:pt x="155" y="4"/>
                  </a:lnTo>
                  <a:lnTo>
                    <a:pt x="158" y="2"/>
                  </a:lnTo>
                  <a:lnTo>
                    <a:pt x="162" y="0"/>
                  </a:lnTo>
                  <a:lnTo>
                    <a:pt x="1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2"/>
            <p:cNvSpPr>
              <a:spLocks noEditPoints="1"/>
            </p:cNvSpPr>
            <p:nvPr/>
          </p:nvSpPr>
          <p:spPr bwMode="auto">
            <a:xfrm>
              <a:off x="6985000" y="1654175"/>
              <a:ext cx="484188" cy="484188"/>
            </a:xfrm>
            <a:custGeom>
              <a:avLst/>
              <a:gdLst/>
              <a:ahLst/>
              <a:cxnLst>
                <a:cxn ang="0">
                  <a:pos x="134" y="101"/>
                </a:cxn>
                <a:cxn ang="0">
                  <a:pos x="112" y="117"/>
                </a:cxn>
                <a:cxn ang="0">
                  <a:pos x="100" y="142"/>
                </a:cxn>
                <a:cxn ang="0">
                  <a:pos x="102" y="170"/>
                </a:cxn>
                <a:cxn ang="0">
                  <a:pos x="118" y="193"/>
                </a:cxn>
                <a:cxn ang="0">
                  <a:pos x="143" y="205"/>
                </a:cxn>
                <a:cxn ang="0">
                  <a:pos x="172" y="203"/>
                </a:cxn>
                <a:cxn ang="0">
                  <a:pos x="195" y="187"/>
                </a:cxn>
                <a:cxn ang="0">
                  <a:pos x="207" y="162"/>
                </a:cxn>
                <a:cxn ang="0">
                  <a:pos x="204" y="133"/>
                </a:cxn>
                <a:cxn ang="0">
                  <a:pos x="188" y="110"/>
                </a:cxn>
                <a:cxn ang="0">
                  <a:pos x="163" y="98"/>
                </a:cxn>
                <a:cxn ang="0">
                  <a:pos x="162" y="2"/>
                </a:cxn>
                <a:cxn ang="0">
                  <a:pos x="172" y="14"/>
                </a:cxn>
                <a:cxn ang="0">
                  <a:pos x="207" y="40"/>
                </a:cxn>
                <a:cxn ang="0">
                  <a:pos x="228" y="25"/>
                </a:cxn>
                <a:cxn ang="0">
                  <a:pos x="240" y="29"/>
                </a:cxn>
                <a:cxn ang="0">
                  <a:pos x="267" y="55"/>
                </a:cxn>
                <a:cxn ang="0">
                  <a:pos x="265" y="68"/>
                </a:cxn>
                <a:cxn ang="0">
                  <a:pos x="269" y="110"/>
                </a:cxn>
                <a:cxn ang="0">
                  <a:pos x="297" y="115"/>
                </a:cxn>
                <a:cxn ang="0">
                  <a:pos x="305" y="153"/>
                </a:cxn>
                <a:cxn ang="0">
                  <a:pos x="299" y="167"/>
                </a:cxn>
                <a:cxn ang="0">
                  <a:pos x="272" y="185"/>
                </a:cxn>
                <a:cxn ang="0">
                  <a:pos x="279" y="220"/>
                </a:cxn>
                <a:cxn ang="0">
                  <a:pos x="281" y="234"/>
                </a:cxn>
                <a:cxn ang="0">
                  <a:pos x="257" y="263"/>
                </a:cxn>
                <a:cxn ang="0">
                  <a:pos x="244" y="267"/>
                </a:cxn>
                <a:cxn ang="0">
                  <a:pos x="214" y="259"/>
                </a:cxn>
                <a:cxn ang="0">
                  <a:pos x="193" y="291"/>
                </a:cxn>
                <a:cxn ang="0">
                  <a:pos x="182" y="302"/>
                </a:cxn>
                <a:cxn ang="0">
                  <a:pos x="143" y="304"/>
                </a:cxn>
                <a:cxn ang="0">
                  <a:pos x="133" y="292"/>
                </a:cxn>
                <a:cxn ang="0">
                  <a:pos x="101" y="264"/>
                </a:cxn>
                <a:cxn ang="0">
                  <a:pos x="78" y="281"/>
                </a:cxn>
                <a:cxn ang="0">
                  <a:pos x="65" y="277"/>
                </a:cxn>
                <a:cxn ang="0">
                  <a:pos x="38" y="251"/>
                </a:cxn>
                <a:cxn ang="0">
                  <a:pos x="41" y="237"/>
                </a:cxn>
                <a:cxn ang="0">
                  <a:pos x="38" y="196"/>
                </a:cxn>
                <a:cxn ang="0">
                  <a:pos x="8" y="191"/>
                </a:cxn>
                <a:cxn ang="0">
                  <a:pos x="0" y="152"/>
                </a:cxn>
                <a:cxn ang="0">
                  <a:pos x="6" y="138"/>
                </a:cxn>
                <a:cxn ang="0">
                  <a:pos x="33" y="121"/>
                </a:cxn>
                <a:cxn ang="0">
                  <a:pos x="25" y="85"/>
                </a:cxn>
                <a:cxn ang="0">
                  <a:pos x="25" y="70"/>
                </a:cxn>
                <a:cxn ang="0">
                  <a:pos x="51" y="41"/>
                </a:cxn>
                <a:cxn ang="0">
                  <a:pos x="64" y="40"/>
                </a:cxn>
                <a:cxn ang="0">
                  <a:pos x="96" y="42"/>
                </a:cxn>
                <a:cxn ang="0">
                  <a:pos x="112" y="15"/>
                </a:cxn>
                <a:cxn ang="0">
                  <a:pos x="123" y="4"/>
                </a:cxn>
              </a:cxnLst>
              <a:rect l="0" t="0" r="r" b="b"/>
              <a:pathLst>
                <a:path w="305" h="305">
                  <a:moveTo>
                    <a:pt x="156" y="97"/>
                  </a:moveTo>
                  <a:lnTo>
                    <a:pt x="149" y="98"/>
                  </a:lnTo>
                  <a:lnTo>
                    <a:pt x="141" y="99"/>
                  </a:lnTo>
                  <a:lnTo>
                    <a:pt x="134" y="101"/>
                  </a:lnTo>
                  <a:lnTo>
                    <a:pt x="128" y="104"/>
                  </a:lnTo>
                  <a:lnTo>
                    <a:pt x="122" y="107"/>
                  </a:lnTo>
                  <a:lnTo>
                    <a:pt x="117" y="112"/>
                  </a:lnTo>
                  <a:lnTo>
                    <a:pt x="112" y="117"/>
                  </a:lnTo>
                  <a:lnTo>
                    <a:pt x="108" y="122"/>
                  </a:lnTo>
                  <a:lnTo>
                    <a:pt x="104" y="128"/>
                  </a:lnTo>
                  <a:lnTo>
                    <a:pt x="102" y="135"/>
                  </a:lnTo>
                  <a:lnTo>
                    <a:pt x="100" y="142"/>
                  </a:lnTo>
                  <a:lnTo>
                    <a:pt x="99" y="149"/>
                  </a:lnTo>
                  <a:lnTo>
                    <a:pt x="99" y="156"/>
                  </a:lnTo>
                  <a:lnTo>
                    <a:pt x="100" y="163"/>
                  </a:lnTo>
                  <a:lnTo>
                    <a:pt x="102" y="170"/>
                  </a:lnTo>
                  <a:lnTo>
                    <a:pt x="105" y="177"/>
                  </a:lnTo>
                  <a:lnTo>
                    <a:pt x="109" y="183"/>
                  </a:lnTo>
                  <a:lnTo>
                    <a:pt x="113" y="188"/>
                  </a:lnTo>
                  <a:lnTo>
                    <a:pt x="118" y="193"/>
                  </a:lnTo>
                  <a:lnTo>
                    <a:pt x="124" y="197"/>
                  </a:lnTo>
                  <a:lnTo>
                    <a:pt x="130" y="200"/>
                  </a:lnTo>
                  <a:lnTo>
                    <a:pt x="136" y="203"/>
                  </a:lnTo>
                  <a:lnTo>
                    <a:pt x="143" y="205"/>
                  </a:lnTo>
                  <a:lnTo>
                    <a:pt x="150" y="206"/>
                  </a:lnTo>
                  <a:lnTo>
                    <a:pt x="158" y="206"/>
                  </a:lnTo>
                  <a:lnTo>
                    <a:pt x="165" y="204"/>
                  </a:lnTo>
                  <a:lnTo>
                    <a:pt x="172" y="203"/>
                  </a:lnTo>
                  <a:lnTo>
                    <a:pt x="178" y="199"/>
                  </a:lnTo>
                  <a:lnTo>
                    <a:pt x="184" y="196"/>
                  </a:lnTo>
                  <a:lnTo>
                    <a:pt x="190" y="192"/>
                  </a:lnTo>
                  <a:lnTo>
                    <a:pt x="195" y="187"/>
                  </a:lnTo>
                  <a:lnTo>
                    <a:pt x="199" y="181"/>
                  </a:lnTo>
                  <a:lnTo>
                    <a:pt x="202" y="175"/>
                  </a:lnTo>
                  <a:lnTo>
                    <a:pt x="205" y="168"/>
                  </a:lnTo>
                  <a:lnTo>
                    <a:pt x="207" y="162"/>
                  </a:lnTo>
                  <a:lnTo>
                    <a:pt x="207" y="154"/>
                  </a:lnTo>
                  <a:lnTo>
                    <a:pt x="207" y="147"/>
                  </a:lnTo>
                  <a:lnTo>
                    <a:pt x="206" y="140"/>
                  </a:lnTo>
                  <a:lnTo>
                    <a:pt x="204" y="133"/>
                  </a:lnTo>
                  <a:lnTo>
                    <a:pt x="201" y="126"/>
                  </a:lnTo>
                  <a:lnTo>
                    <a:pt x="197" y="121"/>
                  </a:lnTo>
                  <a:lnTo>
                    <a:pt x="193" y="115"/>
                  </a:lnTo>
                  <a:lnTo>
                    <a:pt x="188" y="110"/>
                  </a:lnTo>
                  <a:lnTo>
                    <a:pt x="182" y="106"/>
                  </a:lnTo>
                  <a:lnTo>
                    <a:pt x="176" y="103"/>
                  </a:lnTo>
                  <a:lnTo>
                    <a:pt x="170" y="100"/>
                  </a:lnTo>
                  <a:lnTo>
                    <a:pt x="163" y="98"/>
                  </a:lnTo>
                  <a:lnTo>
                    <a:pt x="156" y="97"/>
                  </a:lnTo>
                  <a:close/>
                  <a:moveTo>
                    <a:pt x="154" y="0"/>
                  </a:moveTo>
                  <a:lnTo>
                    <a:pt x="158" y="1"/>
                  </a:lnTo>
                  <a:lnTo>
                    <a:pt x="162" y="2"/>
                  </a:lnTo>
                  <a:lnTo>
                    <a:pt x="166" y="4"/>
                  </a:lnTo>
                  <a:lnTo>
                    <a:pt x="169" y="7"/>
                  </a:lnTo>
                  <a:lnTo>
                    <a:pt x="171" y="10"/>
                  </a:lnTo>
                  <a:lnTo>
                    <a:pt x="172" y="14"/>
                  </a:lnTo>
                  <a:lnTo>
                    <a:pt x="175" y="30"/>
                  </a:lnTo>
                  <a:lnTo>
                    <a:pt x="186" y="32"/>
                  </a:lnTo>
                  <a:lnTo>
                    <a:pt x="196" y="36"/>
                  </a:lnTo>
                  <a:lnTo>
                    <a:pt x="207" y="40"/>
                  </a:lnTo>
                  <a:lnTo>
                    <a:pt x="218" y="29"/>
                  </a:lnTo>
                  <a:lnTo>
                    <a:pt x="221" y="27"/>
                  </a:lnTo>
                  <a:lnTo>
                    <a:pt x="224" y="25"/>
                  </a:lnTo>
                  <a:lnTo>
                    <a:pt x="228" y="25"/>
                  </a:lnTo>
                  <a:lnTo>
                    <a:pt x="231" y="25"/>
                  </a:lnTo>
                  <a:lnTo>
                    <a:pt x="234" y="25"/>
                  </a:lnTo>
                  <a:lnTo>
                    <a:pt x="237" y="26"/>
                  </a:lnTo>
                  <a:lnTo>
                    <a:pt x="240" y="29"/>
                  </a:lnTo>
                  <a:lnTo>
                    <a:pt x="262" y="46"/>
                  </a:lnTo>
                  <a:lnTo>
                    <a:pt x="264" y="49"/>
                  </a:lnTo>
                  <a:lnTo>
                    <a:pt x="266" y="52"/>
                  </a:lnTo>
                  <a:lnTo>
                    <a:pt x="267" y="55"/>
                  </a:lnTo>
                  <a:lnTo>
                    <a:pt x="268" y="58"/>
                  </a:lnTo>
                  <a:lnTo>
                    <a:pt x="267" y="62"/>
                  </a:lnTo>
                  <a:lnTo>
                    <a:pt x="266" y="65"/>
                  </a:lnTo>
                  <a:lnTo>
                    <a:pt x="265" y="68"/>
                  </a:lnTo>
                  <a:lnTo>
                    <a:pt x="255" y="82"/>
                  </a:lnTo>
                  <a:lnTo>
                    <a:pt x="261" y="91"/>
                  </a:lnTo>
                  <a:lnTo>
                    <a:pt x="266" y="100"/>
                  </a:lnTo>
                  <a:lnTo>
                    <a:pt x="269" y="110"/>
                  </a:lnTo>
                  <a:lnTo>
                    <a:pt x="286" y="110"/>
                  </a:lnTo>
                  <a:lnTo>
                    <a:pt x="290" y="111"/>
                  </a:lnTo>
                  <a:lnTo>
                    <a:pt x="294" y="113"/>
                  </a:lnTo>
                  <a:lnTo>
                    <a:pt x="297" y="115"/>
                  </a:lnTo>
                  <a:lnTo>
                    <a:pt x="300" y="118"/>
                  </a:lnTo>
                  <a:lnTo>
                    <a:pt x="301" y="122"/>
                  </a:lnTo>
                  <a:lnTo>
                    <a:pt x="302" y="126"/>
                  </a:lnTo>
                  <a:lnTo>
                    <a:pt x="305" y="153"/>
                  </a:lnTo>
                  <a:lnTo>
                    <a:pt x="305" y="157"/>
                  </a:lnTo>
                  <a:lnTo>
                    <a:pt x="303" y="161"/>
                  </a:lnTo>
                  <a:lnTo>
                    <a:pt x="301" y="165"/>
                  </a:lnTo>
                  <a:lnTo>
                    <a:pt x="299" y="167"/>
                  </a:lnTo>
                  <a:lnTo>
                    <a:pt x="295" y="170"/>
                  </a:lnTo>
                  <a:lnTo>
                    <a:pt x="291" y="171"/>
                  </a:lnTo>
                  <a:lnTo>
                    <a:pt x="275" y="174"/>
                  </a:lnTo>
                  <a:lnTo>
                    <a:pt x="272" y="185"/>
                  </a:lnTo>
                  <a:lnTo>
                    <a:pt x="269" y="195"/>
                  </a:lnTo>
                  <a:lnTo>
                    <a:pt x="265" y="204"/>
                  </a:lnTo>
                  <a:lnTo>
                    <a:pt x="277" y="217"/>
                  </a:lnTo>
                  <a:lnTo>
                    <a:pt x="279" y="220"/>
                  </a:lnTo>
                  <a:lnTo>
                    <a:pt x="281" y="223"/>
                  </a:lnTo>
                  <a:lnTo>
                    <a:pt x="282" y="227"/>
                  </a:lnTo>
                  <a:lnTo>
                    <a:pt x="282" y="230"/>
                  </a:lnTo>
                  <a:lnTo>
                    <a:pt x="281" y="234"/>
                  </a:lnTo>
                  <a:lnTo>
                    <a:pt x="280" y="237"/>
                  </a:lnTo>
                  <a:lnTo>
                    <a:pt x="278" y="240"/>
                  </a:lnTo>
                  <a:lnTo>
                    <a:pt x="260" y="261"/>
                  </a:lnTo>
                  <a:lnTo>
                    <a:pt x="257" y="263"/>
                  </a:lnTo>
                  <a:lnTo>
                    <a:pt x="254" y="265"/>
                  </a:lnTo>
                  <a:lnTo>
                    <a:pt x="251" y="266"/>
                  </a:lnTo>
                  <a:lnTo>
                    <a:pt x="248" y="267"/>
                  </a:lnTo>
                  <a:lnTo>
                    <a:pt x="244" y="267"/>
                  </a:lnTo>
                  <a:lnTo>
                    <a:pt x="241" y="266"/>
                  </a:lnTo>
                  <a:lnTo>
                    <a:pt x="238" y="264"/>
                  </a:lnTo>
                  <a:lnTo>
                    <a:pt x="223" y="254"/>
                  </a:lnTo>
                  <a:lnTo>
                    <a:pt x="214" y="259"/>
                  </a:lnTo>
                  <a:lnTo>
                    <a:pt x="204" y="264"/>
                  </a:lnTo>
                  <a:lnTo>
                    <a:pt x="194" y="268"/>
                  </a:lnTo>
                  <a:lnTo>
                    <a:pt x="194" y="287"/>
                  </a:lnTo>
                  <a:lnTo>
                    <a:pt x="193" y="291"/>
                  </a:lnTo>
                  <a:lnTo>
                    <a:pt x="192" y="294"/>
                  </a:lnTo>
                  <a:lnTo>
                    <a:pt x="189" y="298"/>
                  </a:lnTo>
                  <a:lnTo>
                    <a:pt x="186" y="300"/>
                  </a:lnTo>
                  <a:lnTo>
                    <a:pt x="182" y="302"/>
                  </a:lnTo>
                  <a:lnTo>
                    <a:pt x="178" y="303"/>
                  </a:lnTo>
                  <a:lnTo>
                    <a:pt x="151" y="305"/>
                  </a:lnTo>
                  <a:lnTo>
                    <a:pt x="147" y="305"/>
                  </a:lnTo>
                  <a:lnTo>
                    <a:pt x="143" y="304"/>
                  </a:lnTo>
                  <a:lnTo>
                    <a:pt x="139" y="302"/>
                  </a:lnTo>
                  <a:lnTo>
                    <a:pt x="136" y="299"/>
                  </a:lnTo>
                  <a:lnTo>
                    <a:pt x="134" y="296"/>
                  </a:lnTo>
                  <a:lnTo>
                    <a:pt x="133" y="292"/>
                  </a:lnTo>
                  <a:lnTo>
                    <a:pt x="129" y="273"/>
                  </a:lnTo>
                  <a:lnTo>
                    <a:pt x="120" y="271"/>
                  </a:lnTo>
                  <a:lnTo>
                    <a:pt x="110" y="268"/>
                  </a:lnTo>
                  <a:lnTo>
                    <a:pt x="101" y="264"/>
                  </a:lnTo>
                  <a:lnTo>
                    <a:pt x="87" y="277"/>
                  </a:lnTo>
                  <a:lnTo>
                    <a:pt x="84" y="279"/>
                  </a:lnTo>
                  <a:lnTo>
                    <a:pt x="81" y="280"/>
                  </a:lnTo>
                  <a:lnTo>
                    <a:pt x="78" y="281"/>
                  </a:lnTo>
                  <a:lnTo>
                    <a:pt x="74" y="281"/>
                  </a:lnTo>
                  <a:lnTo>
                    <a:pt x="71" y="281"/>
                  </a:lnTo>
                  <a:lnTo>
                    <a:pt x="68" y="279"/>
                  </a:lnTo>
                  <a:lnTo>
                    <a:pt x="65" y="277"/>
                  </a:lnTo>
                  <a:lnTo>
                    <a:pt x="44" y="259"/>
                  </a:lnTo>
                  <a:lnTo>
                    <a:pt x="41" y="257"/>
                  </a:lnTo>
                  <a:lnTo>
                    <a:pt x="39" y="254"/>
                  </a:lnTo>
                  <a:lnTo>
                    <a:pt x="38" y="251"/>
                  </a:lnTo>
                  <a:lnTo>
                    <a:pt x="38" y="247"/>
                  </a:lnTo>
                  <a:lnTo>
                    <a:pt x="38" y="244"/>
                  </a:lnTo>
                  <a:lnTo>
                    <a:pt x="39" y="240"/>
                  </a:lnTo>
                  <a:lnTo>
                    <a:pt x="41" y="237"/>
                  </a:lnTo>
                  <a:lnTo>
                    <a:pt x="51" y="221"/>
                  </a:lnTo>
                  <a:lnTo>
                    <a:pt x="46" y="213"/>
                  </a:lnTo>
                  <a:lnTo>
                    <a:pt x="42" y="205"/>
                  </a:lnTo>
                  <a:lnTo>
                    <a:pt x="38" y="196"/>
                  </a:lnTo>
                  <a:lnTo>
                    <a:pt x="19" y="195"/>
                  </a:lnTo>
                  <a:lnTo>
                    <a:pt x="15" y="195"/>
                  </a:lnTo>
                  <a:lnTo>
                    <a:pt x="11" y="193"/>
                  </a:lnTo>
                  <a:lnTo>
                    <a:pt x="8" y="191"/>
                  </a:lnTo>
                  <a:lnTo>
                    <a:pt x="5" y="188"/>
                  </a:lnTo>
                  <a:lnTo>
                    <a:pt x="4" y="184"/>
                  </a:lnTo>
                  <a:lnTo>
                    <a:pt x="3" y="180"/>
                  </a:lnTo>
                  <a:lnTo>
                    <a:pt x="0" y="152"/>
                  </a:lnTo>
                  <a:lnTo>
                    <a:pt x="1" y="148"/>
                  </a:lnTo>
                  <a:lnTo>
                    <a:pt x="2" y="144"/>
                  </a:lnTo>
                  <a:lnTo>
                    <a:pt x="4" y="141"/>
                  </a:lnTo>
                  <a:lnTo>
                    <a:pt x="6" y="138"/>
                  </a:lnTo>
                  <a:lnTo>
                    <a:pt x="10" y="136"/>
                  </a:lnTo>
                  <a:lnTo>
                    <a:pt x="14" y="135"/>
                  </a:lnTo>
                  <a:lnTo>
                    <a:pt x="31" y="131"/>
                  </a:lnTo>
                  <a:lnTo>
                    <a:pt x="33" y="121"/>
                  </a:lnTo>
                  <a:lnTo>
                    <a:pt x="36" y="111"/>
                  </a:lnTo>
                  <a:lnTo>
                    <a:pt x="40" y="101"/>
                  </a:lnTo>
                  <a:lnTo>
                    <a:pt x="28" y="88"/>
                  </a:lnTo>
                  <a:lnTo>
                    <a:pt x="25" y="85"/>
                  </a:lnTo>
                  <a:lnTo>
                    <a:pt x="24" y="81"/>
                  </a:lnTo>
                  <a:lnTo>
                    <a:pt x="23" y="77"/>
                  </a:lnTo>
                  <a:lnTo>
                    <a:pt x="24" y="73"/>
                  </a:lnTo>
                  <a:lnTo>
                    <a:pt x="25" y="70"/>
                  </a:lnTo>
                  <a:lnTo>
                    <a:pt x="27" y="66"/>
                  </a:lnTo>
                  <a:lnTo>
                    <a:pt x="45" y="45"/>
                  </a:lnTo>
                  <a:lnTo>
                    <a:pt x="48" y="42"/>
                  </a:lnTo>
                  <a:lnTo>
                    <a:pt x="51" y="41"/>
                  </a:lnTo>
                  <a:lnTo>
                    <a:pt x="54" y="39"/>
                  </a:lnTo>
                  <a:lnTo>
                    <a:pt x="57" y="39"/>
                  </a:lnTo>
                  <a:lnTo>
                    <a:pt x="61" y="39"/>
                  </a:lnTo>
                  <a:lnTo>
                    <a:pt x="64" y="40"/>
                  </a:lnTo>
                  <a:lnTo>
                    <a:pt x="67" y="42"/>
                  </a:lnTo>
                  <a:lnTo>
                    <a:pt x="81" y="51"/>
                  </a:lnTo>
                  <a:lnTo>
                    <a:pt x="88" y="46"/>
                  </a:lnTo>
                  <a:lnTo>
                    <a:pt x="96" y="42"/>
                  </a:lnTo>
                  <a:lnTo>
                    <a:pt x="103" y="38"/>
                  </a:lnTo>
                  <a:lnTo>
                    <a:pt x="111" y="35"/>
                  </a:lnTo>
                  <a:lnTo>
                    <a:pt x="111" y="19"/>
                  </a:lnTo>
                  <a:lnTo>
                    <a:pt x="112" y="15"/>
                  </a:lnTo>
                  <a:lnTo>
                    <a:pt x="114" y="11"/>
                  </a:lnTo>
                  <a:lnTo>
                    <a:pt x="116" y="8"/>
                  </a:lnTo>
                  <a:lnTo>
                    <a:pt x="119" y="5"/>
                  </a:lnTo>
                  <a:lnTo>
                    <a:pt x="123" y="4"/>
                  </a:lnTo>
                  <a:lnTo>
                    <a:pt x="127"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3"/>
            <p:cNvSpPr>
              <a:spLocks noEditPoints="1"/>
            </p:cNvSpPr>
            <p:nvPr/>
          </p:nvSpPr>
          <p:spPr bwMode="auto">
            <a:xfrm>
              <a:off x="6670675" y="1943100"/>
              <a:ext cx="392113" cy="392113"/>
            </a:xfrm>
            <a:custGeom>
              <a:avLst/>
              <a:gdLst/>
              <a:ahLst/>
              <a:cxnLst>
                <a:cxn ang="0">
                  <a:pos x="111" y="81"/>
                </a:cxn>
                <a:cxn ang="0">
                  <a:pos x="94" y="91"/>
                </a:cxn>
                <a:cxn ang="0">
                  <a:pos x="83" y="108"/>
                </a:cxn>
                <a:cxn ang="0">
                  <a:pos x="81" y="129"/>
                </a:cxn>
                <a:cxn ang="0">
                  <a:pos x="88" y="148"/>
                </a:cxn>
                <a:cxn ang="0">
                  <a:pos x="104" y="161"/>
                </a:cxn>
                <a:cxn ang="0">
                  <a:pos x="124" y="167"/>
                </a:cxn>
                <a:cxn ang="0">
                  <a:pos x="144" y="162"/>
                </a:cxn>
                <a:cxn ang="0">
                  <a:pos x="160" y="149"/>
                </a:cxn>
                <a:cxn ang="0">
                  <a:pos x="168" y="130"/>
                </a:cxn>
                <a:cxn ang="0">
                  <a:pos x="166" y="109"/>
                </a:cxn>
                <a:cxn ang="0">
                  <a:pos x="156" y="92"/>
                </a:cxn>
                <a:cxn ang="0">
                  <a:pos x="139" y="81"/>
                </a:cxn>
                <a:cxn ang="0">
                  <a:pos x="117" y="0"/>
                </a:cxn>
                <a:cxn ang="0">
                  <a:pos x="142" y="2"/>
                </a:cxn>
                <a:cxn ang="0">
                  <a:pos x="150" y="11"/>
                </a:cxn>
                <a:cxn ang="0">
                  <a:pos x="160" y="28"/>
                </a:cxn>
                <a:cxn ang="0">
                  <a:pos x="185" y="30"/>
                </a:cxn>
                <a:cxn ang="0">
                  <a:pos x="194" y="27"/>
                </a:cxn>
                <a:cxn ang="0">
                  <a:pos x="204" y="29"/>
                </a:cxn>
                <a:cxn ang="0">
                  <a:pos x="221" y="47"/>
                </a:cxn>
                <a:cxn ang="0">
                  <a:pos x="223" y="59"/>
                </a:cxn>
                <a:cxn ang="0">
                  <a:pos x="213" y="74"/>
                </a:cxn>
                <a:cxn ang="0">
                  <a:pos x="222" y="98"/>
                </a:cxn>
                <a:cxn ang="0">
                  <a:pos x="240" y="102"/>
                </a:cxn>
                <a:cxn ang="0">
                  <a:pos x="247" y="112"/>
                </a:cxn>
                <a:cxn ang="0">
                  <a:pos x="247" y="137"/>
                </a:cxn>
                <a:cxn ang="0">
                  <a:pos x="240" y="147"/>
                </a:cxn>
                <a:cxn ang="0">
                  <a:pos x="221" y="151"/>
                </a:cxn>
                <a:cxn ang="0">
                  <a:pos x="211" y="174"/>
                </a:cxn>
                <a:cxn ang="0">
                  <a:pos x="221" y="190"/>
                </a:cxn>
                <a:cxn ang="0">
                  <a:pos x="220" y="200"/>
                </a:cxn>
                <a:cxn ang="0">
                  <a:pos x="204" y="218"/>
                </a:cxn>
                <a:cxn ang="0">
                  <a:pos x="194" y="222"/>
                </a:cxn>
                <a:cxn ang="0">
                  <a:pos x="182" y="218"/>
                </a:cxn>
                <a:cxn ang="0">
                  <a:pos x="157" y="218"/>
                </a:cxn>
                <a:cxn ang="0">
                  <a:pos x="146" y="236"/>
                </a:cxn>
                <a:cxn ang="0">
                  <a:pos x="138" y="245"/>
                </a:cxn>
                <a:cxn ang="0">
                  <a:pos x="113" y="247"/>
                </a:cxn>
                <a:cxn ang="0">
                  <a:pos x="102" y="243"/>
                </a:cxn>
                <a:cxn ang="0">
                  <a:pos x="97" y="232"/>
                </a:cxn>
                <a:cxn ang="0">
                  <a:pos x="81" y="213"/>
                </a:cxn>
                <a:cxn ang="0">
                  <a:pos x="60" y="219"/>
                </a:cxn>
                <a:cxn ang="0">
                  <a:pos x="48" y="220"/>
                </a:cxn>
                <a:cxn ang="0">
                  <a:pos x="29" y="203"/>
                </a:cxn>
                <a:cxn ang="0">
                  <a:pos x="24" y="194"/>
                </a:cxn>
                <a:cxn ang="0">
                  <a:pos x="26" y="184"/>
                </a:cxn>
                <a:cxn ang="0">
                  <a:pos x="33" y="164"/>
                </a:cxn>
                <a:cxn ang="0">
                  <a:pos x="15" y="148"/>
                </a:cxn>
                <a:cxn ang="0">
                  <a:pos x="4" y="142"/>
                </a:cxn>
                <a:cxn ang="0">
                  <a:pos x="0" y="131"/>
                </a:cxn>
                <a:cxn ang="0">
                  <a:pos x="2" y="106"/>
                </a:cxn>
                <a:cxn ang="0">
                  <a:pos x="11" y="99"/>
                </a:cxn>
                <a:cxn ang="0">
                  <a:pos x="30" y="88"/>
                </a:cxn>
                <a:cxn ang="0">
                  <a:pos x="30" y="64"/>
                </a:cxn>
                <a:cxn ang="0">
                  <a:pos x="26" y="54"/>
                </a:cxn>
                <a:cxn ang="0">
                  <a:pos x="29" y="44"/>
                </a:cxn>
                <a:cxn ang="0">
                  <a:pos x="46" y="27"/>
                </a:cxn>
                <a:cxn ang="0">
                  <a:pos x="56" y="25"/>
                </a:cxn>
                <a:cxn ang="0">
                  <a:pos x="66" y="28"/>
                </a:cxn>
                <a:cxn ang="0">
                  <a:pos x="91" y="28"/>
                </a:cxn>
                <a:cxn ang="0">
                  <a:pos x="102" y="11"/>
                </a:cxn>
                <a:cxn ang="0">
                  <a:pos x="109" y="2"/>
                </a:cxn>
              </a:cxnLst>
              <a:rect l="0" t="0" r="r" b="b"/>
              <a:pathLst>
                <a:path w="247" h="247">
                  <a:moveTo>
                    <a:pt x="125" y="78"/>
                  </a:moveTo>
                  <a:lnTo>
                    <a:pt x="118" y="79"/>
                  </a:lnTo>
                  <a:lnTo>
                    <a:pt x="111" y="81"/>
                  </a:lnTo>
                  <a:lnTo>
                    <a:pt x="105" y="83"/>
                  </a:lnTo>
                  <a:lnTo>
                    <a:pt x="99" y="87"/>
                  </a:lnTo>
                  <a:lnTo>
                    <a:pt x="94" y="91"/>
                  </a:lnTo>
                  <a:lnTo>
                    <a:pt x="89" y="96"/>
                  </a:lnTo>
                  <a:lnTo>
                    <a:pt x="85" y="102"/>
                  </a:lnTo>
                  <a:lnTo>
                    <a:pt x="83" y="108"/>
                  </a:lnTo>
                  <a:lnTo>
                    <a:pt x="81" y="115"/>
                  </a:lnTo>
                  <a:lnTo>
                    <a:pt x="80" y="122"/>
                  </a:lnTo>
                  <a:lnTo>
                    <a:pt x="81" y="129"/>
                  </a:lnTo>
                  <a:lnTo>
                    <a:pt x="82" y="136"/>
                  </a:lnTo>
                  <a:lnTo>
                    <a:pt x="85" y="142"/>
                  </a:lnTo>
                  <a:lnTo>
                    <a:pt x="88" y="148"/>
                  </a:lnTo>
                  <a:lnTo>
                    <a:pt x="93" y="153"/>
                  </a:lnTo>
                  <a:lnTo>
                    <a:pt x="98" y="158"/>
                  </a:lnTo>
                  <a:lnTo>
                    <a:pt x="104" y="161"/>
                  </a:lnTo>
                  <a:lnTo>
                    <a:pt x="110" y="164"/>
                  </a:lnTo>
                  <a:lnTo>
                    <a:pt x="117" y="166"/>
                  </a:lnTo>
                  <a:lnTo>
                    <a:pt x="124" y="167"/>
                  </a:lnTo>
                  <a:lnTo>
                    <a:pt x="131" y="166"/>
                  </a:lnTo>
                  <a:lnTo>
                    <a:pt x="138" y="165"/>
                  </a:lnTo>
                  <a:lnTo>
                    <a:pt x="144" y="162"/>
                  </a:lnTo>
                  <a:lnTo>
                    <a:pt x="150" y="158"/>
                  </a:lnTo>
                  <a:lnTo>
                    <a:pt x="155" y="154"/>
                  </a:lnTo>
                  <a:lnTo>
                    <a:pt x="160" y="149"/>
                  </a:lnTo>
                  <a:lnTo>
                    <a:pt x="163" y="143"/>
                  </a:lnTo>
                  <a:lnTo>
                    <a:pt x="166" y="137"/>
                  </a:lnTo>
                  <a:lnTo>
                    <a:pt x="168" y="130"/>
                  </a:lnTo>
                  <a:lnTo>
                    <a:pt x="168" y="123"/>
                  </a:lnTo>
                  <a:lnTo>
                    <a:pt x="168" y="116"/>
                  </a:lnTo>
                  <a:lnTo>
                    <a:pt x="166" y="109"/>
                  </a:lnTo>
                  <a:lnTo>
                    <a:pt x="164" y="103"/>
                  </a:lnTo>
                  <a:lnTo>
                    <a:pt x="160" y="97"/>
                  </a:lnTo>
                  <a:lnTo>
                    <a:pt x="156" y="92"/>
                  </a:lnTo>
                  <a:lnTo>
                    <a:pt x="151" y="87"/>
                  </a:lnTo>
                  <a:lnTo>
                    <a:pt x="145" y="84"/>
                  </a:lnTo>
                  <a:lnTo>
                    <a:pt x="139" y="81"/>
                  </a:lnTo>
                  <a:lnTo>
                    <a:pt x="132" y="79"/>
                  </a:lnTo>
                  <a:lnTo>
                    <a:pt x="125" y="78"/>
                  </a:lnTo>
                  <a:close/>
                  <a:moveTo>
                    <a:pt x="117" y="0"/>
                  </a:moveTo>
                  <a:lnTo>
                    <a:pt x="134" y="0"/>
                  </a:lnTo>
                  <a:lnTo>
                    <a:pt x="138" y="1"/>
                  </a:lnTo>
                  <a:lnTo>
                    <a:pt x="142" y="2"/>
                  </a:lnTo>
                  <a:lnTo>
                    <a:pt x="145" y="5"/>
                  </a:lnTo>
                  <a:lnTo>
                    <a:pt x="148" y="8"/>
                  </a:lnTo>
                  <a:lnTo>
                    <a:pt x="150" y="11"/>
                  </a:lnTo>
                  <a:lnTo>
                    <a:pt x="151" y="15"/>
                  </a:lnTo>
                  <a:lnTo>
                    <a:pt x="152" y="26"/>
                  </a:lnTo>
                  <a:lnTo>
                    <a:pt x="160" y="28"/>
                  </a:lnTo>
                  <a:lnTo>
                    <a:pt x="168" y="32"/>
                  </a:lnTo>
                  <a:lnTo>
                    <a:pt x="176" y="36"/>
                  </a:lnTo>
                  <a:lnTo>
                    <a:pt x="185" y="30"/>
                  </a:lnTo>
                  <a:lnTo>
                    <a:pt x="188" y="28"/>
                  </a:lnTo>
                  <a:lnTo>
                    <a:pt x="191" y="27"/>
                  </a:lnTo>
                  <a:lnTo>
                    <a:pt x="194" y="27"/>
                  </a:lnTo>
                  <a:lnTo>
                    <a:pt x="198" y="27"/>
                  </a:lnTo>
                  <a:lnTo>
                    <a:pt x="201" y="28"/>
                  </a:lnTo>
                  <a:lnTo>
                    <a:pt x="204" y="29"/>
                  </a:lnTo>
                  <a:lnTo>
                    <a:pt x="207" y="32"/>
                  </a:lnTo>
                  <a:lnTo>
                    <a:pt x="219" y="44"/>
                  </a:lnTo>
                  <a:lnTo>
                    <a:pt x="221" y="47"/>
                  </a:lnTo>
                  <a:lnTo>
                    <a:pt x="223" y="51"/>
                  </a:lnTo>
                  <a:lnTo>
                    <a:pt x="223" y="55"/>
                  </a:lnTo>
                  <a:lnTo>
                    <a:pt x="223" y="59"/>
                  </a:lnTo>
                  <a:lnTo>
                    <a:pt x="222" y="62"/>
                  </a:lnTo>
                  <a:lnTo>
                    <a:pt x="219" y="66"/>
                  </a:lnTo>
                  <a:lnTo>
                    <a:pt x="213" y="74"/>
                  </a:lnTo>
                  <a:lnTo>
                    <a:pt x="216" y="82"/>
                  </a:lnTo>
                  <a:lnTo>
                    <a:pt x="219" y="90"/>
                  </a:lnTo>
                  <a:lnTo>
                    <a:pt x="222" y="98"/>
                  </a:lnTo>
                  <a:lnTo>
                    <a:pt x="233" y="99"/>
                  </a:lnTo>
                  <a:lnTo>
                    <a:pt x="237" y="100"/>
                  </a:lnTo>
                  <a:lnTo>
                    <a:pt x="240" y="102"/>
                  </a:lnTo>
                  <a:lnTo>
                    <a:pt x="243" y="105"/>
                  </a:lnTo>
                  <a:lnTo>
                    <a:pt x="245" y="108"/>
                  </a:lnTo>
                  <a:lnTo>
                    <a:pt x="247" y="112"/>
                  </a:lnTo>
                  <a:lnTo>
                    <a:pt x="247" y="116"/>
                  </a:lnTo>
                  <a:lnTo>
                    <a:pt x="247" y="133"/>
                  </a:lnTo>
                  <a:lnTo>
                    <a:pt x="247" y="137"/>
                  </a:lnTo>
                  <a:lnTo>
                    <a:pt x="245" y="141"/>
                  </a:lnTo>
                  <a:lnTo>
                    <a:pt x="243" y="144"/>
                  </a:lnTo>
                  <a:lnTo>
                    <a:pt x="240" y="147"/>
                  </a:lnTo>
                  <a:lnTo>
                    <a:pt x="236" y="149"/>
                  </a:lnTo>
                  <a:lnTo>
                    <a:pt x="232" y="150"/>
                  </a:lnTo>
                  <a:lnTo>
                    <a:pt x="221" y="151"/>
                  </a:lnTo>
                  <a:lnTo>
                    <a:pt x="218" y="159"/>
                  </a:lnTo>
                  <a:lnTo>
                    <a:pt x="215" y="167"/>
                  </a:lnTo>
                  <a:lnTo>
                    <a:pt x="211" y="174"/>
                  </a:lnTo>
                  <a:lnTo>
                    <a:pt x="218" y="183"/>
                  </a:lnTo>
                  <a:lnTo>
                    <a:pt x="220" y="186"/>
                  </a:lnTo>
                  <a:lnTo>
                    <a:pt x="221" y="190"/>
                  </a:lnTo>
                  <a:lnTo>
                    <a:pt x="222" y="193"/>
                  </a:lnTo>
                  <a:lnTo>
                    <a:pt x="221" y="197"/>
                  </a:lnTo>
                  <a:lnTo>
                    <a:pt x="220" y="200"/>
                  </a:lnTo>
                  <a:lnTo>
                    <a:pt x="219" y="203"/>
                  </a:lnTo>
                  <a:lnTo>
                    <a:pt x="216" y="206"/>
                  </a:lnTo>
                  <a:lnTo>
                    <a:pt x="204" y="218"/>
                  </a:lnTo>
                  <a:lnTo>
                    <a:pt x="201" y="220"/>
                  </a:lnTo>
                  <a:lnTo>
                    <a:pt x="197" y="222"/>
                  </a:lnTo>
                  <a:lnTo>
                    <a:pt x="194" y="222"/>
                  </a:lnTo>
                  <a:lnTo>
                    <a:pt x="190" y="222"/>
                  </a:lnTo>
                  <a:lnTo>
                    <a:pt x="186" y="221"/>
                  </a:lnTo>
                  <a:lnTo>
                    <a:pt x="182" y="218"/>
                  </a:lnTo>
                  <a:lnTo>
                    <a:pt x="173" y="211"/>
                  </a:lnTo>
                  <a:lnTo>
                    <a:pt x="165" y="215"/>
                  </a:lnTo>
                  <a:lnTo>
                    <a:pt x="157" y="218"/>
                  </a:lnTo>
                  <a:lnTo>
                    <a:pt x="149" y="220"/>
                  </a:lnTo>
                  <a:lnTo>
                    <a:pt x="147" y="233"/>
                  </a:lnTo>
                  <a:lnTo>
                    <a:pt x="146" y="236"/>
                  </a:lnTo>
                  <a:lnTo>
                    <a:pt x="144" y="240"/>
                  </a:lnTo>
                  <a:lnTo>
                    <a:pt x="142" y="243"/>
                  </a:lnTo>
                  <a:lnTo>
                    <a:pt x="138" y="245"/>
                  </a:lnTo>
                  <a:lnTo>
                    <a:pt x="135" y="247"/>
                  </a:lnTo>
                  <a:lnTo>
                    <a:pt x="130" y="247"/>
                  </a:lnTo>
                  <a:lnTo>
                    <a:pt x="113" y="247"/>
                  </a:lnTo>
                  <a:lnTo>
                    <a:pt x="109" y="246"/>
                  </a:lnTo>
                  <a:lnTo>
                    <a:pt x="106" y="245"/>
                  </a:lnTo>
                  <a:lnTo>
                    <a:pt x="102" y="243"/>
                  </a:lnTo>
                  <a:lnTo>
                    <a:pt x="100" y="240"/>
                  </a:lnTo>
                  <a:lnTo>
                    <a:pt x="98" y="236"/>
                  </a:lnTo>
                  <a:lnTo>
                    <a:pt x="97" y="232"/>
                  </a:lnTo>
                  <a:lnTo>
                    <a:pt x="95" y="219"/>
                  </a:lnTo>
                  <a:lnTo>
                    <a:pt x="88" y="216"/>
                  </a:lnTo>
                  <a:lnTo>
                    <a:pt x="81" y="213"/>
                  </a:lnTo>
                  <a:lnTo>
                    <a:pt x="73" y="209"/>
                  </a:lnTo>
                  <a:lnTo>
                    <a:pt x="63" y="217"/>
                  </a:lnTo>
                  <a:lnTo>
                    <a:pt x="60" y="219"/>
                  </a:lnTo>
                  <a:lnTo>
                    <a:pt x="56" y="220"/>
                  </a:lnTo>
                  <a:lnTo>
                    <a:pt x="52" y="221"/>
                  </a:lnTo>
                  <a:lnTo>
                    <a:pt x="48" y="220"/>
                  </a:lnTo>
                  <a:lnTo>
                    <a:pt x="44" y="218"/>
                  </a:lnTo>
                  <a:lnTo>
                    <a:pt x="41" y="215"/>
                  </a:lnTo>
                  <a:lnTo>
                    <a:pt x="29" y="203"/>
                  </a:lnTo>
                  <a:lnTo>
                    <a:pt x="27" y="200"/>
                  </a:lnTo>
                  <a:lnTo>
                    <a:pt x="25" y="197"/>
                  </a:lnTo>
                  <a:lnTo>
                    <a:pt x="24" y="194"/>
                  </a:lnTo>
                  <a:lnTo>
                    <a:pt x="24" y="191"/>
                  </a:lnTo>
                  <a:lnTo>
                    <a:pt x="25" y="187"/>
                  </a:lnTo>
                  <a:lnTo>
                    <a:pt x="26" y="184"/>
                  </a:lnTo>
                  <a:lnTo>
                    <a:pt x="28" y="181"/>
                  </a:lnTo>
                  <a:lnTo>
                    <a:pt x="36" y="171"/>
                  </a:lnTo>
                  <a:lnTo>
                    <a:pt x="33" y="164"/>
                  </a:lnTo>
                  <a:lnTo>
                    <a:pt x="30" y="157"/>
                  </a:lnTo>
                  <a:lnTo>
                    <a:pt x="27" y="150"/>
                  </a:lnTo>
                  <a:lnTo>
                    <a:pt x="15" y="148"/>
                  </a:lnTo>
                  <a:lnTo>
                    <a:pt x="11" y="147"/>
                  </a:lnTo>
                  <a:lnTo>
                    <a:pt x="7" y="145"/>
                  </a:lnTo>
                  <a:lnTo>
                    <a:pt x="4" y="142"/>
                  </a:lnTo>
                  <a:lnTo>
                    <a:pt x="2" y="139"/>
                  </a:lnTo>
                  <a:lnTo>
                    <a:pt x="1" y="135"/>
                  </a:lnTo>
                  <a:lnTo>
                    <a:pt x="0" y="131"/>
                  </a:lnTo>
                  <a:lnTo>
                    <a:pt x="0" y="114"/>
                  </a:lnTo>
                  <a:lnTo>
                    <a:pt x="1" y="110"/>
                  </a:lnTo>
                  <a:lnTo>
                    <a:pt x="2" y="106"/>
                  </a:lnTo>
                  <a:lnTo>
                    <a:pt x="5" y="103"/>
                  </a:lnTo>
                  <a:lnTo>
                    <a:pt x="8" y="100"/>
                  </a:lnTo>
                  <a:lnTo>
                    <a:pt x="11" y="99"/>
                  </a:lnTo>
                  <a:lnTo>
                    <a:pt x="15" y="98"/>
                  </a:lnTo>
                  <a:lnTo>
                    <a:pt x="27" y="96"/>
                  </a:lnTo>
                  <a:lnTo>
                    <a:pt x="30" y="88"/>
                  </a:lnTo>
                  <a:lnTo>
                    <a:pt x="33" y="81"/>
                  </a:lnTo>
                  <a:lnTo>
                    <a:pt x="37" y="73"/>
                  </a:lnTo>
                  <a:lnTo>
                    <a:pt x="30" y="64"/>
                  </a:lnTo>
                  <a:lnTo>
                    <a:pt x="28" y="61"/>
                  </a:lnTo>
                  <a:lnTo>
                    <a:pt x="27" y="57"/>
                  </a:lnTo>
                  <a:lnTo>
                    <a:pt x="26" y="54"/>
                  </a:lnTo>
                  <a:lnTo>
                    <a:pt x="26" y="51"/>
                  </a:lnTo>
                  <a:lnTo>
                    <a:pt x="27" y="47"/>
                  </a:lnTo>
                  <a:lnTo>
                    <a:pt x="29" y="44"/>
                  </a:lnTo>
                  <a:lnTo>
                    <a:pt x="31" y="42"/>
                  </a:lnTo>
                  <a:lnTo>
                    <a:pt x="43" y="30"/>
                  </a:lnTo>
                  <a:lnTo>
                    <a:pt x="46" y="27"/>
                  </a:lnTo>
                  <a:lnTo>
                    <a:pt x="49" y="26"/>
                  </a:lnTo>
                  <a:lnTo>
                    <a:pt x="52" y="25"/>
                  </a:lnTo>
                  <a:lnTo>
                    <a:pt x="56" y="25"/>
                  </a:lnTo>
                  <a:lnTo>
                    <a:pt x="59" y="25"/>
                  </a:lnTo>
                  <a:lnTo>
                    <a:pt x="63" y="27"/>
                  </a:lnTo>
                  <a:lnTo>
                    <a:pt x="66" y="28"/>
                  </a:lnTo>
                  <a:lnTo>
                    <a:pt x="74" y="35"/>
                  </a:lnTo>
                  <a:lnTo>
                    <a:pt x="82" y="31"/>
                  </a:lnTo>
                  <a:lnTo>
                    <a:pt x="91" y="28"/>
                  </a:lnTo>
                  <a:lnTo>
                    <a:pt x="99" y="25"/>
                  </a:lnTo>
                  <a:lnTo>
                    <a:pt x="101" y="15"/>
                  </a:lnTo>
                  <a:lnTo>
                    <a:pt x="102" y="11"/>
                  </a:lnTo>
                  <a:lnTo>
                    <a:pt x="104" y="7"/>
                  </a:lnTo>
                  <a:lnTo>
                    <a:pt x="106" y="4"/>
                  </a:lnTo>
                  <a:lnTo>
                    <a:pt x="109" y="2"/>
                  </a:lnTo>
                  <a:lnTo>
                    <a:pt x="113" y="0"/>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Teardrop 59"/>
          <p:cNvSpPr/>
          <p:nvPr/>
        </p:nvSpPr>
        <p:spPr>
          <a:xfrm rot="5400000" flipH="1" flipV="1">
            <a:off x="4782813" y="3507439"/>
            <a:ext cx="814632" cy="814672"/>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dirty="0"/>
          </a:p>
        </p:txBody>
      </p:sp>
      <p:sp>
        <p:nvSpPr>
          <p:cNvPr id="61" name="Freeform 28"/>
          <p:cNvSpPr>
            <a:spLocks noEditPoints="1"/>
          </p:cNvSpPr>
          <p:nvPr/>
        </p:nvSpPr>
        <p:spPr bwMode="auto">
          <a:xfrm>
            <a:off x="5004816" y="3742320"/>
            <a:ext cx="364019" cy="344909"/>
          </a:xfrm>
          <a:custGeom>
            <a:avLst/>
            <a:gdLst/>
            <a:ahLst/>
            <a:cxnLst>
              <a:cxn ang="0">
                <a:pos x="532" y="480"/>
              </a:cxn>
              <a:cxn ang="0">
                <a:pos x="510" y="515"/>
              </a:cxn>
              <a:cxn ang="0">
                <a:pos x="520" y="555"/>
              </a:cxn>
              <a:cxn ang="0">
                <a:pos x="555" y="576"/>
              </a:cxn>
              <a:cxn ang="0">
                <a:pos x="595" y="567"/>
              </a:cxn>
              <a:cxn ang="0">
                <a:pos x="616" y="532"/>
              </a:cxn>
              <a:cxn ang="0">
                <a:pos x="607" y="492"/>
              </a:cxn>
              <a:cxn ang="0">
                <a:pos x="572" y="471"/>
              </a:cxn>
              <a:cxn ang="0">
                <a:pos x="338" y="564"/>
              </a:cxn>
              <a:cxn ang="0">
                <a:pos x="379" y="657"/>
              </a:cxn>
              <a:cxn ang="0">
                <a:pos x="504" y="671"/>
              </a:cxn>
              <a:cxn ang="0">
                <a:pos x="3" y="722"/>
              </a:cxn>
              <a:cxn ang="0">
                <a:pos x="0" y="680"/>
              </a:cxn>
              <a:cxn ang="0">
                <a:pos x="2" y="621"/>
              </a:cxn>
              <a:cxn ang="0">
                <a:pos x="13" y="558"/>
              </a:cxn>
              <a:cxn ang="0">
                <a:pos x="40" y="506"/>
              </a:cxn>
              <a:cxn ang="0">
                <a:pos x="77" y="481"/>
              </a:cxn>
              <a:cxn ang="0">
                <a:pos x="196" y="448"/>
              </a:cxn>
              <a:cxn ang="0">
                <a:pos x="254" y="474"/>
              </a:cxn>
              <a:cxn ang="0">
                <a:pos x="321" y="470"/>
              </a:cxn>
              <a:cxn ang="0">
                <a:pos x="546" y="326"/>
              </a:cxn>
              <a:cxn ang="0">
                <a:pos x="622" y="408"/>
              </a:cxn>
              <a:cxn ang="0">
                <a:pos x="679" y="464"/>
              </a:cxn>
              <a:cxn ang="0">
                <a:pos x="762" y="541"/>
              </a:cxn>
              <a:cxn ang="0">
                <a:pos x="674" y="591"/>
              </a:cxn>
              <a:cxn ang="0">
                <a:pos x="613" y="643"/>
              </a:cxn>
              <a:cxn ang="0">
                <a:pos x="533" y="649"/>
              </a:cxn>
              <a:cxn ang="0">
                <a:pos x="435" y="676"/>
              </a:cxn>
              <a:cxn ang="0">
                <a:pos x="440" y="564"/>
              </a:cxn>
              <a:cxn ang="0">
                <a:pos x="440" y="484"/>
              </a:cxn>
              <a:cxn ang="0">
                <a:pos x="435" y="371"/>
              </a:cxn>
              <a:cxn ang="0">
                <a:pos x="533" y="398"/>
              </a:cxn>
              <a:cxn ang="0">
                <a:pos x="437" y="254"/>
              </a:cxn>
              <a:cxn ang="0">
                <a:pos x="444" y="289"/>
              </a:cxn>
              <a:cxn ang="0">
                <a:pos x="426" y="320"/>
              </a:cxn>
              <a:cxn ang="0">
                <a:pos x="402" y="341"/>
              </a:cxn>
              <a:cxn ang="0">
                <a:pos x="374" y="402"/>
              </a:cxn>
              <a:cxn ang="0">
                <a:pos x="339" y="434"/>
              </a:cxn>
              <a:cxn ang="0">
                <a:pos x="291" y="450"/>
              </a:cxn>
              <a:cxn ang="0">
                <a:pos x="239" y="442"/>
              </a:cxn>
              <a:cxn ang="0">
                <a:pos x="202" y="419"/>
              </a:cxn>
              <a:cxn ang="0">
                <a:pos x="167" y="367"/>
              </a:cxn>
              <a:cxn ang="0">
                <a:pos x="144" y="322"/>
              </a:cxn>
              <a:cxn ang="0">
                <a:pos x="125" y="296"/>
              </a:cxn>
              <a:cxn ang="0">
                <a:pos x="127" y="260"/>
              </a:cxn>
              <a:cxn ang="0">
                <a:pos x="226" y="166"/>
              </a:cxn>
              <a:cxn ang="0">
                <a:pos x="239" y="190"/>
              </a:cxn>
              <a:cxn ang="0">
                <a:pos x="317" y="195"/>
              </a:cxn>
              <a:cxn ang="0">
                <a:pos x="339" y="178"/>
              </a:cxn>
              <a:cxn ang="0">
                <a:pos x="355" y="59"/>
              </a:cxn>
              <a:cxn ang="0">
                <a:pos x="408" y="110"/>
              </a:cxn>
              <a:cxn ang="0">
                <a:pos x="436" y="170"/>
              </a:cxn>
              <a:cxn ang="0">
                <a:pos x="132" y="170"/>
              </a:cxn>
              <a:cxn ang="0">
                <a:pos x="157" y="114"/>
              </a:cxn>
              <a:cxn ang="0">
                <a:pos x="203" y="65"/>
              </a:cxn>
              <a:cxn ang="0">
                <a:pos x="309" y="0"/>
              </a:cxn>
              <a:cxn ang="0">
                <a:pos x="328" y="16"/>
              </a:cxn>
              <a:cxn ang="0">
                <a:pos x="329" y="169"/>
              </a:cxn>
              <a:cxn ang="0">
                <a:pos x="314" y="182"/>
              </a:cxn>
              <a:cxn ang="0">
                <a:pos x="245" y="177"/>
              </a:cxn>
              <a:cxn ang="0">
                <a:pos x="238" y="18"/>
              </a:cxn>
              <a:cxn ang="0">
                <a:pos x="245" y="5"/>
              </a:cxn>
            </a:cxnLst>
            <a:rect l="0" t="0" r="r" b="b"/>
            <a:pathLst>
              <a:path w="762" h="722">
                <a:moveTo>
                  <a:pt x="563" y="470"/>
                </a:moveTo>
                <a:lnTo>
                  <a:pt x="555" y="471"/>
                </a:lnTo>
                <a:lnTo>
                  <a:pt x="547" y="473"/>
                </a:lnTo>
                <a:lnTo>
                  <a:pt x="539" y="476"/>
                </a:lnTo>
                <a:lnTo>
                  <a:pt x="532" y="480"/>
                </a:lnTo>
                <a:lnTo>
                  <a:pt x="525" y="486"/>
                </a:lnTo>
                <a:lnTo>
                  <a:pt x="520" y="492"/>
                </a:lnTo>
                <a:lnTo>
                  <a:pt x="516" y="499"/>
                </a:lnTo>
                <a:lnTo>
                  <a:pt x="513" y="507"/>
                </a:lnTo>
                <a:lnTo>
                  <a:pt x="510" y="515"/>
                </a:lnTo>
                <a:lnTo>
                  <a:pt x="510" y="524"/>
                </a:lnTo>
                <a:lnTo>
                  <a:pt x="510" y="532"/>
                </a:lnTo>
                <a:lnTo>
                  <a:pt x="513" y="540"/>
                </a:lnTo>
                <a:lnTo>
                  <a:pt x="516" y="548"/>
                </a:lnTo>
                <a:lnTo>
                  <a:pt x="520" y="555"/>
                </a:lnTo>
                <a:lnTo>
                  <a:pt x="525" y="561"/>
                </a:lnTo>
                <a:lnTo>
                  <a:pt x="532" y="567"/>
                </a:lnTo>
                <a:lnTo>
                  <a:pt x="539" y="571"/>
                </a:lnTo>
                <a:lnTo>
                  <a:pt x="547" y="574"/>
                </a:lnTo>
                <a:lnTo>
                  <a:pt x="555" y="576"/>
                </a:lnTo>
                <a:lnTo>
                  <a:pt x="563" y="577"/>
                </a:lnTo>
                <a:lnTo>
                  <a:pt x="572" y="576"/>
                </a:lnTo>
                <a:lnTo>
                  <a:pt x="580" y="574"/>
                </a:lnTo>
                <a:lnTo>
                  <a:pt x="588" y="571"/>
                </a:lnTo>
                <a:lnTo>
                  <a:pt x="595" y="567"/>
                </a:lnTo>
                <a:lnTo>
                  <a:pt x="601" y="561"/>
                </a:lnTo>
                <a:lnTo>
                  <a:pt x="607" y="555"/>
                </a:lnTo>
                <a:lnTo>
                  <a:pt x="611" y="548"/>
                </a:lnTo>
                <a:lnTo>
                  <a:pt x="614" y="540"/>
                </a:lnTo>
                <a:lnTo>
                  <a:pt x="616" y="532"/>
                </a:lnTo>
                <a:lnTo>
                  <a:pt x="617" y="524"/>
                </a:lnTo>
                <a:lnTo>
                  <a:pt x="616" y="515"/>
                </a:lnTo>
                <a:lnTo>
                  <a:pt x="614" y="507"/>
                </a:lnTo>
                <a:lnTo>
                  <a:pt x="611" y="499"/>
                </a:lnTo>
                <a:lnTo>
                  <a:pt x="607" y="492"/>
                </a:lnTo>
                <a:lnTo>
                  <a:pt x="601" y="486"/>
                </a:lnTo>
                <a:lnTo>
                  <a:pt x="595" y="480"/>
                </a:lnTo>
                <a:lnTo>
                  <a:pt x="588" y="476"/>
                </a:lnTo>
                <a:lnTo>
                  <a:pt x="580" y="473"/>
                </a:lnTo>
                <a:lnTo>
                  <a:pt x="572" y="471"/>
                </a:lnTo>
                <a:lnTo>
                  <a:pt x="563" y="470"/>
                </a:lnTo>
                <a:close/>
                <a:moveTo>
                  <a:pt x="369" y="444"/>
                </a:moveTo>
                <a:lnTo>
                  <a:pt x="399" y="473"/>
                </a:lnTo>
                <a:lnTo>
                  <a:pt x="339" y="484"/>
                </a:lnTo>
                <a:lnTo>
                  <a:pt x="338" y="564"/>
                </a:lnTo>
                <a:lnTo>
                  <a:pt x="421" y="579"/>
                </a:lnTo>
                <a:lnTo>
                  <a:pt x="422" y="581"/>
                </a:lnTo>
                <a:lnTo>
                  <a:pt x="422" y="582"/>
                </a:lnTo>
                <a:lnTo>
                  <a:pt x="424" y="586"/>
                </a:lnTo>
                <a:lnTo>
                  <a:pt x="379" y="657"/>
                </a:lnTo>
                <a:lnTo>
                  <a:pt x="431" y="709"/>
                </a:lnTo>
                <a:lnTo>
                  <a:pt x="495" y="667"/>
                </a:lnTo>
                <a:lnTo>
                  <a:pt x="497" y="668"/>
                </a:lnTo>
                <a:lnTo>
                  <a:pt x="500" y="670"/>
                </a:lnTo>
                <a:lnTo>
                  <a:pt x="504" y="671"/>
                </a:lnTo>
                <a:lnTo>
                  <a:pt x="508" y="672"/>
                </a:lnTo>
                <a:lnTo>
                  <a:pt x="511" y="674"/>
                </a:lnTo>
                <a:lnTo>
                  <a:pt x="513" y="675"/>
                </a:lnTo>
                <a:lnTo>
                  <a:pt x="522" y="722"/>
                </a:lnTo>
                <a:lnTo>
                  <a:pt x="3" y="722"/>
                </a:lnTo>
                <a:lnTo>
                  <a:pt x="2" y="716"/>
                </a:lnTo>
                <a:lnTo>
                  <a:pt x="2" y="708"/>
                </a:lnTo>
                <a:lnTo>
                  <a:pt x="1" y="700"/>
                </a:lnTo>
                <a:lnTo>
                  <a:pt x="1" y="690"/>
                </a:lnTo>
                <a:lnTo>
                  <a:pt x="0" y="680"/>
                </a:lnTo>
                <a:lnTo>
                  <a:pt x="0" y="669"/>
                </a:lnTo>
                <a:lnTo>
                  <a:pt x="0" y="658"/>
                </a:lnTo>
                <a:lnTo>
                  <a:pt x="0" y="646"/>
                </a:lnTo>
                <a:lnTo>
                  <a:pt x="1" y="634"/>
                </a:lnTo>
                <a:lnTo>
                  <a:pt x="2" y="621"/>
                </a:lnTo>
                <a:lnTo>
                  <a:pt x="3" y="608"/>
                </a:lnTo>
                <a:lnTo>
                  <a:pt x="5" y="595"/>
                </a:lnTo>
                <a:lnTo>
                  <a:pt x="7" y="583"/>
                </a:lnTo>
                <a:lnTo>
                  <a:pt x="10" y="570"/>
                </a:lnTo>
                <a:lnTo>
                  <a:pt x="13" y="558"/>
                </a:lnTo>
                <a:lnTo>
                  <a:pt x="17" y="546"/>
                </a:lnTo>
                <a:lnTo>
                  <a:pt x="22" y="535"/>
                </a:lnTo>
                <a:lnTo>
                  <a:pt x="27" y="524"/>
                </a:lnTo>
                <a:lnTo>
                  <a:pt x="33" y="515"/>
                </a:lnTo>
                <a:lnTo>
                  <a:pt x="40" y="506"/>
                </a:lnTo>
                <a:lnTo>
                  <a:pt x="46" y="499"/>
                </a:lnTo>
                <a:lnTo>
                  <a:pt x="54" y="493"/>
                </a:lnTo>
                <a:lnTo>
                  <a:pt x="61" y="488"/>
                </a:lnTo>
                <a:lnTo>
                  <a:pt x="69" y="484"/>
                </a:lnTo>
                <a:lnTo>
                  <a:pt x="77" y="481"/>
                </a:lnTo>
                <a:lnTo>
                  <a:pt x="86" y="479"/>
                </a:lnTo>
                <a:lnTo>
                  <a:pt x="96" y="477"/>
                </a:lnTo>
                <a:lnTo>
                  <a:pt x="106" y="477"/>
                </a:lnTo>
                <a:lnTo>
                  <a:pt x="166" y="477"/>
                </a:lnTo>
                <a:lnTo>
                  <a:pt x="196" y="448"/>
                </a:lnTo>
                <a:lnTo>
                  <a:pt x="207" y="455"/>
                </a:lnTo>
                <a:lnTo>
                  <a:pt x="218" y="461"/>
                </a:lnTo>
                <a:lnTo>
                  <a:pt x="230" y="467"/>
                </a:lnTo>
                <a:lnTo>
                  <a:pt x="242" y="471"/>
                </a:lnTo>
                <a:lnTo>
                  <a:pt x="254" y="474"/>
                </a:lnTo>
                <a:lnTo>
                  <a:pt x="267" y="476"/>
                </a:lnTo>
                <a:lnTo>
                  <a:pt x="280" y="477"/>
                </a:lnTo>
                <a:lnTo>
                  <a:pt x="294" y="476"/>
                </a:lnTo>
                <a:lnTo>
                  <a:pt x="308" y="474"/>
                </a:lnTo>
                <a:lnTo>
                  <a:pt x="321" y="470"/>
                </a:lnTo>
                <a:lnTo>
                  <a:pt x="334" y="466"/>
                </a:lnTo>
                <a:lnTo>
                  <a:pt x="346" y="460"/>
                </a:lnTo>
                <a:lnTo>
                  <a:pt x="358" y="452"/>
                </a:lnTo>
                <a:lnTo>
                  <a:pt x="369" y="444"/>
                </a:lnTo>
                <a:close/>
                <a:moveTo>
                  <a:pt x="546" y="326"/>
                </a:moveTo>
                <a:lnTo>
                  <a:pt x="581" y="326"/>
                </a:lnTo>
                <a:lnTo>
                  <a:pt x="594" y="397"/>
                </a:lnTo>
                <a:lnTo>
                  <a:pt x="603" y="400"/>
                </a:lnTo>
                <a:lnTo>
                  <a:pt x="613" y="404"/>
                </a:lnTo>
                <a:lnTo>
                  <a:pt x="622" y="408"/>
                </a:lnTo>
                <a:lnTo>
                  <a:pt x="631" y="413"/>
                </a:lnTo>
                <a:lnTo>
                  <a:pt x="691" y="371"/>
                </a:lnTo>
                <a:lnTo>
                  <a:pt x="716" y="396"/>
                </a:lnTo>
                <a:lnTo>
                  <a:pt x="674" y="456"/>
                </a:lnTo>
                <a:lnTo>
                  <a:pt x="679" y="464"/>
                </a:lnTo>
                <a:lnTo>
                  <a:pt x="683" y="474"/>
                </a:lnTo>
                <a:lnTo>
                  <a:pt x="686" y="483"/>
                </a:lnTo>
                <a:lnTo>
                  <a:pt x="689" y="493"/>
                </a:lnTo>
                <a:lnTo>
                  <a:pt x="762" y="506"/>
                </a:lnTo>
                <a:lnTo>
                  <a:pt x="762" y="541"/>
                </a:lnTo>
                <a:lnTo>
                  <a:pt x="689" y="554"/>
                </a:lnTo>
                <a:lnTo>
                  <a:pt x="686" y="563"/>
                </a:lnTo>
                <a:lnTo>
                  <a:pt x="683" y="573"/>
                </a:lnTo>
                <a:lnTo>
                  <a:pt x="679" y="582"/>
                </a:lnTo>
                <a:lnTo>
                  <a:pt x="674" y="591"/>
                </a:lnTo>
                <a:lnTo>
                  <a:pt x="716" y="651"/>
                </a:lnTo>
                <a:lnTo>
                  <a:pt x="691" y="676"/>
                </a:lnTo>
                <a:lnTo>
                  <a:pt x="631" y="634"/>
                </a:lnTo>
                <a:lnTo>
                  <a:pt x="623" y="639"/>
                </a:lnTo>
                <a:lnTo>
                  <a:pt x="613" y="643"/>
                </a:lnTo>
                <a:lnTo>
                  <a:pt x="604" y="647"/>
                </a:lnTo>
                <a:lnTo>
                  <a:pt x="594" y="649"/>
                </a:lnTo>
                <a:lnTo>
                  <a:pt x="581" y="722"/>
                </a:lnTo>
                <a:lnTo>
                  <a:pt x="546" y="722"/>
                </a:lnTo>
                <a:lnTo>
                  <a:pt x="533" y="649"/>
                </a:lnTo>
                <a:lnTo>
                  <a:pt x="523" y="647"/>
                </a:lnTo>
                <a:lnTo>
                  <a:pt x="514" y="643"/>
                </a:lnTo>
                <a:lnTo>
                  <a:pt x="504" y="639"/>
                </a:lnTo>
                <a:lnTo>
                  <a:pt x="496" y="634"/>
                </a:lnTo>
                <a:lnTo>
                  <a:pt x="435" y="676"/>
                </a:lnTo>
                <a:lnTo>
                  <a:pt x="411" y="651"/>
                </a:lnTo>
                <a:lnTo>
                  <a:pt x="453" y="591"/>
                </a:lnTo>
                <a:lnTo>
                  <a:pt x="448" y="583"/>
                </a:lnTo>
                <a:lnTo>
                  <a:pt x="444" y="573"/>
                </a:lnTo>
                <a:lnTo>
                  <a:pt x="440" y="564"/>
                </a:lnTo>
                <a:lnTo>
                  <a:pt x="437" y="554"/>
                </a:lnTo>
                <a:lnTo>
                  <a:pt x="365" y="541"/>
                </a:lnTo>
                <a:lnTo>
                  <a:pt x="365" y="506"/>
                </a:lnTo>
                <a:lnTo>
                  <a:pt x="437" y="493"/>
                </a:lnTo>
                <a:lnTo>
                  <a:pt x="440" y="484"/>
                </a:lnTo>
                <a:lnTo>
                  <a:pt x="444" y="474"/>
                </a:lnTo>
                <a:lnTo>
                  <a:pt x="448" y="465"/>
                </a:lnTo>
                <a:lnTo>
                  <a:pt x="453" y="456"/>
                </a:lnTo>
                <a:lnTo>
                  <a:pt x="411" y="396"/>
                </a:lnTo>
                <a:lnTo>
                  <a:pt x="435" y="371"/>
                </a:lnTo>
                <a:lnTo>
                  <a:pt x="495" y="413"/>
                </a:lnTo>
                <a:lnTo>
                  <a:pt x="504" y="408"/>
                </a:lnTo>
                <a:lnTo>
                  <a:pt x="513" y="404"/>
                </a:lnTo>
                <a:lnTo>
                  <a:pt x="523" y="400"/>
                </a:lnTo>
                <a:lnTo>
                  <a:pt x="533" y="398"/>
                </a:lnTo>
                <a:lnTo>
                  <a:pt x="546" y="326"/>
                </a:lnTo>
                <a:close/>
                <a:moveTo>
                  <a:pt x="139" y="244"/>
                </a:moveTo>
                <a:lnTo>
                  <a:pt x="429" y="244"/>
                </a:lnTo>
                <a:lnTo>
                  <a:pt x="433" y="249"/>
                </a:lnTo>
                <a:lnTo>
                  <a:pt x="437" y="254"/>
                </a:lnTo>
                <a:lnTo>
                  <a:pt x="441" y="260"/>
                </a:lnTo>
                <a:lnTo>
                  <a:pt x="443" y="267"/>
                </a:lnTo>
                <a:lnTo>
                  <a:pt x="445" y="274"/>
                </a:lnTo>
                <a:lnTo>
                  <a:pt x="445" y="281"/>
                </a:lnTo>
                <a:lnTo>
                  <a:pt x="444" y="289"/>
                </a:lnTo>
                <a:lnTo>
                  <a:pt x="443" y="297"/>
                </a:lnTo>
                <a:lnTo>
                  <a:pt x="440" y="304"/>
                </a:lnTo>
                <a:lnTo>
                  <a:pt x="436" y="310"/>
                </a:lnTo>
                <a:lnTo>
                  <a:pt x="431" y="316"/>
                </a:lnTo>
                <a:lnTo>
                  <a:pt x="426" y="320"/>
                </a:lnTo>
                <a:lnTo>
                  <a:pt x="419" y="323"/>
                </a:lnTo>
                <a:lnTo>
                  <a:pt x="413" y="326"/>
                </a:lnTo>
                <a:lnTo>
                  <a:pt x="406" y="326"/>
                </a:lnTo>
                <a:lnTo>
                  <a:pt x="405" y="326"/>
                </a:lnTo>
                <a:lnTo>
                  <a:pt x="402" y="341"/>
                </a:lnTo>
                <a:lnTo>
                  <a:pt x="399" y="354"/>
                </a:lnTo>
                <a:lnTo>
                  <a:pt x="394" y="367"/>
                </a:lnTo>
                <a:lnTo>
                  <a:pt x="389" y="379"/>
                </a:lnTo>
                <a:lnTo>
                  <a:pt x="382" y="391"/>
                </a:lnTo>
                <a:lnTo>
                  <a:pt x="374" y="402"/>
                </a:lnTo>
                <a:lnTo>
                  <a:pt x="366" y="412"/>
                </a:lnTo>
                <a:lnTo>
                  <a:pt x="359" y="419"/>
                </a:lnTo>
                <a:lnTo>
                  <a:pt x="352" y="425"/>
                </a:lnTo>
                <a:lnTo>
                  <a:pt x="345" y="430"/>
                </a:lnTo>
                <a:lnTo>
                  <a:pt x="339" y="434"/>
                </a:lnTo>
                <a:lnTo>
                  <a:pt x="332" y="438"/>
                </a:lnTo>
                <a:lnTo>
                  <a:pt x="322" y="442"/>
                </a:lnTo>
                <a:lnTo>
                  <a:pt x="312" y="446"/>
                </a:lnTo>
                <a:lnTo>
                  <a:pt x="302" y="449"/>
                </a:lnTo>
                <a:lnTo>
                  <a:pt x="291" y="450"/>
                </a:lnTo>
                <a:lnTo>
                  <a:pt x="280" y="451"/>
                </a:lnTo>
                <a:lnTo>
                  <a:pt x="270" y="450"/>
                </a:lnTo>
                <a:lnTo>
                  <a:pt x="259" y="449"/>
                </a:lnTo>
                <a:lnTo>
                  <a:pt x="249" y="446"/>
                </a:lnTo>
                <a:lnTo>
                  <a:pt x="239" y="442"/>
                </a:lnTo>
                <a:lnTo>
                  <a:pt x="229" y="438"/>
                </a:lnTo>
                <a:lnTo>
                  <a:pt x="222" y="434"/>
                </a:lnTo>
                <a:lnTo>
                  <a:pt x="216" y="430"/>
                </a:lnTo>
                <a:lnTo>
                  <a:pt x="209" y="425"/>
                </a:lnTo>
                <a:lnTo>
                  <a:pt x="202" y="419"/>
                </a:lnTo>
                <a:lnTo>
                  <a:pt x="195" y="412"/>
                </a:lnTo>
                <a:lnTo>
                  <a:pt x="187" y="402"/>
                </a:lnTo>
                <a:lnTo>
                  <a:pt x="179" y="391"/>
                </a:lnTo>
                <a:lnTo>
                  <a:pt x="172" y="379"/>
                </a:lnTo>
                <a:lnTo>
                  <a:pt x="167" y="367"/>
                </a:lnTo>
                <a:lnTo>
                  <a:pt x="162" y="354"/>
                </a:lnTo>
                <a:lnTo>
                  <a:pt x="159" y="340"/>
                </a:lnTo>
                <a:lnTo>
                  <a:pt x="156" y="326"/>
                </a:lnTo>
                <a:lnTo>
                  <a:pt x="150" y="324"/>
                </a:lnTo>
                <a:lnTo>
                  <a:pt x="144" y="322"/>
                </a:lnTo>
                <a:lnTo>
                  <a:pt x="139" y="318"/>
                </a:lnTo>
                <a:lnTo>
                  <a:pt x="134" y="314"/>
                </a:lnTo>
                <a:lnTo>
                  <a:pt x="130" y="308"/>
                </a:lnTo>
                <a:lnTo>
                  <a:pt x="127" y="302"/>
                </a:lnTo>
                <a:lnTo>
                  <a:pt x="125" y="296"/>
                </a:lnTo>
                <a:lnTo>
                  <a:pt x="123" y="289"/>
                </a:lnTo>
                <a:lnTo>
                  <a:pt x="122" y="281"/>
                </a:lnTo>
                <a:lnTo>
                  <a:pt x="123" y="274"/>
                </a:lnTo>
                <a:lnTo>
                  <a:pt x="125" y="267"/>
                </a:lnTo>
                <a:lnTo>
                  <a:pt x="127" y="260"/>
                </a:lnTo>
                <a:lnTo>
                  <a:pt x="130" y="254"/>
                </a:lnTo>
                <a:lnTo>
                  <a:pt x="134" y="249"/>
                </a:lnTo>
                <a:lnTo>
                  <a:pt x="139" y="244"/>
                </a:lnTo>
                <a:close/>
                <a:moveTo>
                  <a:pt x="226" y="51"/>
                </a:moveTo>
                <a:lnTo>
                  <a:pt x="226" y="166"/>
                </a:lnTo>
                <a:lnTo>
                  <a:pt x="226" y="168"/>
                </a:lnTo>
                <a:lnTo>
                  <a:pt x="228" y="175"/>
                </a:lnTo>
                <a:lnTo>
                  <a:pt x="230" y="181"/>
                </a:lnTo>
                <a:lnTo>
                  <a:pt x="234" y="186"/>
                </a:lnTo>
                <a:lnTo>
                  <a:pt x="239" y="190"/>
                </a:lnTo>
                <a:lnTo>
                  <a:pt x="245" y="193"/>
                </a:lnTo>
                <a:lnTo>
                  <a:pt x="251" y="195"/>
                </a:lnTo>
                <a:lnTo>
                  <a:pt x="258" y="196"/>
                </a:lnTo>
                <a:lnTo>
                  <a:pt x="311" y="196"/>
                </a:lnTo>
                <a:lnTo>
                  <a:pt x="317" y="195"/>
                </a:lnTo>
                <a:lnTo>
                  <a:pt x="322" y="193"/>
                </a:lnTo>
                <a:lnTo>
                  <a:pt x="328" y="191"/>
                </a:lnTo>
                <a:lnTo>
                  <a:pt x="332" y="187"/>
                </a:lnTo>
                <a:lnTo>
                  <a:pt x="336" y="183"/>
                </a:lnTo>
                <a:lnTo>
                  <a:pt x="339" y="178"/>
                </a:lnTo>
                <a:lnTo>
                  <a:pt x="341" y="174"/>
                </a:lnTo>
                <a:lnTo>
                  <a:pt x="342" y="169"/>
                </a:lnTo>
                <a:lnTo>
                  <a:pt x="343" y="165"/>
                </a:lnTo>
                <a:lnTo>
                  <a:pt x="343" y="52"/>
                </a:lnTo>
                <a:lnTo>
                  <a:pt x="355" y="59"/>
                </a:lnTo>
                <a:lnTo>
                  <a:pt x="368" y="67"/>
                </a:lnTo>
                <a:lnTo>
                  <a:pt x="379" y="77"/>
                </a:lnTo>
                <a:lnTo>
                  <a:pt x="389" y="87"/>
                </a:lnTo>
                <a:lnTo>
                  <a:pt x="399" y="98"/>
                </a:lnTo>
                <a:lnTo>
                  <a:pt x="408" y="110"/>
                </a:lnTo>
                <a:lnTo>
                  <a:pt x="416" y="122"/>
                </a:lnTo>
                <a:lnTo>
                  <a:pt x="423" y="135"/>
                </a:lnTo>
                <a:lnTo>
                  <a:pt x="428" y="147"/>
                </a:lnTo>
                <a:lnTo>
                  <a:pt x="433" y="160"/>
                </a:lnTo>
                <a:lnTo>
                  <a:pt x="436" y="170"/>
                </a:lnTo>
                <a:lnTo>
                  <a:pt x="459" y="170"/>
                </a:lnTo>
                <a:lnTo>
                  <a:pt x="459" y="222"/>
                </a:lnTo>
                <a:lnTo>
                  <a:pt x="108" y="222"/>
                </a:lnTo>
                <a:lnTo>
                  <a:pt x="108" y="170"/>
                </a:lnTo>
                <a:lnTo>
                  <a:pt x="132" y="170"/>
                </a:lnTo>
                <a:lnTo>
                  <a:pt x="135" y="160"/>
                </a:lnTo>
                <a:lnTo>
                  <a:pt x="139" y="149"/>
                </a:lnTo>
                <a:lnTo>
                  <a:pt x="144" y="137"/>
                </a:lnTo>
                <a:lnTo>
                  <a:pt x="150" y="126"/>
                </a:lnTo>
                <a:lnTo>
                  <a:pt x="157" y="114"/>
                </a:lnTo>
                <a:lnTo>
                  <a:pt x="165" y="103"/>
                </a:lnTo>
                <a:lnTo>
                  <a:pt x="173" y="93"/>
                </a:lnTo>
                <a:lnTo>
                  <a:pt x="182" y="83"/>
                </a:lnTo>
                <a:lnTo>
                  <a:pt x="192" y="74"/>
                </a:lnTo>
                <a:lnTo>
                  <a:pt x="203" y="65"/>
                </a:lnTo>
                <a:lnTo>
                  <a:pt x="214" y="58"/>
                </a:lnTo>
                <a:lnTo>
                  <a:pt x="226" y="51"/>
                </a:lnTo>
                <a:close/>
                <a:moveTo>
                  <a:pt x="258" y="0"/>
                </a:moveTo>
                <a:lnTo>
                  <a:pt x="304" y="0"/>
                </a:lnTo>
                <a:lnTo>
                  <a:pt x="309" y="0"/>
                </a:lnTo>
                <a:lnTo>
                  <a:pt x="314" y="2"/>
                </a:lnTo>
                <a:lnTo>
                  <a:pt x="319" y="4"/>
                </a:lnTo>
                <a:lnTo>
                  <a:pt x="323" y="8"/>
                </a:lnTo>
                <a:lnTo>
                  <a:pt x="326" y="12"/>
                </a:lnTo>
                <a:lnTo>
                  <a:pt x="328" y="16"/>
                </a:lnTo>
                <a:lnTo>
                  <a:pt x="329" y="21"/>
                </a:lnTo>
                <a:lnTo>
                  <a:pt x="330" y="25"/>
                </a:lnTo>
                <a:lnTo>
                  <a:pt x="330" y="163"/>
                </a:lnTo>
                <a:lnTo>
                  <a:pt x="329" y="166"/>
                </a:lnTo>
                <a:lnTo>
                  <a:pt x="329" y="169"/>
                </a:lnTo>
                <a:lnTo>
                  <a:pt x="327" y="172"/>
                </a:lnTo>
                <a:lnTo>
                  <a:pt x="325" y="175"/>
                </a:lnTo>
                <a:lnTo>
                  <a:pt x="322" y="178"/>
                </a:lnTo>
                <a:lnTo>
                  <a:pt x="318" y="180"/>
                </a:lnTo>
                <a:lnTo>
                  <a:pt x="314" y="182"/>
                </a:lnTo>
                <a:lnTo>
                  <a:pt x="310" y="182"/>
                </a:lnTo>
                <a:lnTo>
                  <a:pt x="258" y="182"/>
                </a:lnTo>
                <a:lnTo>
                  <a:pt x="253" y="181"/>
                </a:lnTo>
                <a:lnTo>
                  <a:pt x="249" y="180"/>
                </a:lnTo>
                <a:lnTo>
                  <a:pt x="245" y="177"/>
                </a:lnTo>
                <a:lnTo>
                  <a:pt x="242" y="174"/>
                </a:lnTo>
                <a:lnTo>
                  <a:pt x="240" y="170"/>
                </a:lnTo>
                <a:lnTo>
                  <a:pt x="239" y="166"/>
                </a:lnTo>
                <a:lnTo>
                  <a:pt x="238" y="163"/>
                </a:lnTo>
                <a:lnTo>
                  <a:pt x="238" y="18"/>
                </a:lnTo>
                <a:lnTo>
                  <a:pt x="239" y="18"/>
                </a:lnTo>
                <a:lnTo>
                  <a:pt x="239" y="17"/>
                </a:lnTo>
                <a:lnTo>
                  <a:pt x="240" y="12"/>
                </a:lnTo>
                <a:lnTo>
                  <a:pt x="242" y="8"/>
                </a:lnTo>
                <a:lnTo>
                  <a:pt x="245" y="5"/>
                </a:lnTo>
                <a:lnTo>
                  <a:pt x="249" y="2"/>
                </a:lnTo>
                <a:lnTo>
                  <a:pt x="253" y="0"/>
                </a:lnTo>
                <a:lnTo>
                  <a:pt x="25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Teardrop 61"/>
          <p:cNvSpPr/>
          <p:nvPr/>
        </p:nvSpPr>
        <p:spPr>
          <a:xfrm>
            <a:off x="3303568" y="3069107"/>
            <a:ext cx="814634" cy="81467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dirty="0"/>
          </a:p>
        </p:txBody>
      </p:sp>
      <p:sp>
        <p:nvSpPr>
          <p:cNvPr id="63" name="Freeform 33"/>
          <p:cNvSpPr>
            <a:spLocks noEditPoints="1"/>
          </p:cNvSpPr>
          <p:nvPr/>
        </p:nvSpPr>
        <p:spPr bwMode="auto">
          <a:xfrm>
            <a:off x="3613256" y="3248254"/>
            <a:ext cx="261112" cy="335293"/>
          </a:xfrm>
          <a:custGeom>
            <a:avLst/>
            <a:gdLst/>
            <a:ahLst/>
            <a:cxnLst>
              <a:cxn ang="0">
                <a:pos x="136" y="94"/>
              </a:cxn>
              <a:cxn ang="0">
                <a:pos x="185" y="93"/>
              </a:cxn>
              <a:cxn ang="0">
                <a:pos x="184" y="201"/>
              </a:cxn>
              <a:cxn ang="0">
                <a:pos x="168" y="207"/>
              </a:cxn>
              <a:cxn ang="0">
                <a:pos x="158" y="337"/>
              </a:cxn>
              <a:cxn ang="0">
                <a:pos x="136" y="335"/>
              </a:cxn>
              <a:cxn ang="0">
                <a:pos x="119" y="339"/>
              </a:cxn>
              <a:cxn ang="0">
                <a:pos x="99" y="330"/>
              </a:cxn>
              <a:cxn ang="0">
                <a:pos x="88" y="208"/>
              </a:cxn>
              <a:cxn ang="0">
                <a:pos x="77" y="194"/>
              </a:cxn>
              <a:cxn ang="0">
                <a:pos x="86" y="87"/>
              </a:cxn>
              <a:cxn ang="0">
                <a:pos x="215" y="148"/>
              </a:cxn>
              <a:cxn ang="0">
                <a:pos x="259" y="80"/>
              </a:cxn>
              <a:cxn ang="0">
                <a:pos x="263" y="175"/>
              </a:cxn>
              <a:cxn ang="0">
                <a:pos x="250" y="186"/>
              </a:cxn>
              <a:cxn ang="0">
                <a:pos x="243" y="297"/>
              </a:cxn>
              <a:cxn ang="0">
                <a:pos x="224" y="302"/>
              </a:cxn>
              <a:cxn ang="0">
                <a:pos x="209" y="301"/>
              </a:cxn>
              <a:cxn ang="0">
                <a:pos x="189" y="299"/>
              </a:cxn>
              <a:cxn ang="0">
                <a:pos x="186" y="212"/>
              </a:cxn>
              <a:cxn ang="0">
                <a:pos x="197" y="101"/>
              </a:cxn>
              <a:cxn ang="0">
                <a:pos x="184" y="80"/>
              </a:cxn>
              <a:cxn ang="0">
                <a:pos x="37" y="136"/>
              </a:cxn>
              <a:cxn ang="0">
                <a:pos x="80" y="81"/>
              </a:cxn>
              <a:cxn ang="0">
                <a:pos x="68" y="101"/>
              </a:cxn>
              <a:cxn ang="0">
                <a:pos x="78" y="213"/>
              </a:cxn>
              <a:cxn ang="0">
                <a:pos x="75" y="299"/>
              </a:cxn>
              <a:cxn ang="0">
                <a:pos x="56" y="301"/>
              </a:cxn>
              <a:cxn ang="0">
                <a:pos x="41" y="302"/>
              </a:cxn>
              <a:cxn ang="0">
                <a:pos x="22" y="297"/>
              </a:cxn>
              <a:cxn ang="0">
                <a:pos x="13" y="187"/>
              </a:cxn>
              <a:cxn ang="0">
                <a:pos x="0" y="176"/>
              </a:cxn>
              <a:cxn ang="0">
                <a:pos x="6" y="80"/>
              </a:cxn>
              <a:cxn ang="0">
                <a:pos x="226" y="3"/>
              </a:cxn>
              <a:cxn ang="0">
                <a:pos x="243" y="18"/>
              </a:cxn>
              <a:cxn ang="0">
                <a:pos x="241" y="47"/>
              </a:cxn>
              <a:cxn ang="0">
                <a:pos x="222" y="68"/>
              </a:cxn>
              <a:cxn ang="0">
                <a:pos x="198" y="61"/>
              </a:cxn>
              <a:cxn ang="0">
                <a:pos x="185" y="34"/>
              </a:cxn>
              <a:cxn ang="0">
                <a:pos x="193" y="10"/>
              </a:cxn>
              <a:cxn ang="0">
                <a:pos x="215" y="1"/>
              </a:cxn>
              <a:cxn ang="0">
                <a:pos x="69" y="7"/>
              </a:cxn>
              <a:cxn ang="0">
                <a:pos x="79" y="30"/>
              </a:cxn>
              <a:cxn ang="0">
                <a:pos x="69" y="58"/>
              </a:cxn>
              <a:cxn ang="0">
                <a:pos x="46" y="69"/>
              </a:cxn>
              <a:cxn ang="0">
                <a:pos x="25" y="51"/>
              </a:cxn>
              <a:cxn ang="0">
                <a:pos x="21" y="22"/>
              </a:cxn>
              <a:cxn ang="0">
                <a:pos x="35" y="4"/>
              </a:cxn>
              <a:cxn ang="0">
                <a:pos x="140" y="0"/>
              </a:cxn>
              <a:cxn ang="0">
                <a:pos x="160" y="13"/>
              </a:cxn>
              <a:cxn ang="0">
                <a:pos x="165" y="41"/>
              </a:cxn>
              <a:cxn ang="0">
                <a:pos x="150" y="69"/>
              </a:cxn>
              <a:cxn ang="0">
                <a:pos x="124" y="75"/>
              </a:cxn>
              <a:cxn ang="0">
                <a:pos x="104" y="54"/>
              </a:cxn>
              <a:cxn ang="0">
                <a:pos x="100" y="23"/>
              </a:cxn>
              <a:cxn ang="0">
                <a:pos x="114" y="4"/>
              </a:cxn>
            </a:cxnLst>
            <a:rect l="0" t="0" r="r" b="b"/>
            <a:pathLst>
              <a:path w="264" h="339">
                <a:moveTo>
                  <a:pt x="91" y="86"/>
                </a:moveTo>
                <a:lnTo>
                  <a:pt x="123" y="86"/>
                </a:lnTo>
                <a:lnTo>
                  <a:pt x="129" y="94"/>
                </a:lnTo>
                <a:lnTo>
                  <a:pt x="118" y="151"/>
                </a:lnTo>
                <a:lnTo>
                  <a:pt x="132" y="164"/>
                </a:lnTo>
                <a:lnTo>
                  <a:pt x="146" y="151"/>
                </a:lnTo>
                <a:lnTo>
                  <a:pt x="136" y="94"/>
                </a:lnTo>
                <a:lnTo>
                  <a:pt x="141" y="86"/>
                </a:lnTo>
                <a:lnTo>
                  <a:pt x="173" y="86"/>
                </a:lnTo>
                <a:lnTo>
                  <a:pt x="176" y="87"/>
                </a:lnTo>
                <a:lnTo>
                  <a:pt x="179" y="87"/>
                </a:lnTo>
                <a:lnTo>
                  <a:pt x="181" y="89"/>
                </a:lnTo>
                <a:lnTo>
                  <a:pt x="184" y="91"/>
                </a:lnTo>
                <a:lnTo>
                  <a:pt x="185" y="93"/>
                </a:lnTo>
                <a:lnTo>
                  <a:pt x="187" y="95"/>
                </a:lnTo>
                <a:lnTo>
                  <a:pt x="187" y="98"/>
                </a:lnTo>
                <a:lnTo>
                  <a:pt x="188" y="101"/>
                </a:lnTo>
                <a:lnTo>
                  <a:pt x="187" y="193"/>
                </a:lnTo>
                <a:lnTo>
                  <a:pt x="187" y="196"/>
                </a:lnTo>
                <a:lnTo>
                  <a:pt x="186" y="199"/>
                </a:lnTo>
                <a:lnTo>
                  <a:pt x="184" y="201"/>
                </a:lnTo>
                <a:lnTo>
                  <a:pt x="183" y="203"/>
                </a:lnTo>
                <a:lnTo>
                  <a:pt x="180" y="205"/>
                </a:lnTo>
                <a:lnTo>
                  <a:pt x="178" y="207"/>
                </a:lnTo>
                <a:lnTo>
                  <a:pt x="175" y="207"/>
                </a:lnTo>
                <a:lnTo>
                  <a:pt x="172" y="207"/>
                </a:lnTo>
                <a:lnTo>
                  <a:pt x="170" y="207"/>
                </a:lnTo>
                <a:lnTo>
                  <a:pt x="168" y="207"/>
                </a:lnTo>
                <a:lnTo>
                  <a:pt x="168" y="320"/>
                </a:lnTo>
                <a:lnTo>
                  <a:pt x="168" y="323"/>
                </a:lnTo>
                <a:lnTo>
                  <a:pt x="167" y="326"/>
                </a:lnTo>
                <a:lnTo>
                  <a:pt x="165" y="330"/>
                </a:lnTo>
                <a:lnTo>
                  <a:pt x="164" y="332"/>
                </a:lnTo>
                <a:lnTo>
                  <a:pt x="161" y="335"/>
                </a:lnTo>
                <a:lnTo>
                  <a:pt x="158" y="337"/>
                </a:lnTo>
                <a:lnTo>
                  <a:pt x="155" y="338"/>
                </a:lnTo>
                <a:lnTo>
                  <a:pt x="152" y="339"/>
                </a:lnTo>
                <a:lnTo>
                  <a:pt x="148" y="339"/>
                </a:lnTo>
                <a:lnTo>
                  <a:pt x="145" y="339"/>
                </a:lnTo>
                <a:lnTo>
                  <a:pt x="142" y="338"/>
                </a:lnTo>
                <a:lnTo>
                  <a:pt x="139" y="337"/>
                </a:lnTo>
                <a:lnTo>
                  <a:pt x="136" y="335"/>
                </a:lnTo>
                <a:lnTo>
                  <a:pt x="134" y="333"/>
                </a:lnTo>
                <a:lnTo>
                  <a:pt x="132" y="330"/>
                </a:lnTo>
                <a:lnTo>
                  <a:pt x="130" y="333"/>
                </a:lnTo>
                <a:lnTo>
                  <a:pt x="128" y="335"/>
                </a:lnTo>
                <a:lnTo>
                  <a:pt x="125" y="337"/>
                </a:lnTo>
                <a:lnTo>
                  <a:pt x="122" y="338"/>
                </a:lnTo>
                <a:lnTo>
                  <a:pt x="119" y="339"/>
                </a:lnTo>
                <a:lnTo>
                  <a:pt x="116" y="339"/>
                </a:lnTo>
                <a:lnTo>
                  <a:pt x="112" y="339"/>
                </a:lnTo>
                <a:lnTo>
                  <a:pt x="109" y="338"/>
                </a:lnTo>
                <a:lnTo>
                  <a:pt x="106" y="337"/>
                </a:lnTo>
                <a:lnTo>
                  <a:pt x="103" y="335"/>
                </a:lnTo>
                <a:lnTo>
                  <a:pt x="101" y="332"/>
                </a:lnTo>
                <a:lnTo>
                  <a:pt x="99" y="330"/>
                </a:lnTo>
                <a:lnTo>
                  <a:pt x="97" y="326"/>
                </a:lnTo>
                <a:lnTo>
                  <a:pt x="97" y="323"/>
                </a:lnTo>
                <a:lnTo>
                  <a:pt x="96" y="320"/>
                </a:lnTo>
                <a:lnTo>
                  <a:pt x="96" y="208"/>
                </a:lnTo>
                <a:lnTo>
                  <a:pt x="94" y="208"/>
                </a:lnTo>
                <a:lnTo>
                  <a:pt x="91" y="209"/>
                </a:lnTo>
                <a:lnTo>
                  <a:pt x="88" y="208"/>
                </a:lnTo>
                <a:lnTo>
                  <a:pt x="86" y="207"/>
                </a:lnTo>
                <a:lnTo>
                  <a:pt x="83" y="206"/>
                </a:lnTo>
                <a:lnTo>
                  <a:pt x="81" y="204"/>
                </a:lnTo>
                <a:lnTo>
                  <a:pt x="79" y="202"/>
                </a:lnTo>
                <a:lnTo>
                  <a:pt x="78" y="200"/>
                </a:lnTo>
                <a:lnTo>
                  <a:pt x="77" y="197"/>
                </a:lnTo>
                <a:lnTo>
                  <a:pt x="77" y="194"/>
                </a:lnTo>
                <a:lnTo>
                  <a:pt x="77" y="101"/>
                </a:lnTo>
                <a:lnTo>
                  <a:pt x="77" y="98"/>
                </a:lnTo>
                <a:lnTo>
                  <a:pt x="78" y="95"/>
                </a:lnTo>
                <a:lnTo>
                  <a:pt x="79" y="93"/>
                </a:lnTo>
                <a:lnTo>
                  <a:pt x="81" y="90"/>
                </a:lnTo>
                <a:lnTo>
                  <a:pt x="83" y="89"/>
                </a:lnTo>
                <a:lnTo>
                  <a:pt x="86" y="87"/>
                </a:lnTo>
                <a:lnTo>
                  <a:pt x="88" y="87"/>
                </a:lnTo>
                <a:lnTo>
                  <a:pt x="91" y="86"/>
                </a:lnTo>
                <a:close/>
                <a:moveTo>
                  <a:pt x="178" y="78"/>
                </a:moveTo>
                <a:lnTo>
                  <a:pt x="207" y="78"/>
                </a:lnTo>
                <a:lnTo>
                  <a:pt x="212" y="85"/>
                </a:lnTo>
                <a:lnTo>
                  <a:pt x="203" y="136"/>
                </a:lnTo>
                <a:lnTo>
                  <a:pt x="215" y="148"/>
                </a:lnTo>
                <a:lnTo>
                  <a:pt x="227" y="136"/>
                </a:lnTo>
                <a:lnTo>
                  <a:pt x="218" y="85"/>
                </a:lnTo>
                <a:lnTo>
                  <a:pt x="223" y="78"/>
                </a:lnTo>
                <a:lnTo>
                  <a:pt x="251" y="78"/>
                </a:lnTo>
                <a:lnTo>
                  <a:pt x="254" y="78"/>
                </a:lnTo>
                <a:lnTo>
                  <a:pt x="256" y="79"/>
                </a:lnTo>
                <a:lnTo>
                  <a:pt x="259" y="80"/>
                </a:lnTo>
                <a:lnTo>
                  <a:pt x="261" y="82"/>
                </a:lnTo>
                <a:lnTo>
                  <a:pt x="262" y="84"/>
                </a:lnTo>
                <a:lnTo>
                  <a:pt x="263" y="86"/>
                </a:lnTo>
                <a:lnTo>
                  <a:pt x="264" y="89"/>
                </a:lnTo>
                <a:lnTo>
                  <a:pt x="264" y="91"/>
                </a:lnTo>
                <a:lnTo>
                  <a:pt x="264" y="173"/>
                </a:lnTo>
                <a:lnTo>
                  <a:pt x="263" y="175"/>
                </a:lnTo>
                <a:lnTo>
                  <a:pt x="263" y="178"/>
                </a:lnTo>
                <a:lnTo>
                  <a:pt x="261" y="180"/>
                </a:lnTo>
                <a:lnTo>
                  <a:pt x="260" y="182"/>
                </a:lnTo>
                <a:lnTo>
                  <a:pt x="258" y="184"/>
                </a:lnTo>
                <a:lnTo>
                  <a:pt x="256" y="185"/>
                </a:lnTo>
                <a:lnTo>
                  <a:pt x="253" y="186"/>
                </a:lnTo>
                <a:lnTo>
                  <a:pt x="250" y="186"/>
                </a:lnTo>
                <a:lnTo>
                  <a:pt x="249" y="186"/>
                </a:lnTo>
                <a:lnTo>
                  <a:pt x="247" y="185"/>
                </a:lnTo>
                <a:lnTo>
                  <a:pt x="247" y="285"/>
                </a:lnTo>
                <a:lnTo>
                  <a:pt x="247" y="288"/>
                </a:lnTo>
                <a:lnTo>
                  <a:pt x="246" y="291"/>
                </a:lnTo>
                <a:lnTo>
                  <a:pt x="245" y="294"/>
                </a:lnTo>
                <a:lnTo>
                  <a:pt x="243" y="297"/>
                </a:lnTo>
                <a:lnTo>
                  <a:pt x="241" y="299"/>
                </a:lnTo>
                <a:lnTo>
                  <a:pt x="238" y="300"/>
                </a:lnTo>
                <a:lnTo>
                  <a:pt x="236" y="302"/>
                </a:lnTo>
                <a:lnTo>
                  <a:pt x="233" y="302"/>
                </a:lnTo>
                <a:lnTo>
                  <a:pt x="230" y="303"/>
                </a:lnTo>
                <a:lnTo>
                  <a:pt x="227" y="303"/>
                </a:lnTo>
                <a:lnTo>
                  <a:pt x="224" y="302"/>
                </a:lnTo>
                <a:lnTo>
                  <a:pt x="221" y="301"/>
                </a:lnTo>
                <a:lnTo>
                  <a:pt x="219" y="299"/>
                </a:lnTo>
                <a:lnTo>
                  <a:pt x="217" y="297"/>
                </a:lnTo>
                <a:lnTo>
                  <a:pt x="215" y="295"/>
                </a:lnTo>
                <a:lnTo>
                  <a:pt x="213" y="297"/>
                </a:lnTo>
                <a:lnTo>
                  <a:pt x="211" y="299"/>
                </a:lnTo>
                <a:lnTo>
                  <a:pt x="209" y="301"/>
                </a:lnTo>
                <a:lnTo>
                  <a:pt x="206" y="302"/>
                </a:lnTo>
                <a:lnTo>
                  <a:pt x="203" y="303"/>
                </a:lnTo>
                <a:lnTo>
                  <a:pt x="200" y="303"/>
                </a:lnTo>
                <a:lnTo>
                  <a:pt x="197" y="302"/>
                </a:lnTo>
                <a:lnTo>
                  <a:pt x="194" y="302"/>
                </a:lnTo>
                <a:lnTo>
                  <a:pt x="192" y="300"/>
                </a:lnTo>
                <a:lnTo>
                  <a:pt x="189" y="299"/>
                </a:lnTo>
                <a:lnTo>
                  <a:pt x="187" y="297"/>
                </a:lnTo>
                <a:lnTo>
                  <a:pt x="185" y="294"/>
                </a:lnTo>
                <a:lnTo>
                  <a:pt x="184" y="291"/>
                </a:lnTo>
                <a:lnTo>
                  <a:pt x="183" y="288"/>
                </a:lnTo>
                <a:lnTo>
                  <a:pt x="183" y="285"/>
                </a:lnTo>
                <a:lnTo>
                  <a:pt x="183" y="214"/>
                </a:lnTo>
                <a:lnTo>
                  <a:pt x="186" y="212"/>
                </a:lnTo>
                <a:lnTo>
                  <a:pt x="189" y="210"/>
                </a:lnTo>
                <a:lnTo>
                  <a:pt x="191" y="207"/>
                </a:lnTo>
                <a:lnTo>
                  <a:pt x="193" y="204"/>
                </a:lnTo>
                <a:lnTo>
                  <a:pt x="194" y="200"/>
                </a:lnTo>
                <a:lnTo>
                  <a:pt x="195" y="197"/>
                </a:lnTo>
                <a:lnTo>
                  <a:pt x="196" y="193"/>
                </a:lnTo>
                <a:lnTo>
                  <a:pt x="197" y="101"/>
                </a:lnTo>
                <a:lnTo>
                  <a:pt x="196" y="97"/>
                </a:lnTo>
                <a:lnTo>
                  <a:pt x="195" y="94"/>
                </a:lnTo>
                <a:lnTo>
                  <a:pt x="194" y="90"/>
                </a:lnTo>
                <a:lnTo>
                  <a:pt x="192" y="87"/>
                </a:lnTo>
                <a:lnTo>
                  <a:pt x="190" y="84"/>
                </a:lnTo>
                <a:lnTo>
                  <a:pt x="187" y="82"/>
                </a:lnTo>
                <a:lnTo>
                  <a:pt x="184" y="80"/>
                </a:lnTo>
                <a:lnTo>
                  <a:pt x="181" y="79"/>
                </a:lnTo>
                <a:lnTo>
                  <a:pt x="178" y="78"/>
                </a:lnTo>
                <a:lnTo>
                  <a:pt x="178" y="78"/>
                </a:lnTo>
                <a:close/>
                <a:moveTo>
                  <a:pt x="13" y="78"/>
                </a:moveTo>
                <a:lnTo>
                  <a:pt x="41" y="78"/>
                </a:lnTo>
                <a:lnTo>
                  <a:pt x="46" y="85"/>
                </a:lnTo>
                <a:lnTo>
                  <a:pt x="37" y="136"/>
                </a:lnTo>
                <a:lnTo>
                  <a:pt x="49" y="147"/>
                </a:lnTo>
                <a:lnTo>
                  <a:pt x="62" y="136"/>
                </a:lnTo>
                <a:lnTo>
                  <a:pt x="53" y="85"/>
                </a:lnTo>
                <a:lnTo>
                  <a:pt x="58" y="78"/>
                </a:lnTo>
                <a:lnTo>
                  <a:pt x="86" y="78"/>
                </a:lnTo>
                <a:lnTo>
                  <a:pt x="83" y="79"/>
                </a:lnTo>
                <a:lnTo>
                  <a:pt x="80" y="81"/>
                </a:lnTo>
                <a:lnTo>
                  <a:pt x="77" y="83"/>
                </a:lnTo>
                <a:lnTo>
                  <a:pt x="74" y="85"/>
                </a:lnTo>
                <a:lnTo>
                  <a:pt x="72" y="88"/>
                </a:lnTo>
                <a:lnTo>
                  <a:pt x="70" y="91"/>
                </a:lnTo>
                <a:lnTo>
                  <a:pt x="69" y="94"/>
                </a:lnTo>
                <a:lnTo>
                  <a:pt x="68" y="97"/>
                </a:lnTo>
                <a:lnTo>
                  <a:pt x="68" y="101"/>
                </a:lnTo>
                <a:lnTo>
                  <a:pt x="68" y="194"/>
                </a:lnTo>
                <a:lnTo>
                  <a:pt x="68" y="198"/>
                </a:lnTo>
                <a:lnTo>
                  <a:pt x="69" y="202"/>
                </a:lnTo>
                <a:lnTo>
                  <a:pt x="71" y="205"/>
                </a:lnTo>
                <a:lnTo>
                  <a:pt x="73" y="208"/>
                </a:lnTo>
                <a:lnTo>
                  <a:pt x="75" y="211"/>
                </a:lnTo>
                <a:lnTo>
                  <a:pt x="78" y="213"/>
                </a:lnTo>
                <a:lnTo>
                  <a:pt x="81" y="215"/>
                </a:lnTo>
                <a:lnTo>
                  <a:pt x="81" y="285"/>
                </a:lnTo>
                <a:lnTo>
                  <a:pt x="81" y="288"/>
                </a:lnTo>
                <a:lnTo>
                  <a:pt x="80" y="291"/>
                </a:lnTo>
                <a:lnTo>
                  <a:pt x="79" y="294"/>
                </a:lnTo>
                <a:lnTo>
                  <a:pt x="77" y="297"/>
                </a:lnTo>
                <a:lnTo>
                  <a:pt x="75" y="299"/>
                </a:lnTo>
                <a:lnTo>
                  <a:pt x="73" y="300"/>
                </a:lnTo>
                <a:lnTo>
                  <a:pt x="70" y="302"/>
                </a:lnTo>
                <a:lnTo>
                  <a:pt x="67" y="302"/>
                </a:lnTo>
                <a:lnTo>
                  <a:pt x="64" y="303"/>
                </a:lnTo>
                <a:lnTo>
                  <a:pt x="61" y="303"/>
                </a:lnTo>
                <a:lnTo>
                  <a:pt x="58" y="302"/>
                </a:lnTo>
                <a:lnTo>
                  <a:pt x="56" y="301"/>
                </a:lnTo>
                <a:lnTo>
                  <a:pt x="53" y="299"/>
                </a:lnTo>
                <a:lnTo>
                  <a:pt x="51" y="297"/>
                </a:lnTo>
                <a:lnTo>
                  <a:pt x="49" y="295"/>
                </a:lnTo>
                <a:lnTo>
                  <a:pt x="48" y="297"/>
                </a:lnTo>
                <a:lnTo>
                  <a:pt x="46" y="299"/>
                </a:lnTo>
                <a:lnTo>
                  <a:pt x="43" y="301"/>
                </a:lnTo>
                <a:lnTo>
                  <a:pt x="41" y="302"/>
                </a:lnTo>
                <a:lnTo>
                  <a:pt x="38" y="303"/>
                </a:lnTo>
                <a:lnTo>
                  <a:pt x="35" y="303"/>
                </a:lnTo>
                <a:lnTo>
                  <a:pt x="32" y="302"/>
                </a:lnTo>
                <a:lnTo>
                  <a:pt x="29" y="302"/>
                </a:lnTo>
                <a:lnTo>
                  <a:pt x="26" y="300"/>
                </a:lnTo>
                <a:lnTo>
                  <a:pt x="24" y="299"/>
                </a:lnTo>
                <a:lnTo>
                  <a:pt x="22" y="297"/>
                </a:lnTo>
                <a:lnTo>
                  <a:pt x="20" y="294"/>
                </a:lnTo>
                <a:lnTo>
                  <a:pt x="19" y="291"/>
                </a:lnTo>
                <a:lnTo>
                  <a:pt x="18" y="288"/>
                </a:lnTo>
                <a:lnTo>
                  <a:pt x="18" y="285"/>
                </a:lnTo>
                <a:lnTo>
                  <a:pt x="18" y="186"/>
                </a:lnTo>
                <a:lnTo>
                  <a:pt x="15" y="187"/>
                </a:lnTo>
                <a:lnTo>
                  <a:pt x="13" y="187"/>
                </a:lnTo>
                <a:lnTo>
                  <a:pt x="11" y="187"/>
                </a:lnTo>
                <a:lnTo>
                  <a:pt x="8" y="186"/>
                </a:lnTo>
                <a:lnTo>
                  <a:pt x="6" y="185"/>
                </a:lnTo>
                <a:lnTo>
                  <a:pt x="4" y="183"/>
                </a:lnTo>
                <a:lnTo>
                  <a:pt x="2" y="181"/>
                </a:lnTo>
                <a:lnTo>
                  <a:pt x="1" y="179"/>
                </a:lnTo>
                <a:lnTo>
                  <a:pt x="0" y="176"/>
                </a:lnTo>
                <a:lnTo>
                  <a:pt x="0" y="174"/>
                </a:lnTo>
                <a:lnTo>
                  <a:pt x="0" y="91"/>
                </a:lnTo>
                <a:lnTo>
                  <a:pt x="0" y="88"/>
                </a:lnTo>
                <a:lnTo>
                  <a:pt x="1" y="86"/>
                </a:lnTo>
                <a:lnTo>
                  <a:pt x="2" y="84"/>
                </a:lnTo>
                <a:lnTo>
                  <a:pt x="4" y="82"/>
                </a:lnTo>
                <a:lnTo>
                  <a:pt x="6" y="80"/>
                </a:lnTo>
                <a:lnTo>
                  <a:pt x="8" y="79"/>
                </a:lnTo>
                <a:lnTo>
                  <a:pt x="11" y="78"/>
                </a:lnTo>
                <a:lnTo>
                  <a:pt x="13" y="78"/>
                </a:lnTo>
                <a:close/>
                <a:moveTo>
                  <a:pt x="215" y="1"/>
                </a:moveTo>
                <a:lnTo>
                  <a:pt x="219" y="1"/>
                </a:lnTo>
                <a:lnTo>
                  <a:pt x="222" y="2"/>
                </a:lnTo>
                <a:lnTo>
                  <a:pt x="226" y="3"/>
                </a:lnTo>
                <a:lnTo>
                  <a:pt x="229" y="4"/>
                </a:lnTo>
                <a:lnTo>
                  <a:pt x="232" y="5"/>
                </a:lnTo>
                <a:lnTo>
                  <a:pt x="235" y="7"/>
                </a:lnTo>
                <a:lnTo>
                  <a:pt x="237" y="10"/>
                </a:lnTo>
                <a:lnTo>
                  <a:pt x="239" y="12"/>
                </a:lnTo>
                <a:lnTo>
                  <a:pt x="241" y="15"/>
                </a:lnTo>
                <a:lnTo>
                  <a:pt x="243" y="18"/>
                </a:lnTo>
                <a:lnTo>
                  <a:pt x="244" y="22"/>
                </a:lnTo>
                <a:lnTo>
                  <a:pt x="244" y="26"/>
                </a:lnTo>
                <a:lnTo>
                  <a:pt x="245" y="30"/>
                </a:lnTo>
                <a:lnTo>
                  <a:pt x="244" y="34"/>
                </a:lnTo>
                <a:lnTo>
                  <a:pt x="244" y="39"/>
                </a:lnTo>
                <a:lnTo>
                  <a:pt x="243" y="43"/>
                </a:lnTo>
                <a:lnTo>
                  <a:pt x="241" y="47"/>
                </a:lnTo>
                <a:lnTo>
                  <a:pt x="239" y="51"/>
                </a:lnTo>
                <a:lnTo>
                  <a:pt x="237" y="55"/>
                </a:lnTo>
                <a:lnTo>
                  <a:pt x="235" y="58"/>
                </a:lnTo>
                <a:lnTo>
                  <a:pt x="232" y="61"/>
                </a:lnTo>
                <a:lnTo>
                  <a:pt x="229" y="64"/>
                </a:lnTo>
                <a:lnTo>
                  <a:pt x="226" y="66"/>
                </a:lnTo>
                <a:lnTo>
                  <a:pt x="222" y="68"/>
                </a:lnTo>
                <a:lnTo>
                  <a:pt x="219" y="69"/>
                </a:lnTo>
                <a:lnTo>
                  <a:pt x="215" y="69"/>
                </a:lnTo>
                <a:lnTo>
                  <a:pt x="211" y="69"/>
                </a:lnTo>
                <a:lnTo>
                  <a:pt x="208" y="68"/>
                </a:lnTo>
                <a:lnTo>
                  <a:pt x="204" y="66"/>
                </a:lnTo>
                <a:lnTo>
                  <a:pt x="201" y="64"/>
                </a:lnTo>
                <a:lnTo>
                  <a:pt x="198" y="61"/>
                </a:lnTo>
                <a:lnTo>
                  <a:pt x="195" y="58"/>
                </a:lnTo>
                <a:lnTo>
                  <a:pt x="193" y="55"/>
                </a:lnTo>
                <a:lnTo>
                  <a:pt x="191" y="51"/>
                </a:lnTo>
                <a:lnTo>
                  <a:pt x="189" y="47"/>
                </a:lnTo>
                <a:lnTo>
                  <a:pt x="187" y="43"/>
                </a:lnTo>
                <a:lnTo>
                  <a:pt x="186" y="39"/>
                </a:lnTo>
                <a:lnTo>
                  <a:pt x="185" y="34"/>
                </a:lnTo>
                <a:lnTo>
                  <a:pt x="185" y="30"/>
                </a:lnTo>
                <a:lnTo>
                  <a:pt x="185" y="26"/>
                </a:lnTo>
                <a:lnTo>
                  <a:pt x="186" y="22"/>
                </a:lnTo>
                <a:lnTo>
                  <a:pt x="187" y="18"/>
                </a:lnTo>
                <a:lnTo>
                  <a:pt x="189" y="15"/>
                </a:lnTo>
                <a:lnTo>
                  <a:pt x="191" y="12"/>
                </a:lnTo>
                <a:lnTo>
                  <a:pt x="193" y="10"/>
                </a:lnTo>
                <a:lnTo>
                  <a:pt x="195" y="7"/>
                </a:lnTo>
                <a:lnTo>
                  <a:pt x="198" y="5"/>
                </a:lnTo>
                <a:lnTo>
                  <a:pt x="201" y="4"/>
                </a:lnTo>
                <a:lnTo>
                  <a:pt x="204" y="3"/>
                </a:lnTo>
                <a:lnTo>
                  <a:pt x="208" y="2"/>
                </a:lnTo>
                <a:lnTo>
                  <a:pt x="211" y="1"/>
                </a:lnTo>
                <a:lnTo>
                  <a:pt x="215" y="1"/>
                </a:lnTo>
                <a:close/>
                <a:moveTo>
                  <a:pt x="49" y="1"/>
                </a:moveTo>
                <a:lnTo>
                  <a:pt x="53" y="1"/>
                </a:lnTo>
                <a:lnTo>
                  <a:pt x="57" y="2"/>
                </a:lnTo>
                <a:lnTo>
                  <a:pt x="60" y="3"/>
                </a:lnTo>
                <a:lnTo>
                  <a:pt x="63" y="4"/>
                </a:lnTo>
                <a:lnTo>
                  <a:pt x="66" y="5"/>
                </a:lnTo>
                <a:lnTo>
                  <a:pt x="69" y="7"/>
                </a:lnTo>
                <a:lnTo>
                  <a:pt x="72" y="10"/>
                </a:lnTo>
                <a:lnTo>
                  <a:pt x="74" y="12"/>
                </a:lnTo>
                <a:lnTo>
                  <a:pt x="76" y="15"/>
                </a:lnTo>
                <a:lnTo>
                  <a:pt x="77" y="18"/>
                </a:lnTo>
                <a:lnTo>
                  <a:pt x="78" y="22"/>
                </a:lnTo>
                <a:lnTo>
                  <a:pt x="79" y="26"/>
                </a:lnTo>
                <a:lnTo>
                  <a:pt x="79" y="30"/>
                </a:lnTo>
                <a:lnTo>
                  <a:pt x="79" y="34"/>
                </a:lnTo>
                <a:lnTo>
                  <a:pt x="78" y="39"/>
                </a:lnTo>
                <a:lnTo>
                  <a:pt x="77" y="43"/>
                </a:lnTo>
                <a:lnTo>
                  <a:pt x="76" y="47"/>
                </a:lnTo>
                <a:lnTo>
                  <a:pt x="74" y="51"/>
                </a:lnTo>
                <a:lnTo>
                  <a:pt x="72" y="55"/>
                </a:lnTo>
                <a:lnTo>
                  <a:pt x="69" y="58"/>
                </a:lnTo>
                <a:lnTo>
                  <a:pt x="66" y="61"/>
                </a:lnTo>
                <a:lnTo>
                  <a:pt x="63" y="64"/>
                </a:lnTo>
                <a:lnTo>
                  <a:pt x="60" y="66"/>
                </a:lnTo>
                <a:lnTo>
                  <a:pt x="57" y="68"/>
                </a:lnTo>
                <a:lnTo>
                  <a:pt x="53" y="69"/>
                </a:lnTo>
                <a:lnTo>
                  <a:pt x="49" y="69"/>
                </a:lnTo>
                <a:lnTo>
                  <a:pt x="46" y="69"/>
                </a:lnTo>
                <a:lnTo>
                  <a:pt x="42" y="68"/>
                </a:lnTo>
                <a:lnTo>
                  <a:pt x="39" y="66"/>
                </a:lnTo>
                <a:lnTo>
                  <a:pt x="35" y="64"/>
                </a:lnTo>
                <a:lnTo>
                  <a:pt x="32" y="61"/>
                </a:lnTo>
                <a:lnTo>
                  <a:pt x="30" y="58"/>
                </a:lnTo>
                <a:lnTo>
                  <a:pt x="27" y="55"/>
                </a:lnTo>
                <a:lnTo>
                  <a:pt x="25" y="51"/>
                </a:lnTo>
                <a:lnTo>
                  <a:pt x="23" y="47"/>
                </a:lnTo>
                <a:lnTo>
                  <a:pt x="22" y="43"/>
                </a:lnTo>
                <a:lnTo>
                  <a:pt x="21" y="39"/>
                </a:lnTo>
                <a:lnTo>
                  <a:pt x="20" y="34"/>
                </a:lnTo>
                <a:lnTo>
                  <a:pt x="20" y="30"/>
                </a:lnTo>
                <a:lnTo>
                  <a:pt x="20" y="26"/>
                </a:lnTo>
                <a:lnTo>
                  <a:pt x="21" y="22"/>
                </a:lnTo>
                <a:lnTo>
                  <a:pt x="22" y="18"/>
                </a:lnTo>
                <a:lnTo>
                  <a:pt x="23" y="15"/>
                </a:lnTo>
                <a:lnTo>
                  <a:pt x="25" y="12"/>
                </a:lnTo>
                <a:lnTo>
                  <a:pt x="27" y="10"/>
                </a:lnTo>
                <a:lnTo>
                  <a:pt x="30" y="7"/>
                </a:lnTo>
                <a:lnTo>
                  <a:pt x="32" y="5"/>
                </a:lnTo>
                <a:lnTo>
                  <a:pt x="35" y="4"/>
                </a:lnTo>
                <a:lnTo>
                  <a:pt x="39" y="3"/>
                </a:lnTo>
                <a:lnTo>
                  <a:pt x="42" y="2"/>
                </a:lnTo>
                <a:lnTo>
                  <a:pt x="46" y="1"/>
                </a:lnTo>
                <a:lnTo>
                  <a:pt x="49" y="1"/>
                </a:lnTo>
                <a:close/>
                <a:moveTo>
                  <a:pt x="132" y="0"/>
                </a:moveTo>
                <a:lnTo>
                  <a:pt x="136" y="0"/>
                </a:lnTo>
                <a:lnTo>
                  <a:pt x="140" y="0"/>
                </a:lnTo>
                <a:lnTo>
                  <a:pt x="143" y="1"/>
                </a:lnTo>
                <a:lnTo>
                  <a:pt x="147" y="2"/>
                </a:lnTo>
                <a:lnTo>
                  <a:pt x="150" y="4"/>
                </a:lnTo>
                <a:lnTo>
                  <a:pt x="153" y="6"/>
                </a:lnTo>
                <a:lnTo>
                  <a:pt x="156" y="8"/>
                </a:lnTo>
                <a:lnTo>
                  <a:pt x="158" y="10"/>
                </a:lnTo>
                <a:lnTo>
                  <a:pt x="160" y="13"/>
                </a:lnTo>
                <a:lnTo>
                  <a:pt x="162" y="16"/>
                </a:lnTo>
                <a:lnTo>
                  <a:pt x="164" y="20"/>
                </a:lnTo>
                <a:lnTo>
                  <a:pt x="165" y="23"/>
                </a:lnTo>
                <a:lnTo>
                  <a:pt x="165" y="28"/>
                </a:lnTo>
                <a:lnTo>
                  <a:pt x="166" y="32"/>
                </a:lnTo>
                <a:lnTo>
                  <a:pt x="165" y="37"/>
                </a:lnTo>
                <a:lnTo>
                  <a:pt x="165" y="41"/>
                </a:lnTo>
                <a:lnTo>
                  <a:pt x="164" y="46"/>
                </a:lnTo>
                <a:lnTo>
                  <a:pt x="162" y="50"/>
                </a:lnTo>
                <a:lnTo>
                  <a:pt x="160" y="54"/>
                </a:lnTo>
                <a:lnTo>
                  <a:pt x="158" y="58"/>
                </a:lnTo>
                <a:lnTo>
                  <a:pt x="156" y="62"/>
                </a:lnTo>
                <a:lnTo>
                  <a:pt x="153" y="65"/>
                </a:lnTo>
                <a:lnTo>
                  <a:pt x="150" y="69"/>
                </a:lnTo>
                <a:lnTo>
                  <a:pt x="147" y="71"/>
                </a:lnTo>
                <a:lnTo>
                  <a:pt x="143" y="73"/>
                </a:lnTo>
                <a:lnTo>
                  <a:pt x="140" y="75"/>
                </a:lnTo>
                <a:lnTo>
                  <a:pt x="136" y="76"/>
                </a:lnTo>
                <a:lnTo>
                  <a:pt x="132" y="76"/>
                </a:lnTo>
                <a:lnTo>
                  <a:pt x="128" y="76"/>
                </a:lnTo>
                <a:lnTo>
                  <a:pt x="124" y="75"/>
                </a:lnTo>
                <a:lnTo>
                  <a:pt x="121" y="73"/>
                </a:lnTo>
                <a:lnTo>
                  <a:pt x="118" y="71"/>
                </a:lnTo>
                <a:lnTo>
                  <a:pt x="114" y="69"/>
                </a:lnTo>
                <a:lnTo>
                  <a:pt x="111" y="65"/>
                </a:lnTo>
                <a:lnTo>
                  <a:pt x="109" y="62"/>
                </a:lnTo>
                <a:lnTo>
                  <a:pt x="106" y="58"/>
                </a:lnTo>
                <a:lnTo>
                  <a:pt x="104" y="54"/>
                </a:lnTo>
                <a:lnTo>
                  <a:pt x="102" y="50"/>
                </a:lnTo>
                <a:lnTo>
                  <a:pt x="101" y="46"/>
                </a:lnTo>
                <a:lnTo>
                  <a:pt x="100" y="41"/>
                </a:lnTo>
                <a:lnTo>
                  <a:pt x="99" y="37"/>
                </a:lnTo>
                <a:lnTo>
                  <a:pt x="99" y="32"/>
                </a:lnTo>
                <a:lnTo>
                  <a:pt x="99" y="28"/>
                </a:lnTo>
                <a:lnTo>
                  <a:pt x="100" y="23"/>
                </a:lnTo>
                <a:lnTo>
                  <a:pt x="101" y="20"/>
                </a:lnTo>
                <a:lnTo>
                  <a:pt x="102" y="16"/>
                </a:lnTo>
                <a:lnTo>
                  <a:pt x="104" y="13"/>
                </a:lnTo>
                <a:lnTo>
                  <a:pt x="106" y="10"/>
                </a:lnTo>
                <a:lnTo>
                  <a:pt x="109" y="8"/>
                </a:lnTo>
                <a:lnTo>
                  <a:pt x="111" y="6"/>
                </a:lnTo>
                <a:lnTo>
                  <a:pt x="114" y="4"/>
                </a:lnTo>
                <a:lnTo>
                  <a:pt x="118" y="2"/>
                </a:lnTo>
                <a:lnTo>
                  <a:pt x="121" y="1"/>
                </a:lnTo>
                <a:lnTo>
                  <a:pt x="125" y="0"/>
                </a:lnTo>
                <a:lnTo>
                  <a:pt x="128" y="0"/>
                </a:lnTo>
                <a:lnTo>
                  <a:pt x="13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ooter Text"/>
          <p:cNvSpPr txBox="1"/>
          <p:nvPr/>
        </p:nvSpPr>
        <p:spPr>
          <a:xfrm>
            <a:off x="907116" y="1345283"/>
            <a:ext cx="2535296" cy="769441"/>
          </a:xfrm>
          <a:prstGeom prst="rect">
            <a:avLst/>
          </a:prstGeom>
          <a:noFill/>
        </p:spPr>
        <p:txBody>
          <a:bodyPr wrap="square" lIns="0" tIns="0" rIns="0" bIns="0" rtlCol="0">
            <a:spAutoFit/>
          </a:bodyPr>
          <a:lstStyle/>
          <a:p>
            <a:pPr algn="r"/>
            <a:r>
              <a:rPr lang="lt-LT" sz="1400" b="1" dirty="0"/>
              <a:t>Veiklų pradžia:</a:t>
            </a:r>
            <a:br>
              <a:rPr lang="en-US" sz="1400" b="1" dirty="0"/>
            </a:br>
            <a:r>
              <a:rPr lang="lt-LT" sz="1200" dirty="0"/>
              <a:t>3 mėnesiai nuo sutarties įsigaliojimo. </a:t>
            </a:r>
            <a:r>
              <a:rPr lang="lt-LT" sz="1200" dirty="0">
                <a:solidFill>
                  <a:srgbClr val="FF0000"/>
                </a:solidFill>
              </a:rPr>
              <a:t>Negavus paaiškinimo dėl vėlavimo inicijuojamas įtarimas dėl pažeidimo</a:t>
            </a:r>
            <a:r>
              <a:rPr lang="lt-LT" sz="1200" dirty="0">
                <a:solidFill>
                  <a:schemeClr val="bg1">
                    <a:lumMod val="50000"/>
                  </a:schemeClr>
                </a:solidFill>
              </a:rPr>
              <a:t>.</a:t>
            </a:r>
            <a:endParaRPr lang="en-US" sz="1200" dirty="0">
              <a:solidFill>
                <a:schemeClr val="bg1">
                  <a:lumMod val="50000"/>
                </a:schemeClr>
              </a:solidFill>
            </a:endParaRPr>
          </a:p>
        </p:txBody>
      </p:sp>
      <p:sp>
        <p:nvSpPr>
          <p:cNvPr id="66" name="Footer Text"/>
          <p:cNvSpPr txBox="1"/>
          <p:nvPr/>
        </p:nvSpPr>
        <p:spPr>
          <a:xfrm>
            <a:off x="1185513" y="2941373"/>
            <a:ext cx="2324100" cy="769441"/>
          </a:xfrm>
          <a:prstGeom prst="rect">
            <a:avLst/>
          </a:prstGeom>
          <a:noFill/>
        </p:spPr>
        <p:txBody>
          <a:bodyPr wrap="square" lIns="0" tIns="0" rIns="0" bIns="0" rtlCol="0">
            <a:spAutoFit/>
          </a:bodyPr>
          <a:lstStyle/>
          <a:p>
            <a:pPr algn="r"/>
            <a:r>
              <a:rPr lang="lt-LT" sz="1400" b="1" dirty="0"/>
              <a:t>Pasirašymas:</a:t>
            </a:r>
            <a:br>
              <a:rPr lang="en-US" sz="1400" b="1" dirty="0"/>
            </a:br>
            <a:r>
              <a:rPr lang="lt-LT" sz="1200" dirty="0"/>
              <a:t>pareiškėjas, CPVA, VRM – el. parašas. </a:t>
            </a:r>
            <a:r>
              <a:rPr lang="lt-LT" sz="1200" dirty="0">
                <a:solidFill>
                  <a:srgbClr val="FF0000"/>
                </a:solidFill>
              </a:rPr>
              <a:t>Projekto sutarties numeris suteikiamas automatiškai VSFSVVP IS</a:t>
            </a:r>
            <a:r>
              <a:rPr lang="lt-LT" sz="1200" dirty="0">
                <a:solidFill>
                  <a:schemeClr val="bg1">
                    <a:lumMod val="50000"/>
                  </a:schemeClr>
                </a:solidFill>
              </a:rPr>
              <a:t> </a:t>
            </a:r>
            <a:endParaRPr lang="en-US" sz="1200" dirty="0">
              <a:solidFill>
                <a:schemeClr val="bg1">
                  <a:lumMod val="50000"/>
                </a:schemeClr>
              </a:solidFill>
            </a:endParaRPr>
          </a:p>
        </p:txBody>
      </p:sp>
      <p:sp>
        <p:nvSpPr>
          <p:cNvPr id="67" name="Footer Text"/>
          <p:cNvSpPr txBox="1"/>
          <p:nvPr/>
        </p:nvSpPr>
        <p:spPr>
          <a:xfrm>
            <a:off x="6496050" y="2451704"/>
            <a:ext cx="1981200" cy="769441"/>
          </a:xfrm>
          <a:prstGeom prst="rect">
            <a:avLst/>
          </a:prstGeom>
          <a:noFill/>
        </p:spPr>
        <p:txBody>
          <a:bodyPr wrap="square" lIns="0" tIns="0" rIns="0" bIns="0" rtlCol="0">
            <a:spAutoFit/>
          </a:bodyPr>
          <a:lstStyle/>
          <a:p>
            <a:r>
              <a:rPr lang="lt-LT" sz="1400" b="1" dirty="0"/>
              <a:t>Rengimas:</a:t>
            </a:r>
            <a:br>
              <a:rPr lang="en-US" sz="1400" b="1" dirty="0"/>
            </a:br>
            <a:r>
              <a:rPr lang="lt-LT" sz="1200" dirty="0">
                <a:solidFill>
                  <a:srgbClr val="FF0000"/>
                </a:solidFill>
              </a:rPr>
              <a:t>Sutartys rengiamos tik per VSFSVVP IS ir pasirašomos el. parašais </a:t>
            </a:r>
            <a:endParaRPr lang="en-US" sz="1000" dirty="0">
              <a:solidFill>
                <a:srgbClr val="FF0000"/>
              </a:solidFill>
            </a:endParaRPr>
          </a:p>
        </p:txBody>
      </p:sp>
      <p:sp>
        <p:nvSpPr>
          <p:cNvPr id="68" name="Footer Text"/>
          <p:cNvSpPr txBox="1"/>
          <p:nvPr/>
        </p:nvSpPr>
        <p:spPr>
          <a:xfrm>
            <a:off x="5838825" y="1367880"/>
            <a:ext cx="2362200" cy="769441"/>
          </a:xfrm>
          <a:prstGeom prst="rect">
            <a:avLst/>
          </a:prstGeom>
          <a:noFill/>
        </p:spPr>
        <p:txBody>
          <a:bodyPr wrap="square" lIns="0" tIns="0" rIns="0" bIns="0" rtlCol="0">
            <a:spAutoFit/>
          </a:bodyPr>
          <a:lstStyle/>
          <a:p>
            <a:r>
              <a:rPr lang="lt-LT" sz="1400" b="1" dirty="0"/>
              <a:t>Struktūra: dvi dalys (BSS ir SSS)</a:t>
            </a:r>
            <a:br>
              <a:rPr lang="en-US" sz="1400" b="1" dirty="0"/>
            </a:br>
            <a:r>
              <a:rPr lang="lt-LT" sz="1200" dirty="0">
                <a:solidFill>
                  <a:srgbClr val="FF0000"/>
                </a:solidFill>
              </a:rPr>
              <a:t>BSS dalis tvirtinama VRM įsakymu, yra tipinė ir nepasirašoma.</a:t>
            </a:r>
          </a:p>
          <a:p>
            <a:r>
              <a:rPr lang="lt-LT" sz="1200" dirty="0">
                <a:solidFill>
                  <a:srgbClr val="FF0000"/>
                </a:solidFill>
              </a:rPr>
              <a:t>Pildoma ir pasirašoma </a:t>
            </a:r>
            <a:r>
              <a:rPr lang="lt-LT" sz="1000" dirty="0">
                <a:solidFill>
                  <a:srgbClr val="FF0000"/>
                </a:solidFill>
              </a:rPr>
              <a:t>tik SSS dalis </a:t>
            </a:r>
            <a:endParaRPr lang="en-US" sz="1000" dirty="0">
              <a:solidFill>
                <a:srgbClr val="FF0000"/>
              </a:solidFill>
            </a:endParaRPr>
          </a:p>
        </p:txBody>
      </p:sp>
      <p:sp>
        <p:nvSpPr>
          <p:cNvPr id="69" name="Footer Text"/>
          <p:cNvSpPr txBox="1"/>
          <p:nvPr/>
        </p:nvSpPr>
        <p:spPr>
          <a:xfrm>
            <a:off x="5838825" y="3530055"/>
            <a:ext cx="1981200" cy="954107"/>
          </a:xfrm>
          <a:prstGeom prst="rect">
            <a:avLst/>
          </a:prstGeom>
          <a:noFill/>
        </p:spPr>
        <p:txBody>
          <a:bodyPr wrap="square" lIns="0" tIns="0" rIns="0" bIns="0" rtlCol="0">
            <a:spAutoFit/>
          </a:bodyPr>
          <a:lstStyle/>
          <a:p>
            <a:r>
              <a:rPr lang="lt-LT" sz="1400" b="1" dirty="0"/>
              <a:t>Rengimas:</a:t>
            </a:r>
          </a:p>
          <a:p>
            <a:r>
              <a:rPr lang="lt-LT" sz="1200" dirty="0"/>
              <a:t>CPVA per 15 d.d. nuo projektų sąrašo patvirtinimo parengia ir suderina sutartį su visomis šalimis</a:t>
            </a:r>
            <a:endParaRPr lang="en-US" sz="1200" dirty="0"/>
          </a:p>
        </p:txBody>
      </p:sp>
    </p:spTree>
    <p:extLst>
      <p:ext uri="{BB962C8B-B14F-4D97-AF65-F5344CB8AC3E}">
        <p14:creationId xmlns:p14="http://schemas.microsoft.com/office/powerpoint/2010/main" val="429267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p:cTn id="19" dur="500" fill="hold"/>
                                        <p:tgtEl>
                                          <p:spTgt spid="50"/>
                                        </p:tgtEl>
                                        <p:attrNameLst>
                                          <p:attrName>ppt_w</p:attrName>
                                        </p:attrNameLst>
                                      </p:cBhvr>
                                      <p:tavLst>
                                        <p:tav tm="0">
                                          <p:val>
                                            <p:fltVal val="0"/>
                                          </p:val>
                                        </p:tav>
                                        <p:tav tm="100000">
                                          <p:val>
                                            <p:strVal val="#ppt_w"/>
                                          </p:val>
                                        </p:tav>
                                      </p:tavLst>
                                    </p:anim>
                                    <p:anim calcmode="lin" valueType="num">
                                      <p:cBhvr>
                                        <p:cTn id="20" dur="500" fill="hold"/>
                                        <p:tgtEl>
                                          <p:spTgt spid="50"/>
                                        </p:tgtEl>
                                        <p:attrNameLst>
                                          <p:attrName>ppt_h</p:attrName>
                                        </p:attrNameLst>
                                      </p:cBhvr>
                                      <p:tavLst>
                                        <p:tav tm="0">
                                          <p:val>
                                            <p:fltVal val="0"/>
                                          </p:val>
                                        </p:tav>
                                        <p:tav tm="100000">
                                          <p:val>
                                            <p:strVal val="#ppt_h"/>
                                          </p:val>
                                        </p:tav>
                                      </p:tavLst>
                                    </p:anim>
                                    <p:animEffect transition="in" filter="fade">
                                      <p:cBhvr>
                                        <p:cTn id="21" dur="500"/>
                                        <p:tgtEl>
                                          <p:spTgt spid="50"/>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right)">
                                      <p:cBhvr>
                                        <p:cTn id="24" dur="500"/>
                                        <p:tgtEl>
                                          <p:spTgt spid="47"/>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right)">
                                      <p:cBhvr>
                                        <p:cTn id="28" dur="500"/>
                                        <p:tgtEl>
                                          <p:spTgt spid="64"/>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500" fill="hold"/>
                                        <p:tgtEl>
                                          <p:spTgt spid="54"/>
                                        </p:tgtEl>
                                        <p:attrNameLst>
                                          <p:attrName>ppt_w</p:attrName>
                                        </p:attrNameLst>
                                      </p:cBhvr>
                                      <p:tavLst>
                                        <p:tav tm="0">
                                          <p:val>
                                            <p:fltVal val="0"/>
                                          </p:val>
                                        </p:tav>
                                        <p:tav tm="100000">
                                          <p:val>
                                            <p:strVal val="#ppt_w"/>
                                          </p:val>
                                        </p:tav>
                                      </p:tavLst>
                                    </p:anim>
                                    <p:anim calcmode="lin" valueType="num">
                                      <p:cBhvr>
                                        <p:cTn id="39" dur="500" fill="hold"/>
                                        <p:tgtEl>
                                          <p:spTgt spid="54"/>
                                        </p:tgtEl>
                                        <p:attrNameLst>
                                          <p:attrName>ppt_h</p:attrName>
                                        </p:attrNameLst>
                                      </p:cBhvr>
                                      <p:tavLst>
                                        <p:tav tm="0">
                                          <p:val>
                                            <p:fltVal val="0"/>
                                          </p:val>
                                        </p:tav>
                                        <p:tav tm="100000">
                                          <p:val>
                                            <p:strVal val="#ppt_h"/>
                                          </p:val>
                                        </p:tav>
                                      </p:tavLst>
                                    </p:anim>
                                    <p:animEffect transition="in" filter="fade">
                                      <p:cBhvr>
                                        <p:cTn id="40" dur="500"/>
                                        <p:tgtEl>
                                          <p:spTgt spid="5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500"/>
                                        <p:tgtEl>
                                          <p:spTgt spid="44"/>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500"/>
                                        <p:tgtEl>
                                          <p:spTgt spid="68"/>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4000"/>
                            </p:stCondLst>
                            <p:childTnLst>
                              <p:par>
                                <p:cTn id="55" presetID="53" presetClass="entr" presetSubtype="16" fill="hold" nodeType="after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500" fill="hold"/>
                                        <p:tgtEl>
                                          <p:spTgt spid="56"/>
                                        </p:tgtEl>
                                        <p:attrNameLst>
                                          <p:attrName>ppt_w</p:attrName>
                                        </p:attrNameLst>
                                      </p:cBhvr>
                                      <p:tavLst>
                                        <p:tav tm="0">
                                          <p:val>
                                            <p:fltVal val="0"/>
                                          </p:val>
                                        </p:tav>
                                        <p:tav tm="100000">
                                          <p:val>
                                            <p:strVal val="#ppt_w"/>
                                          </p:val>
                                        </p:tav>
                                      </p:tavLst>
                                    </p:anim>
                                    <p:anim calcmode="lin" valueType="num">
                                      <p:cBhvr>
                                        <p:cTn id="58" dur="500" fill="hold"/>
                                        <p:tgtEl>
                                          <p:spTgt spid="56"/>
                                        </p:tgtEl>
                                        <p:attrNameLst>
                                          <p:attrName>ppt_h</p:attrName>
                                        </p:attrNameLst>
                                      </p:cBhvr>
                                      <p:tavLst>
                                        <p:tav tm="0">
                                          <p:val>
                                            <p:fltVal val="0"/>
                                          </p:val>
                                        </p:tav>
                                        <p:tav tm="100000">
                                          <p:val>
                                            <p:strVal val="#ppt_h"/>
                                          </p:val>
                                        </p:tav>
                                      </p:tavLst>
                                    </p:anim>
                                    <p:animEffect transition="in" filter="fade">
                                      <p:cBhvr>
                                        <p:cTn id="59" dur="500"/>
                                        <p:tgtEl>
                                          <p:spTgt spid="5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500"/>
                                        <p:tgtEl>
                                          <p:spTgt spid="46"/>
                                        </p:tgtEl>
                                      </p:cBhvr>
                                    </p:animEffect>
                                  </p:childTnLst>
                                </p:cTn>
                              </p:par>
                            </p:childTnLst>
                          </p:cTn>
                        </p:par>
                        <p:par>
                          <p:cTn id="63" fill="hold">
                            <p:stCondLst>
                              <p:cond delay="4500"/>
                            </p:stCondLst>
                            <p:childTnLst>
                              <p:par>
                                <p:cTn id="64" presetID="22" presetClass="entr" presetSubtype="8"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wipe(left)">
                                      <p:cBhvr>
                                        <p:cTn id="66" dur="500"/>
                                        <p:tgtEl>
                                          <p:spTgt spid="67"/>
                                        </p:tgtEl>
                                      </p:cBhvr>
                                    </p:animEffect>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500" fill="hold"/>
                                        <p:tgtEl>
                                          <p:spTgt spid="60"/>
                                        </p:tgtEl>
                                        <p:attrNameLst>
                                          <p:attrName>ppt_w</p:attrName>
                                        </p:attrNameLst>
                                      </p:cBhvr>
                                      <p:tavLst>
                                        <p:tav tm="0">
                                          <p:val>
                                            <p:fltVal val="0"/>
                                          </p:val>
                                        </p:tav>
                                        <p:tav tm="100000">
                                          <p:val>
                                            <p:strVal val="#ppt_w"/>
                                          </p:val>
                                        </p:tav>
                                      </p:tavLst>
                                    </p:anim>
                                    <p:anim calcmode="lin" valueType="num">
                                      <p:cBhvr>
                                        <p:cTn id="71" dur="500" fill="hold"/>
                                        <p:tgtEl>
                                          <p:spTgt spid="60"/>
                                        </p:tgtEl>
                                        <p:attrNameLst>
                                          <p:attrName>ppt_h</p:attrName>
                                        </p:attrNameLst>
                                      </p:cBhvr>
                                      <p:tavLst>
                                        <p:tav tm="0">
                                          <p:val>
                                            <p:fltVal val="0"/>
                                          </p:val>
                                        </p:tav>
                                        <p:tav tm="100000">
                                          <p:val>
                                            <p:strVal val="#ppt_h"/>
                                          </p:val>
                                        </p:tav>
                                      </p:tavLst>
                                    </p:anim>
                                    <p:animEffect transition="in" filter="fade">
                                      <p:cBhvr>
                                        <p:cTn id="72" dur="500"/>
                                        <p:tgtEl>
                                          <p:spTgt spid="60"/>
                                        </p:tgtEl>
                                      </p:cBhvr>
                                    </p:animEffect>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left)">
                                      <p:cBhvr>
                                        <p:cTn id="81" dur="500"/>
                                        <p:tgtEl>
                                          <p:spTgt spid="42"/>
                                        </p:tgtEl>
                                      </p:cBhvr>
                                    </p:animEffect>
                                  </p:childTnLst>
                                </p:cTn>
                              </p:par>
                            </p:childTnLst>
                          </p:cTn>
                        </p:par>
                        <p:par>
                          <p:cTn id="82" fill="hold">
                            <p:stCondLst>
                              <p:cond delay="6000"/>
                            </p:stCondLst>
                            <p:childTnLst>
                              <p:par>
                                <p:cTn id="83" presetID="22" presetClass="entr" presetSubtype="8" fill="hold" grpId="0" nodeType="after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wipe(left)">
                                      <p:cBhvr>
                                        <p:cTn id="85" dur="500"/>
                                        <p:tgtEl>
                                          <p:spTgt spid="6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 calcmode="lin" valueType="num">
                                      <p:cBhvr>
                                        <p:cTn id="89" dur="500" fill="hold"/>
                                        <p:tgtEl>
                                          <p:spTgt spid="62"/>
                                        </p:tgtEl>
                                        <p:attrNameLst>
                                          <p:attrName>ppt_w</p:attrName>
                                        </p:attrNameLst>
                                      </p:cBhvr>
                                      <p:tavLst>
                                        <p:tav tm="0">
                                          <p:val>
                                            <p:fltVal val="0"/>
                                          </p:val>
                                        </p:tav>
                                        <p:tav tm="100000">
                                          <p:val>
                                            <p:strVal val="#ppt_w"/>
                                          </p:val>
                                        </p:tav>
                                      </p:tavLst>
                                    </p:anim>
                                    <p:anim calcmode="lin" valueType="num">
                                      <p:cBhvr>
                                        <p:cTn id="90" dur="500" fill="hold"/>
                                        <p:tgtEl>
                                          <p:spTgt spid="62"/>
                                        </p:tgtEl>
                                        <p:attrNameLst>
                                          <p:attrName>ppt_h</p:attrName>
                                        </p:attrNameLst>
                                      </p:cBhvr>
                                      <p:tavLst>
                                        <p:tav tm="0">
                                          <p:val>
                                            <p:fltVal val="0"/>
                                          </p:val>
                                        </p:tav>
                                        <p:tav tm="100000">
                                          <p:val>
                                            <p:strVal val="#ppt_h"/>
                                          </p:val>
                                        </p:tav>
                                      </p:tavLst>
                                    </p:anim>
                                    <p:animEffect transition="in" filter="fade">
                                      <p:cBhvr>
                                        <p:cTn id="91" dur="500"/>
                                        <p:tgtEl>
                                          <p:spTgt spid="62"/>
                                        </p:tgtEl>
                                      </p:cBhvr>
                                    </p:animEffect>
                                  </p:childTnLst>
                                </p:cTn>
                              </p:par>
                            </p:childTnLst>
                          </p:cTn>
                        </p:par>
                        <p:par>
                          <p:cTn id="92" fill="hold">
                            <p:stCondLst>
                              <p:cond delay="7000"/>
                            </p:stCondLst>
                            <p:childTnLst>
                              <p:par>
                                <p:cTn id="93" presetID="53" presetClass="entr" presetSubtype="16" fill="hold" grpId="0" nodeType="afterEffect">
                                  <p:stCondLst>
                                    <p:cond delay="0"/>
                                  </p:stCondLst>
                                  <p:childTnLst>
                                    <p:set>
                                      <p:cBhvr>
                                        <p:cTn id="94" dur="1" fill="hold">
                                          <p:stCondLst>
                                            <p:cond delay="0"/>
                                          </p:stCondLst>
                                        </p:cTn>
                                        <p:tgtEl>
                                          <p:spTgt spid="63"/>
                                        </p:tgtEl>
                                        <p:attrNameLst>
                                          <p:attrName>style.visibility</p:attrName>
                                        </p:attrNameLst>
                                      </p:cBhvr>
                                      <p:to>
                                        <p:strVal val="visible"/>
                                      </p:to>
                                    </p:set>
                                    <p:anim calcmode="lin" valueType="num">
                                      <p:cBhvr>
                                        <p:cTn id="95" dur="500" fill="hold"/>
                                        <p:tgtEl>
                                          <p:spTgt spid="63"/>
                                        </p:tgtEl>
                                        <p:attrNameLst>
                                          <p:attrName>ppt_w</p:attrName>
                                        </p:attrNameLst>
                                      </p:cBhvr>
                                      <p:tavLst>
                                        <p:tav tm="0">
                                          <p:val>
                                            <p:fltVal val="0"/>
                                          </p:val>
                                        </p:tav>
                                        <p:tav tm="100000">
                                          <p:val>
                                            <p:strVal val="#ppt_w"/>
                                          </p:val>
                                        </p:tav>
                                      </p:tavLst>
                                    </p:anim>
                                    <p:anim calcmode="lin" valueType="num">
                                      <p:cBhvr>
                                        <p:cTn id="96" dur="500" fill="hold"/>
                                        <p:tgtEl>
                                          <p:spTgt spid="63"/>
                                        </p:tgtEl>
                                        <p:attrNameLst>
                                          <p:attrName>ppt_h</p:attrName>
                                        </p:attrNameLst>
                                      </p:cBhvr>
                                      <p:tavLst>
                                        <p:tav tm="0">
                                          <p:val>
                                            <p:fltVal val="0"/>
                                          </p:val>
                                        </p:tav>
                                        <p:tav tm="100000">
                                          <p:val>
                                            <p:strVal val="#ppt_h"/>
                                          </p:val>
                                        </p:tav>
                                      </p:tavLst>
                                    </p:anim>
                                    <p:animEffect transition="in" filter="fade">
                                      <p:cBhvr>
                                        <p:cTn id="97" dur="500"/>
                                        <p:tgtEl>
                                          <p:spTgt spid="63"/>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right)">
                                      <p:cBhvr>
                                        <p:cTn id="100" dur="500"/>
                                        <p:tgtEl>
                                          <p:spTgt spid="43"/>
                                        </p:tgtEl>
                                      </p:cBhvr>
                                    </p:animEffect>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 calcmode="lin" valueType="num">
                                      <p:cBhvr>
                                        <p:cTn id="104" dur="500" fill="hold"/>
                                        <p:tgtEl>
                                          <p:spTgt spid="66"/>
                                        </p:tgtEl>
                                        <p:attrNameLst>
                                          <p:attrName>ppt_w</p:attrName>
                                        </p:attrNameLst>
                                      </p:cBhvr>
                                      <p:tavLst>
                                        <p:tav tm="0">
                                          <p:val>
                                            <p:fltVal val="0"/>
                                          </p:val>
                                        </p:tav>
                                        <p:tav tm="100000">
                                          <p:val>
                                            <p:strVal val="#ppt_w"/>
                                          </p:val>
                                        </p:tav>
                                      </p:tavLst>
                                    </p:anim>
                                    <p:anim calcmode="lin" valueType="num">
                                      <p:cBhvr>
                                        <p:cTn id="105" dur="500" fill="hold"/>
                                        <p:tgtEl>
                                          <p:spTgt spid="66"/>
                                        </p:tgtEl>
                                        <p:attrNameLst>
                                          <p:attrName>ppt_h</p:attrName>
                                        </p:attrNameLst>
                                      </p:cBhvr>
                                      <p:tavLst>
                                        <p:tav tm="0">
                                          <p:val>
                                            <p:fltVal val="0"/>
                                          </p:val>
                                        </p:tav>
                                        <p:tav tm="100000">
                                          <p:val>
                                            <p:strVal val="#ppt_h"/>
                                          </p:val>
                                        </p:tav>
                                      </p:tavLst>
                                    </p:anim>
                                    <p:animEffect transition="in" filter="fade">
                                      <p:cBhvr>
                                        <p:cTn id="10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6" grpId="0" animBg="1"/>
      <p:bldP spid="47" grpId="0" animBg="1"/>
      <p:bldP spid="48" grpId="0" animBg="1"/>
      <p:bldP spid="49" grpId="0" animBg="1"/>
      <p:bldP spid="50" grpId="0" animBg="1"/>
      <p:bldP spid="53" grpId="0" animBg="1"/>
      <p:bldP spid="54" grpId="0" animBg="1"/>
      <p:bldP spid="55" grpId="0" animBg="1"/>
      <p:bldP spid="60" grpId="0" animBg="1"/>
      <p:bldP spid="61" grpId="0" animBg="1"/>
      <p:bldP spid="62" grpId="0" animBg="1"/>
      <p:bldP spid="63" grpId="0" animBg="1"/>
      <p:bldP spid="64" grpId="0"/>
      <p:bldP spid="66" grpId="0"/>
      <p:bldP spid="67" grpId="0"/>
      <p:bldP spid="68" grpId="0"/>
      <p:bldP spid="69" grpId="0"/>
    </p:bldLst>
  </p:timing>
</p:sld>
</file>

<file path=ppt/theme/theme1.xml><?xml version="1.0" encoding="utf-8"?>
<a:theme xmlns:a="http://schemas.openxmlformats.org/drawingml/2006/main" name="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39D2ED5BE2B4104FB524497CFE4B477B" ma:contentTypeVersion="1" ma:contentTypeDescription="Kurkite naują dokumentą." ma:contentTypeScope="" ma:versionID="ea90c1b54490a9c5be9afdd3d6562ffd">
  <xsd:schema xmlns:xsd="http://www.w3.org/2001/XMLSchema" xmlns:xs="http://www.w3.org/2001/XMLSchema" xmlns:p="http://schemas.microsoft.com/office/2006/metadata/properties" xmlns:ns1="http://schemas.microsoft.com/sharepoint/v3" targetNamespace="http://schemas.microsoft.com/office/2006/metadata/properties" ma:root="true" ma:fieldsID="fe7ce459ffbfdbf6e0cb0721972bfd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avimo pradžios data" ma:description="Planavimo pradžios data yra publikavimo priemonės sukurtas svetainės stulpelis. Jis naudojamas, nurodant datą ir laiką, kai šis puslapis pirmą kartą parodomas svetainės lankytojams." ma:hidden="true" ma:internalName="PublishingStartDate">
      <xsd:simpleType>
        <xsd:restriction base="dms:Unknown"/>
      </xsd:simpleType>
    </xsd:element>
    <xsd:element name="PublishingExpirationDate" ma:index="9" nillable="true" ma:displayName="Planavimo pabaigos data" ma:description="Planavimo pabaigos data yra publikavimo priemonės sukurtas svetainės stulpelis. Jis naudojamas, nurodant datą ir laiką, kai šis puslapis nebebus rodomas svetainės lankytojam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37B7D0E-9FC7-477E-92C4-FCEC6BDC21C2}">
  <ds:schemaRefs>
    <ds:schemaRef ds:uri="http://schemas.microsoft.com/sharepoint/v3/contenttype/forms"/>
  </ds:schemaRefs>
</ds:datastoreItem>
</file>

<file path=customXml/itemProps2.xml><?xml version="1.0" encoding="utf-8"?>
<ds:datastoreItem xmlns:ds="http://schemas.openxmlformats.org/officeDocument/2006/customXml" ds:itemID="{8EAE68EA-830A-48B9-9961-F9649FEC05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1DDFBD-0B1C-4607-BD3F-19B2B27AE57A}">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5074</TotalTime>
  <Words>1522</Words>
  <Application>Microsoft Office PowerPoint</Application>
  <PresentationFormat>On-screen Show (16:9)</PresentationFormat>
  <Paragraphs>168</Paragraphs>
  <Slides>19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 Light</vt:lpstr>
      <vt:lpstr>HP Simplified</vt:lpstr>
      <vt:lpstr>Arial</vt:lpstr>
      <vt:lpstr>Wingdings</vt:lpstr>
      <vt:lpstr>Calibri</vt:lpstr>
      <vt:lpstr>FontAwesome</vt:lpstr>
      <vt:lpstr>Default Theme</vt:lpstr>
      <vt:lpstr>PowerPoint Presentation</vt:lpstr>
      <vt:lpstr>2014-2020 m. Vidaus saugumo fondas</vt:lpstr>
      <vt:lpstr>Projektų apžvalga: filmukas</vt:lpstr>
      <vt:lpstr>2021-2027 m. VSF ir SVVP</vt:lpstr>
      <vt:lpstr>2021-2027 m. VSF ir SVVP</vt:lpstr>
      <vt:lpstr>2021-2027 m. VSF ir SVVP</vt:lpstr>
      <vt:lpstr>VSFSVVP IS</vt:lpstr>
      <vt:lpstr>2021-2027 m. projektų įgyvendinimo planų teikimas ir rengimas</vt:lpstr>
      <vt:lpstr>2021-2027 m. projekto sutartys ir susitarimai</vt:lpstr>
      <vt:lpstr>Projekto sutarties keitimas pasirašant esminį susitarimą</vt:lpstr>
      <vt:lpstr>Vizija – projektą baigti laiku ir be termino pratęsimų</vt:lpstr>
      <vt:lpstr>PIRKIMŲ PLANAS</vt:lpstr>
      <vt:lpstr>Vykdant pirkimus būtina pagalvoti apie galimą kainų pokytį ir jo įtaką pirkimo sutarčiai bei projektui</vt:lpstr>
      <vt:lpstr>Sankcijos dėl Rusijos agresijos Ukrainoje!!! </vt:lpstr>
      <vt:lpstr>IŠLAIDŲ APMOKĖJIMO BŪDAI</vt:lpstr>
      <vt:lpstr>IŠLAIDŲ SUPAPRASTINIMAI (I)</vt:lpstr>
      <vt:lpstr>Išlaidų supaprastinimai (II): Fiksuotas įkainis ir fiksuota norma</vt:lpstr>
      <vt:lpstr>Išlaidų supaprastinimas (III): Netiesioginių išlaidų fiksuota norma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CPVA</dc:creator>
  <cp:lastModifiedBy>Eglė Uleckienė</cp:lastModifiedBy>
  <cp:revision>467</cp:revision>
  <dcterms:created xsi:type="dcterms:W3CDTF">2015-09-08T18:46:55Z</dcterms:created>
  <dcterms:modified xsi:type="dcterms:W3CDTF">2022-06-15T15:21:20Z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0x01010039D2ED5BE2B4104FB524497CFE4B477B</vt:lpwstr>
  </property>
</Properties>
</file>